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149.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50.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2"/>
  </p:notesMasterIdLst>
  <p:sldIdLst>
    <p:sldId id="479" r:id="rId2"/>
    <p:sldId id="426" r:id="rId3"/>
    <p:sldId id="444" r:id="rId4"/>
    <p:sldId id="552" r:id="rId5"/>
    <p:sldId id="553" r:id="rId6"/>
    <p:sldId id="427" r:id="rId7"/>
    <p:sldId id="561" r:id="rId8"/>
    <p:sldId id="279" r:id="rId9"/>
    <p:sldId id="481" r:id="rId10"/>
    <p:sldId id="537" r:id="rId11"/>
    <p:sldId id="482" r:id="rId12"/>
    <p:sldId id="443" r:id="rId13"/>
    <p:sldId id="483" r:id="rId14"/>
    <p:sldId id="484" r:id="rId15"/>
    <p:sldId id="551" r:id="rId16"/>
    <p:sldId id="485" r:id="rId17"/>
    <p:sldId id="265" r:id="rId18"/>
    <p:sldId id="486" r:id="rId19"/>
    <p:sldId id="487" r:id="rId20"/>
    <p:sldId id="488" r:id="rId21"/>
    <p:sldId id="318" r:id="rId22"/>
    <p:sldId id="329" r:id="rId23"/>
    <p:sldId id="319" r:id="rId24"/>
    <p:sldId id="330" r:id="rId25"/>
    <p:sldId id="446" r:id="rId26"/>
    <p:sldId id="322" r:id="rId27"/>
    <p:sldId id="339" r:id="rId28"/>
    <p:sldId id="341" r:id="rId29"/>
    <p:sldId id="323" r:id="rId30"/>
    <p:sldId id="340" r:id="rId31"/>
    <p:sldId id="324" r:id="rId32"/>
    <p:sldId id="262" r:id="rId33"/>
    <p:sldId id="559" r:id="rId34"/>
    <p:sldId id="560" r:id="rId35"/>
    <p:sldId id="472" r:id="rId36"/>
    <p:sldId id="489" r:id="rId37"/>
    <p:sldId id="321" r:id="rId38"/>
    <p:sldId id="555" r:id="rId39"/>
    <p:sldId id="490" r:id="rId40"/>
    <p:sldId id="550" r:id="rId41"/>
    <p:sldId id="491" r:id="rId42"/>
    <p:sldId id="556" r:id="rId43"/>
    <p:sldId id="395" r:id="rId44"/>
    <p:sldId id="396" r:id="rId45"/>
    <p:sldId id="418" r:id="rId46"/>
    <p:sldId id="538" r:id="rId47"/>
    <p:sldId id="492" r:id="rId48"/>
    <p:sldId id="539" r:id="rId49"/>
    <p:sldId id="540" r:id="rId50"/>
    <p:sldId id="541" r:id="rId51"/>
    <p:sldId id="467" r:id="rId52"/>
    <p:sldId id="474" r:id="rId53"/>
    <p:sldId id="475" r:id="rId54"/>
    <p:sldId id="476" r:id="rId55"/>
    <p:sldId id="477" r:id="rId56"/>
    <p:sldId id="478" r:id="rId57"/>
    <p:sldId id="473" r:id="rId58"/>
    <p:sldId id="401" r:id="rId59"/>
    <p:sldId id="402" r:id="rId60"/>
    <p:sldId id="403" r:id="rId61"/>
    <p:sldId id="404" r:id="rId62"/>
    <p:sldId id="471" r:id="rId63"/>
    <p:sldId id="405" r:id="rId64"/>
    <p:sldId id="406" r:id="rId65"/>
    <p:sldId id="407" r:id="rId66"/>
    <p:sldId id="408" r:id="rId67"/>
    <p:sldId id="409" r:id="rId68"/>
    <p:sldId id="410" r:id="rId69"/>
    <p:sldId id="411" r:id="rId70"/>
    <p:sldId id="412" r:id="rId71"/>
    <p:sldId id="413" r:id="rId72"/>
    <p:sldId id="266" r:id="rId73"/>
    <p:sldId id="493" r:id="rId74"/>
    <p:sldId id="494" r:id="rId75"/>
    <p:sldId id="281" r:id="rId76"/>
    <p:sldId id="495" r:id="rId77"/>
    <p:sldId id="317" r:id="rId78"/>
    <p:sldId id="496" r:id="rId79"/>
    <p:sldId id="497" r:id="rId80"/>
    <p:sldId id="428" r:id="rId81"/>
    <p:sldId id="430" r:id="rId82"/>
    <p:sldId id="431" r:id="rId83"/>
    <p:sldId id="432" r:id="rId84"/>
    <p:sldId id="433" r:id="rId85"/>
    <p:sldId id="434" r:id="rId86"/>
    <p:sldId id="435" r:id="rId87"/>
    <p:sldId id="498" r:id="rId88"/>
    <p:sldId id="499" r:id="rId89"/>
    <p:sldId id="438" r:id="rId90"/>
    <p:sldId id="437" r:id="rId91"/>
    <p:sldId id="500" r:id="rId92"/>
    <p:sldId id="501" r:id="rId93"/>
    <p:sldId id="442" r:id="rId94"/>
    <p:sldId id="502" r:id="rId95"/>
    <p:sldId id="557" r:id="rId96"/>
    <p:sldId id="503" r:id="rId97"/>
    <p:sldId id="544" r:id="rId98"/>
    <p:sldId id="450" r:id="rId99"/>
    <p:sldId id="504" r:id="rId100"/>
    <p:sldId id="549" r:id="rId101"/>
    <p:sldId id="505" r:id="rId102"/>
    <p:sldId id="545" r:id="rId103"/>
    <p:sldId id="546" r:id="rId104"/>
    <p:sldId id="547" r:id="rId105"/>
    <p:sldId id="548" r:id="rId106"/>
    <p:sldId id="506" r:id="rId107"/>
    <p:sldId id="519" r:id="rId108"/>
    <p:sldId id="451" r:id="rId109"/>
    <p:sldId id="453" r:id="rId110"/>
    <p:sldId id="507" r:id="rId111"/>
    <p:sldId id="534" r:id="rId112"/>
    <p:sldId id="536" r:id="rId113"/>
    <p:sldId id="528" r:id="rId114"/>
    <p:sldId id="508" r:id="rId115"/>
    <p:sldId id="509" r:id="rId116"/>
    <p:sldId id="558" r:id="rId117"/>
    <p:sldId id="398" r:id="rId118"/>
    <p:sldId id="510" r:id="rId119"/>
    <p:sldId id="511" r:id="rId120"/>
    <p:sldId id="512" r:id="rId121"/>
    <p:sldId id="513" r:id="rId122"/>
    <p:sldId id="514" r:id="rId123"/>
    <p:sldId id="469" r:id="rId124"/>
    <p:sldId id="515" r:id="rId125"/>
    <p:sldId id="516" r:id="rId126"/>
    <p:sldId id="542" r:id="rId127"/>
    <p:sldId id="543" r:id="rId128"/>
    <p:sldId id="517" r:id="rId129"/>
    <p:sldId id="518" r:id="rId130"/>
    <p:sldId id="256" r:id="rId131"/>
    <p:sldId id="520" r:id="rId132"/>
    <p:sldId id="521" r:id="rId133"/>
    <p:sldId id="522" r:id="rId134"/>
    <p:sldId id="523" r:id="rId135"/>
    <p:sldId id="524" r:id="rId136"/>
    <p:sldId id="525" r:id="rId137"/>
    <p:sldId id="535" r:id="rId138"/>
    <p:sldId id="526" r:id="rId139"/>
    <p:sldId id="454" r:id="rId140"/>
    <p:sldId id="530" r:id="rId141"/>
    <p:sldId id="439" r:id="rId142"/>
    <p:sldId id="421" r:id="rId143"/>
    <p:sldId id="423" r:id="rId144"/>
    <p:sldId id="424" r:id="rId145"/>
    <p:sldId id="448" r:id="rId146"/>
    <p:sldId id="531" r:id="rId147"/>
    <p:sldId id="452" r:id="rId148"/>
    <p:sldId id="532" r:id="rId149"/>
    <p:sldId id="533" r:id="rId150"/>
    <p:sldId id="529" r:id="rId151"/>
  </p:sldIdLst>
  <p:sldSz cx="10287000" cy="6858000" type="35mm"/>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182" y="-9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148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15462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148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8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148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F9960A15-F806-40B4-867A-17522ABC10A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endParaRPr lang="en-US" smtClean="0"/>
          </a:p>
        </p:txBody>
      </p:sp>
      <p:sp>
        <p:nvSpPr>
          <p:cNvPr id="155652" name="Slide Number Placeholder 3"/>
          <p:cNvSpPr>
            <a:spLocks noGrp="1"/>
          </p:cNvSpPr>
          <p:nvPr>
            <p:ph type="sldNum" sz="quarter" idx="5"/>
          </p:nvPr>
        </p:nvSpPr>
        <p:spPr>
          <a:noFill/>
        </p:spPr>
        <p:txBody>
          <a:bodyPr/>
          <a:lstStyle/>
          <a:p>
            <a:fld id="{9AF9F24B-3E01-4070-8349-6C60FCB65302}"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164868" name="Slide Number Placeholder 3"/>
          <p:cNvSpPr>
            <a:spLocks noGrp="1"/>
          </p:cNvSpPr>
          <p:nvPr>
            <p:ph type="sldNum" sz="quarter" idx="5"/>
          </p:nvPr>
        </p:nvSpPr>
        <p:spPr>
          <a:noFill/>
        </p:spPr>
        <p:txBody>
          <a:bodyPr/>
          <a:lstStyle/>
          <a:p>
            <a:fld id="{BD7AD1FF-620D-429E-A41A-A1BE6F7138C2}" type="slidenum">
              <a:rPr lang="en-US" smtClean="0"/>
              <a:pPr/>
              <a:t>10</a:t>
            </a:fld>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ADAF3D0F-C161-460C-B2FC-0EBABD84FA1D}" type="slidenum">
              <a:rPr lang="en-US" smtClean="0"/>
              <a:pPr/>
              <a:t>100</a:t>
            </a:fld>
            <a:endParaRPr lang="en-US"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p:spPr>
        <p:txBody>
          <a:bodyPr/>
          <a:lstStyle/>
          <a:p>
            <a:endParaRPr lang="en-US" smtClean="0"/>
          </a:p>
        </p:txBody>
      </p:sp>
      <p:sp>
        <p:nvSpPr>
          <p:cNvPr id="258052" name="Slide Number Placeholder 3"/>
          <p:cNvSpPr>
            <a:spLocks noGrp="1"/>
          </p:cNvSpPr>
          <p:nvPr>
            <p:ph type="sldNum" sz="quarter" idx="5"/>
          </p:nvPr>
        </p:nvSpPr>
        <p:spPr>
          <a:noFill/>
        </p:spPr>
        <p:txBody>
          <a:bodyPr/>
          <a:lstStyle/>
          <a:p>
            <a:fld id="{275C7452-402F-4F96-AE36-EC190D089500}" type="slidenum">
              <a:rPr lang="en-US" smtClean="0"/>
              <a:pPr/>
              <a:t>101</a:t>
            </a:fld>
            <a:endParaRPr lang="en-US"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F509587A-0673-46B7-BC16-F92B9A98B089}" type="slidenum">
              <a:rPr lang="en-US" smtClean="0"/>
              <a:pPr/>
              <a:t>102</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0D50BA7E-D49F-4B70-AF85-34283D03C30E}" type="slidenum">
              <a:rPr lang="en-US" smtClean="0"/>
              <a:pPr/>
              <a:t>103</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CCA33781-4E29-4310-A72C-7B992A704808}" type="slidenum">
              <a:rPr lang="en-US" smtClean="0"/>
              <a:pPr/>
              <a:t>104</a:t>
            </a:fld>
            <a:endParaRPr lang="en-US" smtClean="0"/>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8D32029E-80EB-45EE-A3BE-235C3C223101}" type="slidenum">
              <a:rPr lang="en-US" smtClean="0"/>
              <a:pPr/>
              <a:t>105</a:t>
            </a:fld>
            <a:endParaRPr lang="en-US"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p:spPr>
        <p:txBody>
          <a:bodyPr/>
          <a:lstStyle/>
          <a:p>
            <a:endParaRPr lang="en-US" smtClean="0"/>
          </a:p>
        </p:txBody>
      </p:sp>
      <p:sp>
        <p:nvSpPr>
          <p:cNvPr id="263172" name="Slide Number Placeholder 3"/>
          <p:cNvSpPr>
            <a:spLocks noGrp="1"/>
          </p:cNvSpPr>
          <p:nvPr>
            <p:ph type="sldNum" sz="quarter" idx="5"/>
          </p:nvPr>
        </p:nvSpPr>
        <p:spPr>
          <a:noFill/>
        </p:spPr>
        <p:txBody>
          <a:bodyPr/>
          <a:lstStyle/>
          <a:p>
            <a:fld id="{256C0DF4-B97D-4DF1-B799-187B6F689472}" type="slidenum">
              <a:rPr lang="en-US" smtClean="0"/>
              <a:pPr/>
              <a:t>106</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endParaRPr lang="en-US" smtClean="0"/>
          </a:p>
        </p:txBody>
      </p:sp>
      <p:sp>
        <p:nvSpPr>
          <p:cNvPr id="264196" name="Slide Number Placeholder 3"/>
          <p:cNvSpPr>
            <a:spLocks noGrp="1"/>
          </p:cNvSpPr>
          <p:nvPr>
            <p:ph type="sldNum" sz="quarter" idx="5"/>
          </p:nvPr>
        </p:nvSpPr>
        <p:spPr>
          <a:noFill/>
        </p:spPr>
        <p:txBody>
          <a:bodyPr/>
          <a:lstStyle/>
          <a:p>
            <a:fld id="{0C1E8003-7D9E-464F-B604-D6FC8775C950}" type="slidenum">
              <a:rPr lang="en-US" smtClean="0"/>
              <a:pPr/>
              <a:t>107</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p:spPr>
        <p:txBody>
          <a:bodyPr/>
          <a:lstStyle/>
          <a:p>
            <a:fld id="{DEBD404C-5A40-4D54-862C-2B724668BA12}" type="slidenum">
              <a:rPr lang="en-US" smtClean="0"/>
              <a:pPr/>
              <a:t>108</a:t>
            </a:fld>
            <a:endParaRPr lang="en-US" smtClean="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BF7D39E9-4544-4510-9598-F44F365840C8}" type="slidenum">
              <a:rPr lang="en-US" smtClean="0"/>
              <a:pPr/>
              <a:t>109</a:t>
            </a:fld>
            <a:endParaRPr lang="en-US" smtClean="0"/>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p>
        </p:txBody>
      </p:sp>
      <p:sp>
        <p:nvSpPr>
          <p:cNvPr id="165892" name="Slide Number Placeholder 3"/>
          <p:cNvSpPr>
            <a:spLocks noGrp="1"/>
          </p:cNvSpPr>
          <p:nvPr>
            <p:ph type="sldNum" sz="quarter" idx="5"/>
          </p:nvPr>
        </p:nvSpPr>
        <p:spPr>
          <a:noFill/>
        </p:spPr>
        <p:txBody>
          <a:bodyPr/>
          <a:lstStyle/>
          <a:p>
            <a:fld id="{906FC612-D5C7-46F1-8863-CA8B378E3A43}" type="slidenum">
              <a:rPr lang="en-US" smtClean="0"/>
              <a:pPr/>
              <a:t>11</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endParaRPr lang="en-US" smtClean="0"/>
          </a:p>
        </p:txBody>
      </p:sp>
      <p:sp>
        <p:nvSpPr>
          <p:cNvPr id="267268" name="Slide Number Placeholder 3"/>
          <p:cNvSpPr>
            <a:spLocks noGrp="1"/>
          </p:cNvSpPr>
          <p:nvPr>
            <p:ph type="sldNum" sz="quarter" idx="5"/>
          </p:nvPr>
        </p:nvSpPr>
        <p:spPr>
          <a:noFill/>
        </p:spPr>
        <p:txBody>
          <a:bodyPr/>
          <a:lstStyle/>
          <a:p>
            <a:fld id="{4E0C140A-8C3F-4E3E-9C1E-BF01D10ED6AD}" type="slidenum">
              <a:rPr lang="en-US" smtClean="0"/>
              <a:pPr/>
              <a:t>110</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p>
        </p:txBody>
      </p:sp>
      <p:sp>
        <p:nvSpPr>
          <p:cNvPr id="268292" name="Slide Number Placeholder 3"/>
          <p:cNvSpPr>
            <a:spLocks noGrp="1"/>
          </p:cNvSpPr>
          <p:nvPr>
            <p:ph type="sldNum" sz="quarter" idx="5"/>
          </p:nvPr>
        </p:nvSpPr>
        <p:spPr>
          <a:noFill/>
        </p:spPr>
        <p:txBody>
          <a:bodyPr/>
          <a:lstStyle/>
          <a:p>
            <a:fld id="{F50AF5C3-9A3C-422C-A450-D9A1BBE0A36B}" type="slidenum">
              <a:rPr lang="en-US" smtClean="0"/>
              <a:pPr/>
              <a:t>111</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endParaRPr lang="en-US" smtClean="0"/>
          </a:p>
        </p:txBody>
      </p:sp>
      <p:sp>
        <p:nvSpPr>
          <p:cNvPr id="269316" name="Slide Number Placeholder 3"/>
          <p:cNvSpPr>
            <a:spLocks noGrp="1"/>
          </p:cNvSpPr>
          <p:nvPr>
            <p:ph type="sldNum" sz="quarter" idx="5"/>
          </p:nvPr>
        </p:nvSpPr>
        <p:spPr>
          <a:noFill/>
        </p:spPr>
        <p:txBody>
          <a:bodyPr/>
          <a:lstStyle/>
          <a:p>
            <a:fld id="{7468FB71-0BF1-48AB-9B01-1579250FB13F}" type="slidenum">
              <a:rPr lang="en-US" smtClean="0"/>
              <a:pPr/>
              <a:t>112</a:t>
            </a:fld>
            <a:endParaRPr 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endParaRPr lang="en-US" smtClean="0"/>
          </a:p>
        </p:txBody>
      </p:sp>
      <p:sp>
        <p:nvSpPr>
          <p:cNvPr id="270340" name="Slide Number Placeholder 3"/>
          <p:cNvSpPr>
            <a:spLocks noGrp="1"/>
          </p:cNvSpPr>
          <p:nvPr>
            <p:ph type="sldNum" sz="quarter" idx="5"/>
          </p:nvPr>
        </p:nvSpPr>
        <p:spPr>
          <a:noFill/>
        </p:spPr>
        <p:txBody>
          <a:bodyPr/>
          <a:lstStyle/>
          <a:p>
            <a:fld id="{9F0334EA-474D-43EE-8ACC-E97F4E6B9A94}" type="slidenum">
              <a:rPr lang="en-US" smtClean="0"/>
              <a:pPr/>
              <a:t>113</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p:spPr>
        <p:txBody>
          <a:bodyPr/>
          <a:lstStyle/>
          <a:p>
            <a:endParaRPr lang="en-US" smtClean="0"/>
          </a:p>
        </p:txBody>
      </p:sp>
      <p:sp>
        <p:nvSpPr>
          <p:cNvPr id="271364" name="Slide Number Placeholder 3"/>
          <p:cNvSpPr>
            <a:spLocks noGrp="1"/>
          </p:cNvSpPr>
          <p:nvPr>
            <p:ph type="sldNum" sz="quarter" idx="5"/>
          </p:nvPr>
        </p:nvSpPr>
        <p:spPr>
          <a:noFill/>
        </p:spPr>
        <p:txBody>
          <a:bodyPr/>
          <a:lstStyle/>
          <a:p>
            <a:fld id="{49EA805F-5EA9-495E-BBAC-D2020AD36AAB}" type="slidenum">
              <a:rPr lang="en-US" smtClean="0"/>
              <a:pPr/>
              <a:t>114</a:t>
            </a:fld>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p:spPr>
        <p:txBody>
          <a:bodyPr/>
          <a:lstStyle/>
          <a:p>
            <a:endParaRPr lang="en-US" smtClean="0"/>
          </a:p>
        </p:txBody>
      </p:sp>
      <p:sp>
        <p:nvSpPr>
          <p:cNvPr id="272388" name="Slide Number Placeholder 3"/>
          <p:cNvSpPr>
            <a:spLocks noGrp="1"/>
          </p:cNvSpPr>
          <p:nvPr>
            <p:ph type="sldNum" sz="quarter" idx="5"/>
          </p:nvPr>
        </p:nvSpPr>
        <p:spPr>
          <a:noFill/>
        </p:spPr>
        <p:txBody>
          <a:bodyPr/>
          <a:lstStyle/>
          <a:p>
            <a:fld id="{F370A640-D2F0-4F77-A367-50E73D7458EC}" type="slidenum">
              <a:rPr lang="en-US" smtClean="0"/>
              <a:pPr/>
              <a:t>115</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p:spPr>
        <p:txBody>
          <a:bodyPr/>
          <a:lstStyle/>
          <a:p>
            <a:endParaRPr lang="en-US" smtClean="0"/>
          </a:p>
        </p:txBody>
      </p:sp>
      <p:sp>
        <p:nvSpPr>
          <p:cNvPr id="273412" name="Slide Number Placeholder 3"/>
          <p:cNvSpPr>
            <a:spLocks noGrp="1"/>
          </p:cNvSpPr>
          <p:nvPr>
            <p:ph type="sldNum" sz="quarter" idx="5"/>
          </p:nvPr>
        </p:nvSpPr>
        <p:spPr>
          <a:noFill/>
        </p:spPr>
        <p:txBody>
          <a:bodyPr/>
          <a:lstStyle/>
          <a:p>
            <a:fld id="{42E9E6E9-A8CE-40AD-BA32-61651B3F4F94}" type="slidenum">
              <a:rPr lang="en-US" smtClean="0"/>
              <a:pPr/>
              <a:t>116</a:t>
            </a:fld>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1703E199-06A2-44B9-BAF4-861254E15610}" type="slidenum">
              <a:rPr lang="en-US" smtClean="0"/>
              <a:pPr/>
              <a:t>117</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endParaRPr lang="en-US" smtClean="0"/>
          </a:p>
        </p:txBody>
      </p:sp>
      <p:sp>
        <p:nvSpPr>
          <p:cNvPr id="275460" name="Slide Number Placeholder 3"/>
          <p:cNvSpPr>
            <a:spLocks noGrp="1"/>
          </p:cNvSpPr>
          <p:nvPr>
            <p:ph type="sldNum" sz="quarter" idx="5"/>
          </p:nvPr>
        </p:nvSpPr>
        <p:spPr>
          <a:noFill/>
        </p:spPr>
        <p:txBody>
          <a:bodyPr/>
          <a:lstStyle/>
          <a:p>
            <a:fld id="{F7C8B6EB-7342-4688-BB03-0507E1D2DB63}" type="slidenum">
              <a:rPr lang="en-US" smtClean="0"/>
              <a:pPr/>
              <a:t>118</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endParaRPr lang="en-US" smtClean="0"/>
          </a:p>
        </p:txBody>
      </p:sp>
      <p:sp>
        <p:nvSpPr>
          <p:cNvPr id="276484" name="Slide Number Placeholder 3"/>
          <p:cNvSpPr>
            <a:spLocks noGrp="1"/>
          </p:cNvSpPr>
          <p:nvPr>
            <p:ph type="sldNum" sz="quarter" idx="5"/>
          </p:nvPr>
        </p:nvSpPr>
        <p:spPr>
          <a:noFill/>
        </p:spPr>
        <p:txBody>
          <a:bodyPr/>
          <a:lstStyle/>
          <a:p>
            <a:fld id="{0F44DCDB-463E-443B-A56D-FC902116E8DC}" type="slidenum">
              <a:rPr lang="en-US" smtClean="0"/>
              <a:pPr/>
              <a:t>119</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CF287527-56EA-4C8B-A1C5-A91C4017DB17}" type="slidenum">
              <a:rPr lang="en-US" smtClean="0"/>
              <a:pPr/>
              <a:t>12</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endParaRPr lang="en-US" smtClean="0"/>
          </a:p>
        </p:txBody>
      </p:sp>
      <p:sp>
        <p:nvSpPr>
          <p:cNvPr id="277508" name="Slide Number Placeholder 3"/>
          <p:cNvSpPr>
            <a:spLocks noGrp="1"/>
          </p:cNvSpPr>
          <p:nvPr>
            <p:ph type="sldNum" sz="quarter" idx="5"/>
          </p:nvPr>
        </p:nvSpPr>
        <p:spPr>
          <a:noFill/>
        </p:spPr>
        <p:txBody>
          <a:bodyPr/>
          <a:lstStyle/>
          <a:p>
            <a:fld id="{09912707-F41B-48AA-AE2C-CFE6F3CCB401}" type="slidenum">
              <a:rPr lang="en-US" smtClean="0"/>
              <a:pPr/>
              <a:t>120</a:t>
            </a:fld>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p:spPr>
        <p:txBody>
          <a:bodyPr/>
          <a:lstStyle/>
          <a:p>
            <a:endParaRPr lang="en-US" smtClean="0"/>
          </a:p>
        </p:txBody>
      </p:sp>
      <p:sp>
        <p:nvSpPr>
          <p:cNvPr id="278532" name="Slide Number Placeholder 3"/>
          <p:cNvSpPr>
            <a:spLocks noGrp="1"/>
          </p:cNvSpPr>
          <p:nvPr>
            <p:ph type="sldNum" sz="quarter" idx="5"/>
          </p:nvPr>
        </p:nvSpPr>
        <p:spPr>
          <a:noFill/>
        </p:spPr>
        <p:txBody>
          <a:bodyPr/>
          <a:lstStyle/>
          <a:p>
            <a:fld id="{E81D6936-3D90-421B-B29D-B52C8200F1C4}" type="slidenum">
              <a:rPr lang="en-US" smtClean="0"/>
              <a:pPr/>
              <a:t>121</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34C75C11-DFBA-4FE3-B9F0-69DDD8E42E33}" type="slidenum">
              <a:rPr lang="en-US" smtClean="0"/>
              <a:pPr/>
              <a:t>122</a:t>
            </a:fld>
            <a:endParaRPr 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p>
        </p:txBody>
      </p:sp>
      <p:sp>
        <p:nvSpPr>
          <p:cNvPr id="280580" name="Slide Number Placeholder 3"/>
          <p:cNvSpPr>
            <a:spLocks noGrp="1"/>
          </p:cNvSpPr>
          <p:nvPr>
            <p:ph type="sldNum" sz="quarter" idx="5"/>
          </p:nvPr>
        </p:nvSpPr>
        <p:spPr>
          <a:noFill/>
        </p:spPr>
        <p:txBody>
          <a:bodyPr/>
          <a:lstStyle/>
          <a:p>
            <a:fld id="{78587D92-9B01-4E7B-B48F-3FFCF53135B5}" type="slidenum">
              <a:rPr lang="en-US" smtClean="0"/>
              <a:pPr/>
              <a:t>123</a:t>
            </a:fld>
            <a:endParaRPr 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FF26E791-43A1-47DF-A39B-9CDB1029904C}" type="slidenum">
              <a:rPr lang="en-US" smtClean="0"/>
              <a:pPr/>
              <a:t>124</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endParaRPr lang="en-US" smtClean="0"/>
          </a:p>
        </p:txBody>
      </p:sp>
      <p:sp>
        <p:nvSpPr>
          <p:cNvPr id="282628" name="Slide Number Placeholder 3"/>
          <p:cNvSpPr>
            <a:spLocks noGrp="1"/>
          </p:cNvSpPr>
          <p:nvPr>
            <p:ph type="sldNum" sz="quarter" idx="5"/>
          </p:nvPr>
        </p:nvSpPr>
        <p:spPr>
          <a:noFill/>
        </p:spPr>
        <p:txBody>
          <a:bodyPr/>
          <a:lstStyle/>
          <a:p>
            <a:fld id="{109C2568-1A47-47A9-B419-61C71A0F22B3}" type="slidenum">
              <a:rPr lang="en-US" smtClean="0"/>
              <a:pPr/>
              <a:t>125</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p:spPr>
        <p:txBody>
          <a:bodyPr/>
          <a:lstStyle/>
          <a:p>
            <a:fld id="{3583D47E-25D3-4F4D-A9F7-51ED3E746DEA}" type="slidenum">
              <a:rPr lang="en-US" smtClean="0"/>
              <a:pPr/>
              <a:t>126</a:t>
            </a:fld>
            <a:endParaRPr lang="en-US" smtClean="0"/>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p:spPr>
        <p:txBody>
          <a:bodyPr/>
          <a:lstStyle/>
          <a:p>
            <a:fld id="{3C4A5924-2920-4210-BEC3-2613D6FC5180}" type="slidenum">
              <a:rPr lang="en-US" smtClean="0"/>
              <a:pPr/>
              <a:t>127</a:t>
            </a:fld>
            <a:endParaRPr lang="en-US" smtClean="0"/>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smtClean="0"/>
          </a:p>
        </p:txBody>
      </p:sp>
      <p:sp>
        <p:nvSpPr>
          <p:cNvPr id="285700" name="Slide Number Placeholder 3"/>
          <p:cNvSpPr>
            <a:spLocks noGrp="1"/>
          </p:cNvSpPr>
          <p:nvPr>
            <p:ph type="sldNum" sz="quarter" idx="5"/>
          </p:nvPr>
        </p:nvSpPr>
        <p:spPr>
          <a:noFill/>
        </p:spPr>
        <p:txBody>
          <a:bodyPr/>
          <a:lstStyle/>
          <a:p>
            <a:fld id="{89574862-B17D-49A7-9EA8-57FD4FD856BB}" type="slidenum">
              <a:rPr lang="en-US" smtClean="0"/>
              <a:pPr/>
              <a:t>128</a:t>
            </a:fld>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endParaRPr lang="en-US" smtClean="0"/>
          </a:p>
        </p:txBody>
      </p:sp>
      <p:sp>
        <p:nvSpPr>
          <p:cNvPr id="286724" name="Slide Number Placeholder 3"/>
          <p:cNvSpPr>
            <a:spLocks noGrp="1"/>
          </p:cNvSpPr>
          <p:nvPr>
            <p:ph type="sldNum" sz="quarter" idx="5"/>
          </p:nvPr>
        </p:nvSpPr>
        <p:spPr>
          <a:noFill/>
        </p:spPr>
        <p:txBody>
          <a:bodyPr/>
          <a:lstStyle/>
          <a:p>
            <a:fld id="{D924A172-88B2-4298-8C9B-FB29E85FDB27}" type="slidenum">
              <a:rPr lang="en-US" smtClean="0"/>
              <a:pPr/>
              <a:t>129</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endParaRPr lang="en-US" smtClean="0"/>
          </a:p>
        </p:txBody>
      </p:sp>
      <p:sp>
        <p:nvSpPr>
          <p:cNvPr id="167940" name="Slide Number Placeholder 3"/>
          <p:cNvSpPr>
            <a:spLocks noGrp="1"/>
          </p:cNvSpPr>
          <p:nvPr>
            <p:ph type="sldNum" sz="quarter" idx="5"/>
          </p:nvPr>
        </p:nvSpPr>
        <p:spPr>
          <a:noFill/>
        </p:spPr>
        <p:txBody>
          <a:bodyPr/>
          <a:lstStyle/>
          <a:p>
            <a:fld id="{B04AAF03-9003-495B-980C-02A30203DA09}" type="slidenum">
              <a:rPr lang="en-US" smtClean="0"/>
              <a:pPr/>
              <a:t>13</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p:spPr>
        <p:txBody>
          <a:bodyPr/>
          <a:lstStyle/>
          <a:p>
            <a:fld id="{83C777C1-DCB5-4424-A465-9BAAB4DF18F6}" type="slidenum">
              <a:rPr lang="en-US" smtClean="0"/>
              <a:pPr/>
              <a:t>130</a:t>
            </a:fld>
            <a:endParaRPr lang="en-US" smtClean="0"/>
          </a:p>
        </p:txBody>
      </p:sp>
      <p:sp>
        <p:nvSpPr>
          <p:cNvPr id="287747" name="Rectangle 2"/>
          <p:cNvSpPr>
            <a:spLocks noGrp="1" noRot="1" noChangeAspect="1" noChangeArrowheads="1" noTextEdit="1"/>
          </p:cNvSpPr>
          <p:nvPr>
            <p:ph type="sldImg"/>
          </p:nvPr>
        </p:nvSpPr>
        <p:spPr>
          <a:ln/>
        </p:spPr>
      </p:sp>
      <p:sp>
        <p:nvSpPr>
          <p:cNvPr id="2877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endParaRPr lang="en-US" smtClean="0"/>
          </a:p>
        </p:txBody>
      </p:sp>
      <p:sp>
        <p:nvSpPr>
          <p:cNvPr id="288772" name="Slide Number Placeholder 3"/>
          <p:cNvSpPr>
            <a:spLocks noGrp="1"/>
          </p:cNvSpPr>
          <p:nvPr>
            <p:ph type="sldNum" sz="quarter" idx="5"/>
          </p:nvPr>
        </p:nvSpPr>
        <p:spPr>
          <a:noFill/>
        </p:spPr>
        <p:txBody>
          <a:bodyPr/>
          <a:lstStyle/>
          <a:p>
            <a:fld id="{6174241F-A3E3-4B84-86CF-691F0AA55731}" type="slidenum">
              <a:rPr lang="en-US" smtClean="0"/>
              <a:pPr/>
              <a:t>131</a:t>
            </a:fld>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smtClean="0"/>
          </a:p>
        </p:txBody>
      </p:sp>
      <p:sp>
        <p:nvSpPr>
          <p:cNvPr id="289796" name="Slide Number Placeholder 3"/>
          <p:cNvSpPr>
            <a:spLocks noGrp="1"/>
          </p:cNvSpPr>
          <p:nvPr>
            <p:ph type="sldNum" sz="quarter" idx="5"/>
          </p:nvPr>
        </p:nvSpPr>
        <p:spPr>
          <a:noFill/>
        </p:spPr>
        <p:txBody>
          <a:bodyPr/>
          <a:lstStyle/>
          <a:p>
            <a:fld id="{A639C1B1-85F5-455C-BF70-45B1C551B3DF}" type="slidenum">
              <a:rPr lang="en-US" smtClean="0"/>
              <a:pPr/>
              <a:t>132</a:t>
            </a:fld>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smtClean="0"/>
          </a:p>
        </p:txBody>
      </p:sp>
      <p:sp>
        <p:nvSpPr>
          <p:cNvPr id="290820" name="Slide Number Placeholder 3"/>
          <p:cNvSpPr>
            <a:spLocks noGrp="1"/>
          </p:cNvSpPr>
          <p:nvPr>
            <p:ph type="sldNum" sz="quarter" idx="5"/>
          </p:nvPr>
        </p:nvSpPr>
        <p:spPr>
          <a:noFill/>
        </p:spPr>
        <p:txBody>
          <a:bodyPr/>
          <a:lstStyle/>
          <a:p>
            <a:fld id="{54BD4D2F-A1AA-47C2-9447-93AE8EC351BB}" type="slidenum">
              <a:rPr lang="en-US" smtClean="0"/>
              <a:pPr/>
              <a:t>133</a:t>
            </a:fld>
            <a:endParaRPr lang="en-US"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endParaRPr lang="en-US" smtClean="0"/>
          </a:p>
        </p:txBody>
      </p:sp>
      <p:sp>
        <p:nvSpPr>
          <p:cNvPr id="291844" name="Slide Number Placeholder 3"/>
          <p:cNvSpPr>
            <a:spLocks noGrp="1"/>
          </p:cNvSpPr>
          <p:nvPr>
            <p:ph type="sldNum" sz="quarter" idx="5"/>
          </p:nvPr>
        </p:nvSpPr>
        <p:spPr>
          <a:noFill/>
        </p:spPr>
        <p:txBody>
          <a:bodyPr/>
          <a:lstStyle/>
          <a:p>
            <a:fld id="{C228041F-D1AC-4F95-9D33-6FC67028C317}" type="slidenum">
              <a:rPr lang="en-US" smtClean="0"/>
              <a:pPr/>
              <a:t>134</a:t>
            </a:fld>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8C4BDC91-C5E1-42A6-95CA-7C7D78AD8E5A}" type="slidenum">
              <a:rPr lang="en-US" smtClean="0"/>
              <a:pPr/>
              <a:t>135</a:t>
            </a:fld>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p:spPr>
        <p:txBody>
          <a:bodyPr/>
          <a:lstStyle/>
          <a:p>
            <a:endParaRPr lang="en-US" smtClean="0"/>
          </a:p>
        </p:txBody>
      </p:sp>
      <p:sp>
        <p:nvSpPr>
          <p:cNvPr id="293892" name="Slide Number Placeholder 3"/>
          <p:cNvSpPr>
            <a:spLocks noGrp="1"/>
          </p:cNvSpPr>
          <p:nvPr>
            <p:ph type="sldNum" sz="quarter" idx="5"/>
          </p:nvPr>
        </p:nvSpPr>
        <p:spPr>
          <a:noFill/>
        </p:spPr>
        <p:txBody>
          <a:bodyPr/>
          <a:lstStyle/>
          <a:p>
            <a:fld id="{04371CAF-3B95-4E4C-978C-0FDC9C2E138A}" type="slidenum">
              <a:rPr lang="en-US" smtClean="0"/>
              <a:pPr/>
              <a:t>136</a:t>
            </a:fld>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p:spPr>
        <p:txBody>
          <a:bodyPr/>
          <a:lstStyle/>
          <a:p>
            <a:endParaRPr lang="en-US" smtClean="0"/>
          </a:p>
        </p:txBody>
      </p:sp>
      <p:sp>
        <p:nvSpPr>
          <p:cNvPr id="294916" name="Slide Number Placeholder 3"/>
          <p:cNvSpPr>
            <a:spLocks noGrp="1"/>
          </p:cNvSpPr>
          <p:nvPr>
            <p:ph type="sldNum" sz="quarter" idx="5"/>
          </p:nvPr>
        </p:nvSpPr>
        <p:spPr>
          <a:noFill/>
        </p:spPr>
        <p:txBody>
          <a:bodyPr/>
          <a:lstStyle/>
          <a:p>
            <a:fld id="{A5E15551-A6AB-4330-A3E7-57687D76016A}" type="slidenum">
              <a:rPr lang="en-US" smtClean="0"/>
              <a:pPr/>
              <a:t>137</a:t>
            </a:fld>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p:spPr>
        <p:txBody>
          <a:bodyPr/>
          <a:lstStyle/>
          <a:p>
            <a:endParaRPr lang="en-US" smtClean="0"/>
          </a:p>
        </p:txBody>
      </p:sp>
      <p:sp>
        <p:nvSpPr>
          <p:cNvPr id="295940" name="Slide Number Placeholder 3"/>
          <p:cNvSpPr>
            <a:spLocks noGrp="1"/>
          </p:cNvSpPr>
          <p:nvPr>
            <p:ph type="sldNum" sz="quarter" idx="5"/>
          </p:nvPr>
        </p:nvSpPr>
        <p:spPr>
          <a:noFill/>
        </p:spPr>
        <p:txBody>
          <a:bodyPr/>
          <a:lstStyle/>
          <a:p>
            <a:fld id="{DAECDC00-C76F-4A30-B9BD-A981F2BED263}" type="slidenum">
              <a:rPr lang="en-US" smtClean="0"/>
              <a:pPr/>
              <a:t>138</a:t>
            </a:fld>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p:spPr>
        <p:txBody>
          <a:bodyPr/>
          <a:lstStyle/>
          <a:p>
            <a:fld id="{1C4A196F-211D-4A58-B0A3-3A6258F02D4A}" type="slidenum">
              <a:rPr lang="en-US" smtClean="0"/>
              <a:pPr/>
              <a:t>139</a:t>
            </a:fld>
            <a:endParaRPr lang="en-US" smtClean="0"/>
          </a:p>
        </p:txBody>
      </p:sp>
      <p:sp>
        <p:nvSpPr>
          <p:cNvPr id="296963" name="Rectangle 2"/>
          <p:cNvSpPr>
            <a:spLocks noGrp="1" noRot="1" noChangeAspect="1" noChangeArrowheads="1" noTextEdit="1"/>
          </p:cNvSpPr>
          <p:nvPr>
            <p:ph type="sldImg"/>
          </p:nvPr>
        </p:nvSpPr>
        <p:spPr>
          <a:ln/>
        </p:spPr>
      </p:sp>
      <p:sp>
        <p:nvSpPr>
          <p:cNvPr id="2969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endParaRPr lang="en-US" smtClean="0"/>
          </a:p>
        </p:txBody>
      </p:sp>
      <p:sp>
        <p:nvSpPr>
          <p:cNvPr id="168964" name="Slide Number Placeholder 3"/>
          <p:cNvSpPr>
            <a:spLocks noGrp="1"/>
          </p:cNvSpPr>
          <p:nvPr>
            <p:ph type="sldNum" sz="quarter" idx="5"/>
          </p:nvPr>
        </p:nvSpPr>
        <p:spPr>
          <a:noFill/>
        </p:spPr>
        <p:txBody>
          <a:bodyPr/>
          <a:lstStyle/>
          <a:p>
            <a:fld id="{202B15C6-7939-4E76-A799-89F9FA12BA33}" type="slidenum">
              <a:rPr lang="en-US" smtClean="0"/>
              <a:pPr/>
              <a:t>14</a:t>
            </a:fld>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p:spPr>
        <p:txBody>
          <a:bodyPr/>
          <a:lstStyle/>
          <a:p>
            <a:endParaRPr lang="en-US" smtClean="0"/>
          </a:p>
        </p:txBody>
      </p:sp>
      <p:sp>
        <p:nvSpPr>
          <p:cNvPr id="297988" name="Slide Number Placeholder 3"/>
          <p:cNvSpPr>
            <a:spLocks noGrp="1"/>
          </p:cNvSpPr>
          <p:nvPr>
            <p:ph type="sldNum" sz="quarter" idx="5"/>
          </p:nvPr>
        </p:nvSpPr>
        <p:spPr>
          <a:noFill/>
        </p:spPr>
        <p:txBody>
          <a:bodyPr/>
          <a:lstStyle/>
          <a:p>
            <a:fld id="{7578D703-DDEE-41C1-BDB1-1E31AE795ABA}" type="slidenum">
              <a:rPr lang="en-US" smtClean="0"/>
              <a:pPr/>
              <a:t>140</a:t>
            </a:fld>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47D4E7AC-31C5-4416-9026-A6AD6DBD89C6}" type="slidenum">
              <a:rPr lang="en-US" smtClean="0"/>
              <a:pPr/>
              <a:t>141</a:t>
            </a:fld>
            <a:endParaRPr lang="en-US"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p:spPr>
        <p:txBody>
          <a:bodyPr/>
          <a:lstStyle/>
          <a:p>
            <a:fld id="{F02A96AB-CB55-4630-AB53-4855E4842F80}" type="slidenum">
              <a:rPr lang="en-US" smtClean="0"/>
              <a:pPr/>
              <a:t>142</a:t>
            </a:fld>
            <a:endParaRPr lang="en-US" smtClean="0"/>
          </a:p>
        </p:txBody>
      </p:sp>
      <p:sp>
        <p:nvSpPr>
          <p:cNvPr id="300035" name="Rectangle 2"/>
          <p:cNvSpPr>
            <a:spLocks noGrp="1" noRot="1" noChangeAspect="1" noChangeArrowheads="1" noTextEdit="1"/>
          </p:cNvSpPr>
          <p:nvPr>
            <p:ph type="sldImg"/>
          </p:nvPr>
        </p:nvSpPr>
        <p:spPr>
          <a:ln/>
        </p:spPr>
      </p:sp>
      <p:sp>
        <p:nvSpPr>
          <p:cNvPr id="3000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798087D3-376C-4ED7-B73A-33E85AAC20EE}" type="slidenum">
              <a:rPr lang="en-US" smtClean="0"/>
              <a:pPr/>
              <a:t>143</a:t>
            </a:fld>
            <a:endParaRPr lang="en-US"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p>
            <a:fld id="{49AD8331-C0E1-4CEA-A96C-CF3512C3ECAE}" type="slidenum">
              <a:rPr lang="en-US" smtClean="0"/>
              <a:pPr/>
              <a:t>144</a:t>
            </a:fld>
            <a:endParaRPr lang="en-US" smtClean="0"/>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97A3D2C9-A2A4-44BD-AC0A-D3A776815C32}" type="slidenum">
              <a:rPr lang="en-US" smtClean="0"/>
              <a:pPr/>
              <a:t>145</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p:spPr>
        <p:txBody>
          <a:bodyPr/>
          <a:lstStyle/>
          <a:p>
            <a:endParaRPr lang="en-US" smtClean="0"/>
          </a:p>
        </p:txBody>
      </p:sp>
      <p:sp>
        <p:nvSpPr>
          <p:cNvPr id="304132" name="Slide Number Placeholder 3"/>
          <p:cNvSpPr>
            <a:spLocks noGrp="1"/>
          </p:cNvSpPr>
          <p:nvPr>
            <p:ph type="sldNum" sz="quarter" idx="5"/>
          </p:nvPr>
        </p:nvSpPr>
        <p:spPr>
          <a:noFill/>
        </p:spPr>
        <p:txBody>
          <a:bodyPr/>
          <a:lstStyle/>
          <a:p>
            <a:fld id="{EFBF66A8-B05A-4313-971A-03BA7DF2EF50}" type="slidenum">
              <a:rPr lang="en-US" smtClean="0"/>
              <a:pPr/>
              <a:t>146</a:t>
            </a:fld>
            <a:endParaRPr lang="en-US"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47C5A8B0-FB43-41D2-B5F0-660962565033}" type="slidenum">
              <a:rPr lang="en-US" smtClean="0"/>
              <a:pPr/>
              <a:t>147</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p:spPr>
        <p:txBody>
          <a:bodyPr/>
          <a:lstStyle/>
          <a:p>
            <a:endParaRPr lang="en-US" smtClean="0"/>
          </a:p>
        </p:txBody>
      </p:sp>
      <p:sp>
        <p:nvSpPr>
          <p:cNvPr id="306180" name="Slide Number Placeholder 3"/>
          <p:cNvSpPr>
            <a:spLocks noGrp="1"/>
          </p:cNvSpPr>
          <p:nvPr>
            <p:ph type="sldNum" sz="quarter" idx="5"/>
          </p:nvPr>
        </p:nvSpPr>
        <p:spPr>
          <a:noFill/>
        </p:spPr>
        <p:txBody>
          <a:bodyPr/>
          <a:lstStyle/>
          <a:p>
            <a:fld id="{7A2A8C6D-F291-4607-9F36-1EDD40FD2120}" type="slidenum">
              <a:rPr lang="en-US" smtClean="0"/>
              <a:pPr/>
              <a:t>148</a:t>
            </a:fld>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endParaRPr lang="en-US" smtClean="0"/>
          </a:p>
        </p:txBody>
      </p:sp>
      <p:sp>
        <p:nvSpPr>
          <p:cNvPr id="307204" name="Slide Number Placeholder 3"/>
          <p:cNvSpPr>
            <a:spLocks noGrp="1"/>
          </p:cNvSpPr>
          <p:nvPr>
            <p:ph type="sldNum" sz="quarter" idx="5"/>
          </p:nvPr>
        </p:nvSpPr>
        <p:spPr>
          <a:noFill/>
        </p:spPr>
        <p:txBody>
          <a:bodyPr/>
          <a:lstStyle/>
          <a:p>
            <a:fld id="{9614FBDD-2769-4699-933D-343944E1A38A}" type="slidenum">
              <a:rPr lang="en-US" smtClean="0"/>
              <a:pPr/>
              <a:t>149</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endParaRPr lang="en-US" smtClean="0"/>
          </a:p>
        </p:txBody>
      </p:sp>
      <p:sp>
        <p:nvSpPr>
          <p:cNvPr id="169988" name="Slide Number Placeholder 3"/>
          <p:cNvSpPr>
            <a:spLocks noGrp="1"/>
          </p:cNvSpPr>
          <p:nvPr>
            <p:ph type="sldNum" sz="quarter" idx="5"/>
          </p:nvPr>
        </p:nvSpPr>
        <p:spPr>
          <a:noFill/>
        </p:spPr>
        <p:txBody>
          <a:bodyPr/>
          <a:lstStyle/>
          <a:p>
            <a:fld id="{430CBD98-C269-4127-BC8F-77CF77896DC3}" type="slidenum">
              <a:rPr lang="en-US" smtClean="0"/>
              <a:pPr/>
              <a:t>15</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p:spPr>
        <p:txBody>
          <a:bodyPr/>
          <a:lstStyle/>
          <a:p>
            <a:endParaRPr lang="en-US" smtClean="0"/>
          </a:p>
        </p:txBody>
      </p:sp>
      <p:sp>
        <p:nvSpPr>
          <p:cNvPr id="308228" name="Slide Number Placeholder 3"/>
          <p:cNvSpPr>
            <a:spLocks noGrp="1"/>
          </p:cNvSpPr>
          <p:nvPr>
            <p:ph type="sldNum" sz="quarter" idx="5"/>
          </p:nvPr>
        </p:nvSpPr>
        <p:spPr>
          <a:noFill/>
        </p:spPr>
        <p:txBody>
          <a:bodyPr/>
          <a:lstStyle/>
          <a:p>
            <a:fld id="{DBDC6E2B-5F25-4839-B807-8FB66C51A223}" type="slidenum">
              <a:rPr lang="en-US" smtClean="0"/>
              <a:pPr/>
              <a:t>150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endParaRPr lang="en-US" smtClean="0"/>
          </a:p>
        </p:txBody>
      </p:sp>
      <p:sp>
        <p:nvSpPr>
          <p:cNvPr id="171012" name="Slide Number Placeholder 3"/>
          <p:cNvSpPr>
            <a:spLocks noGrp="1"/>
          </p:cNvSpPr>
          <p:nvPr>
            <p:ph type="sldNum" sz="quarter" idx="5"/>
          </p:nvPr>
        </p:nvSpPr>
        <p:spPr>
          <a:noFill/>
        </p:spPr>
        <p:txBody>
          <a:bodyPr/>
          <a:lstStyle/>
          <a:p>
            <a:fld id="{DC116F71-8998-423E-B504-A0FABAF1FCF6}"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354A8E26-B851-4EC3-BDEC-77AD7A943257}" type="slidenum">
              <a:rPr lang="en-US" smtClean="0"/>
              <a:pPr/>
              <a:t>17</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endParaRPr lang="en-US" smtClean="0"/>
          </a:p>
        </p:txBody>
      </p:sp>
      <p:sp>
        <p:nvSpPr>
          <p:cNvPr id="173060" name="Slide Number Placeholder 3"/>
          <p:cNvSpPr>
            <a:spLocks noGrp="1"/>
          </p:cNvSpPr>
          <p:nvPr>
            <p:ph type="sldNum" sz="quarter" idx="5"/>
          </p:nvPr>
        </p:nvSpPr>
        <p:spPr>
          <a:noFill/>
        </p:spPr>
        <p:txBody>
          <a:bodyPr/>
          <a:lstStyle/>
          <a:p>
            <a:fld id="{48D0EA08-31A5-4F43-8AB8-A65CED0EF698}"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endParaRPr lang="en-US" smtClean="0"/>
          </a:p>
        </p:txBody>
      </p:sp>
      <p:sp>
        <p:nvSpPr>
          <p:cNvPr id="174084" name="Slide Number Placeholder 3"/>
          <p:cNvSpPr>
            <a:spLocks noGrp="1"/>
          </p:cNvSpPr>
          <p:nvPr>
            <p:ph type="sldNum" sz="quarter" idx="5"/>
          </p:nvPr>
        </p:nvSpPr>
        <p:spPr>
          <a:noFill/>
        </p:spPr>
        <p:txBody>
          <a:bodyPr/>
          <a:lstStyle/>
          <a:p>
            <a:fld id="{D82B22EF-A5D0-4DEB-926F-7603FB01269E}"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6BDDB131-1BEC-4A01-AB52-2A54EB4EF216}" type="slidenum">
              <a:rPr lang="en-US" smtClean="0"/>
              <a:pPr/>
              <a:t>2</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US" smtClean="0"/>
          </a:p>
        </p:txBody>
      </p:sp>
      <p:sp>
        <p:nvSpPr>
          <p:cNvPr id="175108" name="Slide Number Placeholder 3"/>
          <p:cNvSpPr>
            <a:spLocks noGrp="1"/>
          </p:cNvSpPr>
          <p:nvPr>
            <p:ph type="sldNum" sz="quarter" idx="5"/>
          </p:nvPr>
        </p:nvSpPr>
        <p:spPr>
          <a:noFill/>
        </p:spPr>
        <p:txBody>
          <a:bodyPr/>
          <a:lstStyle/>
          <a:p>
            <a:fld id="{C4AE3DE6-35B2-494C-9942-A979CBC60EB8}"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9A365B93-08F4-43CD-A650-CCAB51877261}" type="slidenum">
              <a:rPr lang="en-US" smtClean="0"/>
              <a:pPr/>
              <a:t>21</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BC9AB87C-B881-4280-8EF2-FC73703C5DBB}" type="slidenum">
              <a:rPr lang="en-US" smtClean="0"/>
              <a:pPr/>
              <a:t>22</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7C3281E-5AEA-4919-B317-0B867CDEA2A1}" type="slidenum">
              <a:rPr lang="en-US" smtClean="0"/>
              <a:pPr/>
              <a:t>23</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1EFB91D6-2D88-46D1-A9DA-2A4E979F912E}" type="slidenum">
              <a:rPr lang="en-US" smtClean="0"/>
              <a:pPr/>
              <a:t>24</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B9BA4614-FC85-42F5-9B91-698B4DD17354}" type="slidenum">
              <a:rPr lang="en-US" smtClean="0"/>
              <a:pPr/>
              <a:t>25</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1BB53129-A80C-40D5-8534-534E649143CB}" type="slidenum">
              <a:rPr lang="en-US" smtClean="0"/>
              <a:pPr/>
              <a:t>26</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619EE4E-0B8D-41C4-85E2-9E2DD36EED06}" type="slidenum">
              <a:rPr lang="en-US" smtClean="0"/>
              <a:pPr/>
              <a:t>27</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12DDEF6-BB73-4D88-8605-3224D090D02E}" type="slidenum">
              <a:rPr lang="en-US" smtClean="0"/>
              <a:pPr/>
              <a:t>28</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965E9C9-FF00-47AC-AE2B-4DE9569393CE}" type="slidenum">
              <a:rPr lang="en-US" smtClean="0"/>
              <a:pPr/>
              <a:t>29</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59B98229-CEF1-4724-AD5F-6DAFA3CFBDA4}" type="slidenum">
              <a:rPr lang="en-US" smtClean="0"/>
              <a:pPr/>
              <a:t>3</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3D9AC88-0B6B-415C-A2DB-A2A7EFE56F5F}" type="slidenum">
              <a:rPr lang="en-US" smtClean="0"/>
              <a:pPr/>
              <a:t>30</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5B52BDE8-9F60-4F68-B566-81E3518BB829}" type="slidenum">
              <a:rPr lang="en-US" smtClean="0"/>
              <a:pPr/>
              <a:t>31</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DD1469B5-29FB-4432-9B7E-6A8214033672}" type="slidenum">
              <a:rPr lang="en-US" smtClean="0"/>
              <a:pPr/>
              <a:t>32</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endParaRPr lang="en-US" smtClean="0"/>
          </a:p>
        </p:txBody>
      </p:sp>
      <p:sp>
        <p:nvSpPr>
          <p:cNvPr id="188420" name="Slide Number Placeholder 3"/>
          <p:cNvSpPr>
            <a:spLocks noGrp="1"/>
          </p:cNvSpPr>
          <p:nvPr>
            <p:ph type="sldNum" sz="quarter" idx="5"/>
          </p:nvPr>
        </p:nvSpPr>
        <p:spPr>
          <a:noFill/>
        </p:spPr>
        <p:txBody>
          <a:bodyPr/>
          <a:lstStyle/>
          <a:p>
            <a:fld id="{37A493C9-CAE4-471B-BE12-B6284B4E342B}"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endParaRPr lang="en-US" smtClean="0"/>
          </a:p>
        </p:txBody>
      </p:sp>
      <p:sp>
        <p:nvSpPr>
          <p:cNvPr id="189444" name="Slide Number Placeholder 3"/>
          <p:cNvSpPr>
            <a:spLocks noGrp="1"/>
          </p:cNvSpPr>
          <p:nvPr>
            <p:ph type="sldNum" sz="quarter" idx="5"/>
          </p:nvPr>
        </p:nvSpPr>
        <p:spPr>
          <a:noFill/>
        </p:spPr>
        <p:txBody>
          <a:bodyPr/>
          <a:lstStyle/>
          <a:p>
            <a:fld id="{663E162B-6D85-440F-8295-1A412F34ED67}"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endParaRPr lang="en-US" smtClean="0"/>
          </a:p>
        </p:txBody>
      </p:sp>
      <p:sp>
        <p:nvSpPr>
          <p:cNvPr id="190468" name="Slide Number Placeholder 3"/>
          <p:cNvSpPr>
            <a:spLocks noGrp="1"/>
          </p:cNvSpPr>
          <p:nvPr>
            <p:ph type="sldNum" sz="quarter" idx="5"/>
          </p:nvPr>
        </p:nvSpPr>
        <p:spPr>
          <a:noFill/>
        </p:spPr>
        <p:txBody>
          <a:bodyPr/>
          <a:lstStyle/>
          <a:p>
            <a:fld id="{705ED61B-B9EF-4DF9-9017-3647F106C9C7}"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p:spPr>
        <p:txBody>
          <a:bodyPr/>
          <a:lstStyle/>
          <a:p>
            <a:endParaRPr lang="en-US" smtClean="0"/>
          </a:p>
        </p:txBody>
      </p:sp>
      <p:sp>
        <p:nvSpPr>
          <p:cNvPr id="191492" name="Slide Number Placeholder 3"/>
          <p:cNvSpPr>
            <a:spLocks noGrp="1"/>
          </p:cNvSpPr>
          <p:nvPr>
            <p:ph type="sldNum" sz="quarter" idx="5"/>
          </p:nvPr>
        </p:nvSpPr>
        <p:spPr>
          <a:noFill/>
        </p:spPr>
        <p:txBody>
          <a:bodyPr/>
          <a:lstStyle/>
          <a:p>
            <a:fld id="{29D119AF-DB27-4434-932A-DE6B4503DBE3}"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91CC403F-2B6F-4C04-B26A-74A3E7AC87ED}" type="slidenum">
              <a:rPr lang="en-US" smtClean="0"/>
              <a:pPr/>
              <a:t>37</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endParaRPr lang="en-US" smtClean="0"/>
          </a:p>
        </p:txBody>
      </p:sp>
      <p:sp>
        <p:nvSpPr>
          <p:cNvPr id="193540" name="Slide Number Placeholder 3"/>
          <p:cNvSpPr>
            <a:spLocks noGrp="1"/>
          </p:cNvSpPr>
          <p:nvPr>
            <p:ph type="sldNum" sz="quarter" idx="5"/>
          </p:nvPr>
        </p:nvSpPr>
        <p:spPr>
          <a:noFill/>
        </p:spPr>
        <p:txBody>
          <a:bodyPr/>
          <a:lstStyle/>
          <a:p>
            <a:fld id="{F56BB98E-4359-429B-83F5-3D3A34E12F82}"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endParaRPr lang="en-US" smtClean="0"/>
          </a:p>
        </p:txBody>
      </p:sp>
      <p:sp>
        <p:nvSpPr>
          <p:cNvPr id="194564" name="Slide Number Placeholder 3"/>
          <p:cNvSpPr>
            <a:spLocks noGrp="1"/>
          </p:cNvSpPr>
          <p:nvPr>
            <p:ph type="sldNum" sz="quarter" idx="5"/>
          </p:nvPr>
        </p:nvSpPr>
        <p:spPr>
          <a:noFill/>
        </p:spPr>
        <p:txBody>
          <a:bodyPr/>
          <a:lstStyle/>
          <a:p>
            <a:fld id="{8F30AB74-4737-4D20-9C70-3470BC894299}"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US" smtClean="0"/>
          </a:p>
        </p:txBody>
      </p:sp>
      <p:sp>
        <p:nvSpPr>
          <p:cNvPr id="158724" name="Slide Number Placeholder 3"/>
          <p:cNvSpPr>
            <a:spLocks noGrp="1"/>
          </p:cNvSpPr>
          <p:nvPr>
            <p:ph type="sldNum" sz="quarter" idx="5"/>
          </p:nvPr>
        </p:nvSpPr>
        <p:spPr>
          <a:noFill/>
        </p:spPr>
        <p:txBody>
          <a:bodyPr/>
          <a:lstStyle/>
          <a:p>
            <a:fld id="{E2696A88-4BE7-476D-85CB-65EA26ABEF0D}"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endParaRPr lang="en-US" smtClean="0"/>
          </a:p>
        </p:txBody>
      </p:sp>
      <p:sp>
        <p:nvSpPr>
          <p:cNvPr id="195588" name="Slide Number Placeholder 3"/>
          <p:cNvSpPr>
            <a:spLocks noGrp="1"/>
          </p:cNvSpPr>
          <p:nvPr>
            <p:ph type="sldNum" sz="quarter" idx="5"/>
          </p:nvPr>
        </p:nvSpPr>
        <p:spPr>
          <a:noFill/>
        </p:spPr>
        <p:txBody>
          <a:bodyPr/>
          <a:lstStyle/>
          <a:p>
            <a:fld id="{48CF703A-AFB0-47B6-A235-FE89FFE28FCE}"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p:spPr>
        <p:txBody>
          <a:bodyPr/>
          <a:lstStyle/>
          <a:p>
            <a:endParaRPr lang="en-US" smtClean="0"/>
          </a:p>
        </p:txBody>
      </p:sp>
      <p:sp>
        <p:nvSpPr>
          <p:cNvPr id="196612" name="Slide Number Placeholder 3"/>
          <p:cNvSpPr>
            <a:spLocks noGrp="1"/>
          </p:cNvSpPr>
          <p:nvPr>
            <p:ph type="sldNum" sz="quarter" idx="5"/>
          </p:nvPr>
        </p:nvSpPr>
        <p:spPr>
          <a:noFill/>
        </p:spPr>
        <p:txBody>
          <a:bodyPr/>
          <a:lstStyle/>
          <a:p>
            <a:fld id="{3FEE858C-3BC3-4565-9FC2-CBE93D56B990}"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p:spPr>
        <p:txBody>
          <a:bodyPr/>
          <a:lstStyle/>
          <a:p>
            <a:endParaRPr lang="en-US" smtClean="0"/>
          </a:p>
        </p:txBody>
      </p:sp>
      <p:sp>
        <p:nvSpPr>
          <p:cNvPr id="197636" name="Slide Number Placeholder 3"/>
          <p:cNvSpPr>
            <a:spLocks noGrp="1"/>
          </p:cNvSpPr>
          <p:nvPr>
            <p:ph type="sldNum" sz="quarter" idx="5"/>
          </p:nvPr>
        </p:nvSpPr>
        <p:spPr>
          <a:noFill/>
        </p:spPr>
        <p:txBody>
          <a:bodyPr/>
          <a:lstStyle/>
          <a:p>
            <a:fld id="{4D382F82-7A22-4DB2-A166-51072137B448}"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5C1DBEEA-9213-4A20-A7F1-DF429ABB47BD}" type="slidenum">
              <a:rPr lang="en-US" smtClean="0"/>
              <a:pPr/>
              <a:t>43</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9DFB25FA-E5D3-4968-BA3B-2E71D599CB25}" type="slidenum">
              <a:rPr lang="en-US" smtClean="0"/>
              <a:pPr/>
              <a:t>44</a:t>
            </a:fld>
            <a:endParaRPr lang="en-US" smtClean="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5A2619BD-3F2D-433C-8BD3-7909A3184CE5}" type="slidenum">
              <a:rPr lang="en-US" smtClean="0"/>
              <a:pPr/>
              <a:t>45</a:t>
            </a:fld>
            <a:endParaRPr lang="en-US" smtClean="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p:spPr>
        <p:txBody>
          <a:bodyPr/>
          <a:lstStyle/>
          <a:p>
            <a:endParaRPr lang="en-US" smtClean="0"/>
          </a:p>
        </p:txBody>
      </p:sp>
      <p:sp>
        <p:nvSpPr>
          <p:cNvPr id="201732" name="Slide Number Placeholder 3"/>
          <p:cNvSpPr>
            <a:spLocks noGrp="1"/>
          </p:cNvSpPr>
          <p:nvPr>
            <p:ph type="sldNum" sz="quarter" idx="5"/>
          </p:nvPr>
        </p:nvSpPr>
        <p:spPr>
          <a:noFill/>
        </p:spPr>
        <p:txBody>
          <a:bodyPr/>
          <a:lstStyle/>
          <a:p>
            <a:fld id="{74A041BB-F35C-47A5-A4A4-411BDB1E73E8}"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endParaRPr lang="en-US" smtClean="0"/>
          </a:p>
        </p:txBody>
      </p:sp>
      <p:sp>
        <p:nvSpPr>
          <p:cNvPr id="202756" name="Slide Number Placeholder 3"/>
          <p:cNvSpPr>
            <a:spLocks noGrp="1"/>
          </p:cNvSpPr>
          <p:nvPr>
            <p:ph type="sldNum" sz="quarter" idx="5"/>
          </p:nvPr>
        </p:nvSpPr>
        <p:spPr>
          <a:noFill/>
        </p:spPr>
        <p:txBody>
          <a:bodyPr/>
          <a:lstStyle/>
          <a:p>
            <a:fld id="{A18E576B-4DD4-442E-8D8E-40A3F8305189}"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p:spPr>
        <p:txBody>
          <a:bodyPr/>
          <a:lstStyle/>
          <a:p>
            <a:endParaRPr lang="en-US" smtClean="0"/>
          </a:p>
        </p:txBody>
      </p:sp>
      <p:sp>
        <p:nvSpPr>
          <p:cNvPr id="203780" name="Slide Number Placeholder 3"/>
          <p:cNvSpPr>
            <a:spLocks noGrp="1"/>
          </p:cNvSpPr>
          <p:nvPr>
            <p:ph type="sldNum" sz="quarter" idx="5"/>
          </p:nvPr>
        </p:nvSpPr>
        <p:spPr>
          <a:noFill/>
        </p:spPr>
        <p:txBody>
          <a:bodyPr/>
          <a:lstStyle/>
          <a:p>
            <a:fld id="{555FC862-50FA-4480-BBE3-D518DF8AD30F}"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0D14342C-FE44-45D6-A272-698CCF64B9D3}" type="slidenum">
              <a:rPr lang="en-US" smtClean="0"/>
              <a:pPr/>
              <a:t>49</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endParaRPr lang="en-US" smtClean="0"/>
          </a:p>
        </p:txBody>
      </p:sp>
      <p:sp>
        <p:nvSpPr>
          <p:cNvPr id="159748" name="Slide Number Placeholder 3"/>
          <p:cNvSpPr>
            <a:spLocks noGrp="1"/>
          </p:cNvSpPr>
          <p:nvPr>
            <p:ph type="sldNum" sz="quarter" idx="5"/>
          </p:nvPr>
        </p:nvSpPr>
        <p:spPr>
          <a:noFill/>
        </p:spPr>
        <p:txBody>
          <a:bodyPr/>
          <a:lstStyle/>
          <a:p>
            <a:fld id="{003547AE-4AE1-4701-B9DD-F5B751732CEA}" type="slidenum">
              <a:rPr lang="en-US" smtClean="0"/>
              <a:pPr/>
              <a:t>5</a:t>
            </a:fld>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06523098-DC2F-47F0-AD85-4FA464CF4419}" type="slidenum">
              <a:rPr lang="en-US" smtClean="0"/>
              <a:pPr/>
              <a:t>50</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p:spPr>
        <p:txBody>
          <a:bodyPr/>
          <a:lstStyle/>
          <a:p>
            <a:endParaRPr lang="en-US" smtClean="0"/>
          </a:p>
        </p:txBody>
      </p:sp>
      <p:sp>
        <p:nvSpPr>
          <p:cNvPr id="206852" name="Slide Number Placeholder 3"/>
          <p:cNvSpPr>
            <a:spLocks noGrp="1"/>
          </p:cNvSpPr>
          <p:nvPr>
            <p:ph type="sldNum" sz="quarter" idx="5"/>
          </p:nvPr>
        </p:nvSpPr>
        <p:spPr>
          <a:noFill/>
        </p:spPr>
        <p:txBody>
          <a:bodyPr/>
          <a:lstStyle/>
          <a:p>
            <a:fld id="{EAF79695-D60A-4D9B-ADCB-267063CB9367}"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p:spPr>
        <p:txBody>
          <a:bodyPr/>
          <a:lstStyle/>
          <a:p>
            <a:endParaRPr lang="en-US" smtClean="0"/>
          </a:p>
        </p:txBody>
      </p:sp>
      <p:sp>
        <p:nvSpPr>
          <p:cNvPr id="207876" name="Slide Number Placeholder 3"/>
          <p:cNvSpPr>
            <a:spLocks noGrp="1"/>
          </p:cNvSpPr>
          <p:nvPr>
            <p:ph type="sldNum" sz="quarter" idx="5"/>
          </p:nvPr>
        </p:nvSpPr>
        <p:spPr>
          <a:noFill/>
        </p:spPr>
        <p:txBody>
          <a:bodyPr/>
          <a:lstStyle/>
          <a:p>
            <a:fld id="{4F7A9572-EC9B-4EB4-A7DC-38E6B727ABFE}"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p:spPr>
        <p:txBody>
          <a:bodyPr/>
          <a:lstStyle/>
          <a:p>
            <a:endParaRPr lang="en-US" smtClean="0"/>
          </a:p>
        </p:txBody>
      </p:sp>
      <p:sp>
        <p:nvSpPr>
          <p:cNvPr id="208900" name="Slide Number Placeholder 3"/>
          <p:cNvSpPr>
            <a:spLocks noGrp="1"/>
          </p:cNvSpPr>
          <p:nvPr>
            <p:ph type="sldNum" sz="quarter" idx="5"/>
          </p:nvPr>
        </p:nvSpPr>
        <p:spPr>
          <a:noFill/>
        </p:spPr>
        <p:txBody>
          <a:bodyPr/>
          <a:lstStyle/>
          <a:p>
            <a:fld id="{40D7042B-CA0B-4474-8EAB-5F02532C9D8F}"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p:spPr>
        <p:txBody>
          <a:bodyPr/>
          <a:lstStyle/>
          <a:p>
            <a:endParaRPr lang="en-US" smtClean="0"/>
          </a:p>
        </p:txBody>
      </p:sp>
      <p:sp>
        <p:nvSpPr>
          <p:cNvPr id="209924" name="Slide Number Placeholder 3"/>
          <p:cNvSpPr>
            <a:spLocks noGrp="1"/>
          </p:cNvSpPr>
          <p:nvPr>
            <p:ph type="sldNum" sz="quarter" idx="5"/>
          </p:nvPr>
        </p:nvSpPr>
        <p:spPr>
          <a:noFill/>
        </p:spPr>
        <p:txBody>
          <a:bodyPr/>
          <a:lstStyle/>
          <a:p>
            <a:fld id="{0DBAC9B0-47A4-4B91-9CF1-9F3633E6F4B5}"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endParaRPr lang="en-US" smtClean="0"/>
          </a:p>
        </p:txBody>
      </p:sp>
      <p:sp>
        <p:nvSpPr>
          <p:cNvPr id="210948" name="Slide Number Placeholder 3"/>
          <p:cNvSpPr>
            <a:spLocks noGrp="1"/>
          </p:cNvSpPr>
          <p:nvPr>
            <p:ph type="sldNum" sz="quarter" idx="5"/>
          </p:nvPr>
        </p:nvSpPr>
        <p:spPr>
          <a:noFill/>
        </p:spPr>
        <p:txBody>
          <a:bodyPr/>
          <a:lstStyle/>
          <a:p>
            <a:fld id="{F4C2F4BD-75FC-4C3E-911F-119B0724CFA5}"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p>
        </p:txBody>
      </p:sp>
      <p:sp>
        <p:nvSpPr>
          <p:cNvPr id="211972" name="Slide Number Placeholder 3"/>
          <p:cNvSpPr>
            <a:spLocks noGrp="1"/>
          </p:cNvSpPr>
          <p:nvPr>
            <p:ph type="sldNum" sz="quarter" idx="5"/>
          </p:nvPr>
        </p:nvSpPr>
        <p:spPr>
          <a:noFill/>
        </p:spPr>
        <p:txBody>
          <a:bodyPr/>
          <a:lstStyle/>
          <a:p>
            <a:fld id="{091D50D2-BE6C-4773-911E-431C98417FD0}"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endParaRPr lang="en-US" smtClean="0"/>
          </a:p>
        </p:txBody>
      </p:sp>
      <p:sp>
        <p:nvSpPr>
          <p:cNvPr id="212996" name="Slide Number Placeholder 3"/>
          <p:cNvSpPr>
            <a:spLocks noGrp="1"/>
          </p:cNvSpPr>
          <p:nvPr>
            <p:ph type="sldNum" sz="quarter" idx="5"/>
          </p:nvPr>
        </p:nvSpPr>
        <p:spPr>
          <a:noFill/>
        </p:spPr>
        <p:txBody>
          <a:bodyPr/>
          <a:lstStyle/>
          <a:p>
            <a:fld id="{B231E28B-0094-41CA-A138-3A8B5B060349}"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p>
            <a:fld id="{95AA295B-1594-4E8B-AF62-EBEDD6649BD1}" type="slidenum">
              <a:rPr lang="en-US" smtClean="0"/>
              <a:pPr/>
              <a:t>58</a:t>
            </a:fld>
            <a:endParaRPr lang="en-US" smtClean="0"/>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p>
            <a:fld id="{AE589DAD-CF53-463C-A1D6-743547E2166D}" type="slidenum">
              <a:rPr lang="en-US" smtClean="0"/>
              <a:pPr/>
              <a:t>59</a:t>
            </a:fld>
            <a:endParaRPr lang="en-US" smtClean="0"/>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4A5F71FE-4971-45CE-8F2C-3CC6C5AEE9E0}" type="slidenum">
              <a:rPr lang="en-US" smtClean="0"/>
              <a:pPr/>
              <a:t>6</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p>
            <a:fld id="{A3FAC044-4E9C-48E1-A0FC-D2180038447D}" type="slidenum">
              <a:rPr lang="en-US" smtClean="0"/>
              <a:pPr/>
              <a:t>60</a:t>
            </a:fld>
            <a:endParaRPr lang="en-US" smtClean="0"/>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p>
            <a:fld id="{166FBFA2-EACA-4341-B1D3-567B5EAA8BBB}" type="slidenum">
              <a:rPr lang="en-US" smtClean="0"/>
              <a:pPr/>
              <a:t>61</a:t>
            </a:fld>
            <a:endParaRPr lang="en-US" smtClean="0"/>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p:spPr>
        <p:txBody>
          <a:bodyPr/>
          <a:lstStyle/>
          <a:p>
            <a:endParaRPr lang="en-US" smtClean="0"/>
          </a:p>
        </p:txBody>
      </p:sp>
      <p:sp>
        <p:nvSpPr>
          <p:cNvPr id="218116" name="Slide Number Placeholder 3"/>
          <p:cNvSpPr>
            <a:spLocks noGrp="1"/>
          </p:cNvSpPr>
          <p:nvPr>
            <p:ph type="sldNum" sz="quarter" idx="5"/>
          </p:nvPr>
        </p:nvSpPr>
        <p:spPr>
          <a:noFill/>
        </p:spPr>
        <p:txBody>
          <a:bodyPr/>
          <a:lstStyle/>
          <a:p>
            <a:fld id="{6A7218BE-7A52-4EAE-B874-8286659458CC}"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p>
            <a:fld id="{458F14F1-4B91-488D-B66E-19B041B87CCD}" type="slidenum">
              <a:rPr lang="en-US" smtClean="0"/>
              <a:pPr/>
              <a:t>63</a:t>
            </a:fld>
            <a:endParaRPr lang="en-US" smtClean="0"/>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p>
            <a:fld id="{23FE145D-B27D-4F54-B94A-0E0197751C8A}" type="slidenum">
              <a:rPr lang="en-US" smtClean="0"/>
              <a:pPr/>
              <a:t>64</a:t>
            </a:fld>
            <a:endParaRPr lang="en-US" smtClean="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p>
            <a:fld id="{426AD1C0-C93D-4469-99A7-D5CDCB1BE99D}" type="slidenum">
              <a:rPr lang="en-US" smtClean="0"/>
              <a:pPr/>
              <a:t>65</a:t>
            </a:fld>
            <a:endParaRPr lang="en-US" smtClean="0"/>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p>
            <a:fld id="{65F17166-068C-4975-8711-73DB7BC849B7}" type="slidenum">
              <a:rPr lang="en-US" smtClean="0"/>
              <a:pPr/>
              <a:t>66</a:t>
            </a:fld>
            <a:endParaRPr lang="en-US" smtClean="0"/>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289BAC25-712B-47C2-A976-9ECE182AF4F2}" type="slidenum">
              <a:rPr lang="en-US" smtClean="0"/>
              <a:pPr/>
              <a:t>67</a:t>
            </a:fld>
            <a:endParaRPr lang="en-US" smtClean="0"/>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FD51BAD1-FA4B-4C13-A828-22010FB43213}" type="slidenum">
              <a:rPr lang="en-US" smtClean="0"/>
              <a:pPr/>
              <a:t>68</a:t>
            </a:fld>
            <a:endParaRPr lang="en-US" smtClean="0"/>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B291F08F-EEE0-4A63-9672-B75CD30B1995}" type="slidenum">
              <a:rPr lang="en-US" smtClean="0"/>
              <a:pPr/>
              <a:t>69</a:t>
            </a:fld>
            <a:endParaRPr lang="en-US" smtClean="0"/>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4806A401-77C1-4926-927E-355B30750FDD}" type="slidenum">
              <a:rPr lang="en-US" smtClean="0"/>
              <a:pPr/>
              <a:t>7</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E9F55E32-C9E1-4B7A-BAE8-F215D92EFAEA}" type="slidenum">
              <a:rPr lang="en-US" smtClean="0"/>
              <a:pPr/>
              <a:t>70</a:t>
            </a:fld>
            <a:endParaRPr lang="en-US" smtClean="0"/>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C10DF0D-3DB8-4F26-9BA7-D741BC39DBBC}" type="slidenum">
              <a:rPr lang="en-US" smtClean="0"/>
              <a:pPr/>
              <a:t>71</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06661679-FB7C-429E-8F98-D389F9836A2A}" type="slidenum">
              <a:rPr lang="en-US" smtClean="0"/>
              <a:pPr/>
              <a:t>72</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p:spPr>
        <p:txBody>
          <a:bodyPr/>
          <a:lstStyle/>
          <a:p>
            <a:endParaRPr lang="en-US" smtClean="0"/>
          </a:p>
        </p:txBody>
      </p:sp>
      <p:sp>
        <p:nvSpPr>
          <p:cNvPr id="229380" name="Slide Number Placeholder 3"/>
          <p:cNvSpPr>
            <a:spLocks noGrp="1"/>
          </p:cNvSpPr>
          <p:nvPr>
            <p:ph type="sldNum" sz="quarter" idx="5"/>
          </p:nvPr>
        </p:nvSpPr>
        <p:spPr>
          <a:noFill/>
        </p:spPr>
        <p:txBody>
          <a:bodyPr/>
          <a:lstStyle/>
          <a:p>
            <a:fld id="{C5DE46DE-B6E0-4AC6-A8B1-D5D740DA8E1A}"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p:spPr>
        <p:txBody>
          <a:bodyPr/>
          <a:lstStyle/>
          <a:p>
            <a:endParaRPr lang="en-US" smtClean="0"/>
          </a:p>
        </p:txBody>
      </p:sp>
      <p:sp>
        <p:nvSpPr>
          <p:cNvPr id="230404" name="Slide Number Placeholder 3"/>
          <p:cNvSpPr>
            <a:spLocks noGrp="1"/>
          </p:cNvSpPr>
          <p:nvPr>
            <p:ph type="sldNum" sz="quarter" idx="5"/>
          </p:nvPr>
        </p:nvSpPr>
        <p:spPr>
          <a:noFill/>
        </p:spPr>
        <p:txBody>
          <a:bodyPr/>
          <a:lstStyle/>
          <a:p>
            <a:fld id="{918260A2-B4AB-4478-A274-E118986B4247}"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A4E0DDAA-CB13-4688-98FA-2D73CEC3C84F}" type="slidenum">
              <a:rPr lang="en-US" smtClean="0"/>
              <a:pPr/>
              <a:t>75</a:t>
            </a:fld>
            <a:endParaRPr lang="en-US" smtClean="0"/>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p:spPr>
        <p:txBody>
          <a:bodyPr/>
          <a:lstStyle/>
          <a:p>
            <a:endParaRPr lang="en-US" smtClean="0"/>
          </a:p>
        </p:txBody>
      </p:sp>
      <p:sp>
        <p:nvSpPr>
          <p:cNvPr id="232452" name="Slide Number Placeholder 3"/>
          <p:cNvSpPr>
            <a:spLocks noGrp="1"/>
          </p:cNvSpPr>
          <p:nvPr>
            <p:ph type="sldNum" sz="quarter" idx="5"/>
          </p:nvPr>
        </p:nvSpPr>
        <p:spPr>
          <a:noFill/>
        </p:spPr>
        <p:txBody>
          <a:bodyPr/>
          <a:lstStyle/>
          <a:p>
            <a:fld id="{1BC5C269-044B-4D95-A1F6-EB52AADD71D1}"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6E24F387-EAC8-44A8-85E2-74BAB113B50B}" type="slidenum">
              <a:rPr lang="en-US" smtClean="0"/>
              <a:pPr/>
              <a:t>77</a:t>
            </a:fld>
            <a:endParaRPr lang="en-US" smtClean="0"/>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p:spPr>
        <p:txBody>
          <a:bodyPr/>
          <a:lstStyle/>
          <a:p>
            <a:endParaRPr lang="en-US" smtClean="0"/>
          </a:p>
        </p:txBody>
      </p:sp>
      <p:sp>
        <p:nvSpPr>
          <p:cNvPr id="234500" name="Slide Number Placeholder 3"/>
          <p:cNvSpPr>
            <a:spLocks noGrp="1"/>
          </p:cNvSpPr>
          <p:nvPr>
            <p:ph type="sldNum" sz="quarter" idx="5"/>
          </p:nvPr>
        </p:nvSpPr>
        <p:spPr>
          <a:noFill/>
        </p:spPr>
        <p:txBody>
          <a:bodyPr/>
          <a:lstStyle/>
          <a:p>
            <a:fld id="{FCF85E63-6DCB-4324-99AA-5CDA2F37C62F}"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p:spPr>
        <p:txBody>
          <a:bodyPr/>
          <a:lstStyle/>
          <a:p>
            <a:endParaRPr lang="en-US" smtClean="0"/>
          </a:p>
        </p:txBody>
      </p:sp>
      <p:sp>
        <p:nvSpPr>
          <p:cNvPr id="235524" name="Slide Number Placeholder 3"/>
          <p:cNvSpPr>
            <a:spLocks noGrp="1"/>
          </p:cNvSpPr>
          <p:nvPr>
            <p:ph type="sldNum" sz="quarter" idx="5"/>
          </p:nvPr>
        </p:nvSpPr>
        <p:spPr>
          <a:noFill/>
        </p:spPr>
        <p:txBody>
          <a:bodyPr/>
          <a:lstStyle/>
          <a:p>
            <a:fld id="{67FDCF83-81D8-4776-9FEC-155C6FE4A435}"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76D09C1B-2076-4203-8CF0-575DA7317F8C}" type="slidenum">
              <a:rPr lang="en-US" smtClean="0"/>
              <a:pPr/>
              <a:t>8</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6D481BD-AADD-4AC6-A8A4-06D9A537E524}" type="slidenum">
              <a:rPr lang="en-US" smtClean="0"/>
              <a:pPr/>
              <a:t>80</a:t>
            </a:fld>
            <a:endParaRPr lang="en-US" smtClean="0"/>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B37F2699-87F8-4554-8E01-D22D047F6D93}" type="slidenum">
              <a:rPr lang="en-US" smtClean="0"/>
              <a:pPr/>
              <a:t>81</a:t>
            </a:fld>
            <a:endParaRPr lang="en-US" smtClean="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fld id="{9556CF06-7424-46A6-8D9B-383357D754F3}" type="slidenum">
              <a:rPr lang="en-US" smtClean="0"/>
              <a:pPr/>
              <a:t>82</a:t>
            </a:fld>
            <a:endParaRPr lang="en-US" smtClean="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7BF18ED7-B7A5-4286-8015-E10690BD460B}" type="slidenum">
              <a:rPr lang="en-US" smtClean="0"/>
              <a:pPr/>
              <a:t>83</a:t>
            </a:fld>
            <a:endParaRPr lang="en-US" smtClean="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p>
            <a:fld id="{35FE1688-A02A-4A6A-9E8D-73636A7515F7}" type="slidenum">
              <a:rPr lang="en-US" smtClean="0"/>
              <a:pPr/>
              <a:t>84</a:t>
            </a:fld>
            <a:endParaRPr lang="en-US" smtClean="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p>
            <a:fld id="{9C1CE3C9-177F-49B1-874A-760F595782E3}" type="slidenum">
              <a:rPr lang="en-US" smtClean="0"/>
              <a:pPr/>
              <a:t>85</a:t>
            </a:fld>
            <a:endParaRPr lang="en-US" smtClean="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p:spPr>
        <p:txBody>
          <a:bodyPr/>
          <a:lstStyle/>
          <a:p>
            <a:fld id="{A6F1F01F-A540-46AC-9870-788D536346FE}" type="slidenum">
              <a:rPr lang="en-US" smtClean="0"/>
              <a:pPr/>
              <a:t>86</a:t>
            </a:fld>
            <a:endParaRPr lang="en-US" smtClean="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p:spPr>
        <p:txBody>
          <a:bodyPr/>
          <a:lstStyle/>
          <a:p>
            <a:endParaRPr lang="en-US" smtClean="0"/>
          </a:p>
        </p:txBody>
      </p:sp>
      <p:sp>
        <p:nvSpPr>
          <p:cNvPr id="243716" name="Slide Number Placeholder 3"/>
          <p:cNvSpPr>
            <a:spLocks noGrp="1"/>
          </p:cNvSpPr>
          <p:nvPr>
            <p:ph type="sldNum" sz="quarter" idx="5"/>
          </p:nvPr>
        </p:nvSpPr>
        <p:spPr>
          <a:noFill/>
        </p:spPr>
        <p:txBody>
          <a:bodyPr/>
          <a:lstStyle/>
          <a:p>
            <a:fld id="{70592018-11EB-4204-A70F-9D182BD684B5}"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p:spPr>
        <p:txBody>
          <a:bodyPr/>
          <a:lstStyle/>
          <a:p>
            <a:endParaRPr lang="en-US" smtClean="0"/>
          </a:p>
        </p:txBody>
      </p:sp>
      <p:sp>
        <p:nvSpPr>
          <p:cNvPr id="244740" name="Slide Number Placeholder 3"/>
          <p:cNvSpPr>
            <a:spLocks noGrp="1"/>
          </p:cNvSpPr>
          <p:nvPr>
            <p:ph type="sldNum" sz="quarter" idx="5"/>
          </p:nvPr>
        </p:nvSpPr>
        <p:spPr>
          <a:noFill/>
        </p:spPr>
        <p:txBody>
          <a:bodyPr/>
          <a:lstStyle/>
          <a:p>
            <a:fld id="{530AAFA7-BD2B-48A8-9D70-F3B69A155299}"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D70B7DE6-668F-4E6B-B9DE-392AB8CA0AC7}" type="slidenum">
              <a:rPr lang="en-US" smtClean="0"/>
              <a:pPr/>
              <a:t>89</a:t>
            </a:fld>
            <a:endParaRPr lang="en-US" smtClean="0"/>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163844" name="Slide Number Placeholder 3"/>
          <p:cNvSpPr>
            <a:spLocks noGrp="1"/>
          </p:cNvSpPr>
          <p:nvPr>
            <p:ph type="sldNum" sz="quarter" idx="5"/>
          </p:nvPr>
        </p:nvSpPr>
        <p:spPr>
          <a:noFill/>
        </p:spPr>
        <p:txBody>
          <a:bodyPr/>
          <a:lstStyle/>
          <a:p>
            <a:fld id="{E568A752-F72C-449F-B7AE-238A9F9946A7}" type="slidenum">
              <a:rPr lang="en-US" smtClean="0"/>
              <a:pPr/>
              <a:t>9</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fld id="{03F03AF9-8DD5-4312-BF32-E74976AA4374}" type="slidenum">
              <a:rPr lang="en-US" smtClean="0"/>
              <a:pPr/>
              <a:t>90</a:t>
            </a:fld>
            <a:endParaRPr lang="en-US" smtClean="0"/>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p:spPr>
        <p:txBody>
          <a:bodyPr/>
          <a:lstStyle/>
          <a:p>
            <a:endParaRPr lang="en-US" smtClean="0"/>
          </a:p>
        </p:txBody>
      </p:sp>
      <p:sp>
        <p:nvSpPr>
          <p:cNvPr id="247812" name="Slide Number Placeholder 3"/>
          <p:cNvSpPr>
            <a:spLocks noGrp="1"/>
          </p:cNvSpPr>
          <p:nvPr>
            <p:ph type="sldNum" sz="quarter" idx="5"/>
          </p:nvPr>
        </p:nvSpPr>
        <p:spPr>
          <a:noFill/>
        </p:spPr>
        <p:txBody>
          <a:bodyPr/>
          <a:lstStyle/>
          <a:p>
            <a:fld id="{1D18E947-9411-4550-BC0A-8A4F430CEB4F}" type="slidenum">
              <a:rPr lang="en-US" smtClean="0"/>
              <a:pPr/>
              <a:t>91</a:t>
            </a:fld>
            <a:endParaRPr lang="en-US"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p:spPr>
        <p:txBody>
          <a:bodyPr/>
          <a:lstStyle/>
          <a:p>
            <a:endParaRPr lang="en-US" smtClean="0"/>
          </a:p>
        </p:txBody>
      </p:sp>
      <p:sp>
        <p:nvSpPr>
          <p:cNvPr id="248836" name="Slide Number Placeholder 3"/>
          <p:cNvSpPr>
            <a:spLocks noGrp="1"/>
          </p:cNvSpPr>
          <p:nvPr>
            <p:ph type="sldNum" sz="quarter" idx="5"/>
          </p:nvPr>
        </p:nvSpPr>
        <p:spPr>
          <a:noFill/>
        </p:spPr>
        <p:txBody>
          <a:bodyPr/>
          <a:lstStyle/>
          <a:p>
            <a:fld id="{B679B58E-A0EF-4794-9170-CABC469D4ABE}" type="slidenum">
              <a:rPr lang="en-US" smtClean="0"/>
              <a:pPr/>
              <a:t>92</a:t>
            </a:fld>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1EEBE10E-C62C-48DD-82BE-BBDBB415F705}" type="slidenum">
              <a:rPr lang="en-US" smtClean="0"/>
              <a:pPr/>
              <a:t>93</a:t>
            </a:fld>
            <a:endParaRPr lang="en-US"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p:spPr>
        <p:txBody>
          <a:bodyPr/>
          <a:lstStyle/>
          <a:p>
            <a:endParaRPr lang="en-US" smtClean="0"/>
          </a:p>
        </p:txBody>
      </p:sp>
      <p:sp>
        <p:nvSpPr>
          <p:cNvPr id="250884" name="Slide Number Placeholder 3"/>
          <p:cNvSpPr>
            <a:spLocks noGrp="1"/>
          </p:cNvSpPr>
          <p:nvPr>
            <p:ph type="sldNum" sz="quarter" idx="5"/>
          </p:nvPr>
        </p:nvSpPr>
        <p:spPr>
          <a:noFill/>
        </p:spPr>
        <p:txBody>
          <a:bodyPr/>
          <a:lstStyle/>
          <a:p>
            <a:fld id="{D38C4512-FECC-4A8C-AD9E-963E13AF4BA6}" type="slidenum">
              <a:rPr lang="en-US" smtClean="0"/>
              <a:pPr/>
              <a:t>94</a:t>
            </a:fld>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p:spPr>
        <p:txBody>
          <a:bodyPr/>
          <a:lstStyle/>
          <a:p>
            <a:endParaRPr lang="en-US" smtClean="0"/>
          </a:p>
        </p:txBody>
      </p:sp>
      <p:sp>
        <p:nvSpPr>
          <p:cNvPr id="251908" name="Slide Number Placeholder 3"/>
          <p:cNvSpPr>
            <a:spLocks noGrp="1"/>
          </p:cNvSpPr>
          <p:nvPr>
            <p:ph type="sldNum" sz="quarter" idx="5"/>
          </p:nvPr>
        </p:nvSpPr>
        <p:spPr>
          <a:noFill/>
        </p:spPr>
        <p:txBody>
          <a:bodyPr/>
          <a:lstStyle/>
          <a:p>
            <a:fld id="{2B00CFF8-9427-4D14-B758-B244381E77AD}" type="slidenum">
              <a:rPr lang="en-US" smtClean="0"/>
              <a:pPr/>
              <a:t>95</a:t>
            </a:fld>
            <a:endParaRPr lang="en-US"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p:spPr>
        <p:txBody>
          <a:bodyPr/>
          <a:lstStyle/>
          <a:p>
            <a:endParaRPr lang="en-US" smtClean="0"/>
          </a:p>
        </p:txBody>
      </p:sp>
      <p:sp>
        <p:nvSpPr>
          <p:cNvPr id="252932" name="Slide Number Placeholder 3"/>
          <p:cNvSpPr>
            <a:spLocks noGrp="1"/>
          </p:cNvSpPr>
          <p:nvPr>
            <p:ph type="sldNum" sz="quarter" idx="5"/>
          </p:nvPr>
        </p:nvSpPr>
        <p:spPr>
          <a:noFill/>
        </p:spPr>
        <p:txBody>
          <a:bodyPr/>
          <a:lstStyle/>
          <a:p>
            <a:fld id="{F1F567AC-2C61-4BA5-99DE-21273C92C141}" type="slidenum">
              <a:rPr lang="en-US" smtClean="0"/>
              <a:pPr/>
              <a:t>96</a:t>
            </a:fld>
            <a:endParaRPr lang="en-US"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66D48328-BFD5-40E3-A241-092C0FDB28D8}" type="slidenum">
              <a:rPr lang="en-US" smtClean="0"/>
              <a:pPr/>
              <a:t>97</a:t>
            </a:fld>
            <a:endParaRPr lang="en-US"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F672FB85-0866-42C2-BFA7-C2F17D05186D}" type="slidenum">
              <a:rPr lang="en-US" smtClean="0"/>
              <a:pPr/>
              <a:t>98</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p:spPr>
        <p:txBody>
          <a:bodyPr/>
          <a:lstStyle/>
          <a:p>
            <a:endParaRPr lang="en-US" smtClean="0"/>
          </a:p>
        </p:txBody>
      </p:sp>
      <p:sp>
        <p:nvSpPr>
          <p:cNvPr id="256004" name="Slide Number Placeholder 3"/>
          <p:cNvSpPr>
            <a:spLocks noGrp="1"/>
          </p:cNvSpPr>
          <p:nvPr>
            <p:ph type="sldNum" sz="quarter" idx="5"/>
          </p:nvPr>
        </p:nvSpPr>
        <p:spPr>
          <a:noFill/>
        </p:spPr>
        <p:txBody>
          <a:bodyPr/>
          <a:lstStyle/>
          <a:p>
            <a:fld id="{88F13489-7998-45A8-AFC0-C361919D728E}" type="slidenum">
              <a:rPr lang="en-US" smtClean="0"/>
              <a:pPr/>
              <a:t>99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71A9A8-F038-4468-A102-F576DCD4BC4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2AD29E-240C-49A6-8835-C351063D04B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7"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F00562-90E5-4C7E-A56B-B7004B95D410}"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C8D0C-18BA-4FED-954D-665EDD16257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5F1632-9ACC-4E05-925C-0D76033DA11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2D387A1-AD0B-4512-855A-FA308D0C61B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0F9C4E-8022-4988-863F-6244C2C9CF5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76A430-9447-4346-8231-25E37C5DC26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115E9C-3BB4-400F-B2EE-048BCE60ED7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C7E20E-E693-42B0-B091-E1376553A0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E7CFB0-E73E-48F5-9305-E46AD80C61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a:defRPr/>
            </a:pPr>
            <a:endParaRPr lang="en-US"/>
          </a:p>
        </p:txBody>
      </p:sp>
      <p:sp>
        <p:nvSpPr>
          <p:cNvPr id="1029"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a:defRPr/>
            </a:pPr>
            <a:endParaRPr lang="en-US"/>
          </a:p>
        </p:txBody>
      </p:sp>
      <p:sp>
        <p:nvSpPr>
          <p:cNvPr id="1030"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a:defRPr/>
            </a:pPr>
            <a:fld id="{58EFBAEC-A6EB-4566-B1CC-4E04B2176C3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2.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11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4.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13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6.xml"/><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2.xm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13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jpeg"/></Relationships>
</file>

<file path=ppt/slides/_rels/slide13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8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9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800100" y="0"/>
            <a:ext cx="8743950" cy="1470025"/>
          </a:xfrm>
        </p:spPr>
        <p:txBody>
          <a:bodyPr/>
          <a:lstStyle/>
          <a:p>
            <a:r>
              <a:rPr lang="en-US" smtClean="0">
                <a:solidFill>
                  <a:schemeClr val="tx1"/>
                </a:solidFill>
              </a:rPr>
              <a:t>Bears: Anatomy, Locomotion, Behavior</a:t>
            </a:r>
          </a:p>
        </p:txBody>
      </p:sp>
      <p:sp>
        <p:nvSpPr>
          <p:cNvPr id="2051" name="Subtitle 2"/>
          <p:cNvSpPr>
            <a:spLocks noGrp="1"/>
          </p:cNvSpPr>
          <p:nvPr>
            <p:ph type="subTitle" idx="1"/>
          </p:nvPr>
        </p:nvSpPr>
        <p:spPr>
          <a:xfrm>
            <a:off x="1562100" y="5105400"/>
            <a:ext cx="7200900" cy="1752600"/>
          </a:xfrm>
        </p:spPr>
        <p:txBody>
          <a:bodyPr/>
          <a:lstStyle/>
          <a:p>
            <a:r>
              <a:rPr lang="en-US" smtClean="0"/>
              <a:t>Stuart S. Sumida</a:t>
            </a:r>
          </a:p>
          <a:p>
            <a:r>
              <a:rPr lang="en-US" smtClean="0"/>
              <a:t>ssumida@csusb.edu</a:t>
            </a:r>
          </a:p>
          <a:p>
            <a:r>
              <a:rPr lang="en-US" smtClean="0"/>
              <a:t>www.stuartsumida.com</a:t>
            </a:r>
          </a:p>
        </p:txBody>
      </p:sp>
      <p:pic>
        <p:nvPicPr>
          <p:cNvPr id="2052" name="Picture 3" descr="Lotso.jpg"/>
          <p:cNvPicPr>
            <a:picLocks noChangeAspect="1"/>
          </p:cNvPicPr>
          <p:nvPr/>
        </p:nvPicPr>
        <p:blipFill>
          <a:blip r:embed="rId3" cstate="email"/>
          <a:srcRect/>
          <a:stretch>
            <a:fillRect/>
          </a:stretch>
        </p:blipFill>
        <p:spPr bwMode="auto">
          <a:xfrm>
            <a:off x="0" y="4394200"/>
            <a:ext cx="2882900" cy="2463800"/>
          </a:xfrm>
          <a:prstGeom prst="rect">
            <a:avLst/>
          </a:prstGeom>
          <a:noFill/>
          <a:ln w="9525">
            <a:noFill/>
            <a:miter lim="800000"/>
            <a:headEnd/>
            <a:tailEnd/>
          </a:ln>
        </p:spPr>
      </p:pic>
      <p:pic>
        <p:nvPicPr>
          <p:cNvPr id="2053" name="Picture 4" descr="Pooh-Inverted.jpg"/>
          <p:cNvPicPr>
            <a:picLocks noChangeAspect="1"/>
          </p:cNvPicPr>
          <p:nvPr/>
        </p:nvPicPr>
        <p:blipFill>
          <a:blip r:embed="rId4" cstate="email"/>
          <a:srcRect/>
          <a:stretch>
            <a:fillRect/>
          </a:stretch>
        </p:blipFill>
        <p:spPr bwMode="auto">
          <a:xfrm>
            <a:off x="-342900" y="838200"/>
            <a:ext cx="3176588" cy="2738438"/>
          </a:xfrm>
          <a:prstGeom prst="rect">
            <a:avLst/>
          </a:prstGeom>
          <a:noFill/>
          <a:ln w="9525">
            <a:noFill/>
            <a:miter lim="800000"/>
            <a:headEnd/>
            <a:tailEnd/>
          </a:ln>
        </p:spPr>
      </p:pic>
      <p:pic>
        <p:nvPicPr>
          <p:cNvPr id="2054" name="Picture 5" descr="BalooJB-Invert.gif"/>
          <p:cNvPicPr>
            <a:picLocks noChangeAspect="1"/>
          </p:cNvPicPr>
          <p:nvPr/>
        </p:nvPicPr>
        <p:blipFill>
          <a:blip r:embed="rId5" cstate="email"/>
          <a:srcRect/>
          <a:stretch>
            <a:fillRect/>
          </a:stretch>
        </p:blipFill>
        <p:spPr bwMode="auto">
          <a:xfrm>
            <a:off x="5448300" y="1371600"/>
            <a:ext cx="4481513" cy="3224213"/>
          </a:xfrm>
          <a:prstGeom prst="rect">
            <a:avLst/>
          </a:prstGeom>
          <a:noFill/>
          <a:ln w="9525">
            <a:noFill/>
            <a:miter lim="800000"/>
            <a:headEnd/>
            <a:tailEnd/>
          </a:ln>
        </p:spPr>
      </p:pic>
      <p:pic>
        <p:nvPicPr>
          <p:cNvPr id="2055" name="Picture 6" descr="Humphrey.bmp"/>
          <p:cNvPicPr>
            <a:picLocks noChangeAspect="1"/>
          </p:cNvPicPr>
          <p:nvPr/>
        </p:nvPicPr>
        <p:blipFill>
          <a:blip r:embed="rId6" cstate="email"/>
          <a:srcRect/>
          <a:stretch>
            <a:fillRect/>
          </a:stretch>
        </p:blipFill>
        <p:spPr bwMode="auto">
          <a:xfrm>
            <a:off x="7848600" y="4981575"/>
            <a:ext cx="2438400" cy="1876425"/>
          </a:xfrm>
          <a:prstGeom prst="rect">
            <a:avLst/>
          </a:prstGeom>
          <a:noFill/>
          <a:ln w="9525">
            <a:noFill/>
            <a:miter lim="800000"/>
            <a:headEnd/>
            <a:tailEnd/>
          </a:ln>
        </p:spPr>
      </p:pic>
      <p:pic>
        <p:nvPicPr>
          <p:cNvPr id="2056" name="Picture 9" descr="GlenKeaneBear.bmp"/>
          <p:cNvPicPr>
            <a:picLocks noChangeAspect="1"/>
          </p:cNvPicPr>
          <p:nvPr/>
        </p:nvPicPr>
        <p:blipFill>
          <a:blip r:embed="rId7" cstate="email"/>
          <a:srcRect/>
          <a:stretch>
            <a:fillRect/>
          </a:stretch>
        </p:blipFill>
        <p:spPr bwMode="auto">
          <a:xfrm>
            <a:off x="1943100" y="2057400"/>
            <a:ext cx="3208338"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Ursus-arctosSkeleton.jpg"/>
          <p:cNvPicPr>
            <a:picLocks noChangeAspect="1"/>
          </p:cNvPicPr>
          <p:nvPr/>
        </p:nvPicPr>
        <p:blipFill>
          <a:blip r:embed="rId3" cstate="email"/>
          <a:srcRect/>
          <a:stretch>
            <a:fillRect/>
          </a:stretch>
        </p:blipFill>
        <p:spPr bwMode="auto">
          <a:xfrm>
            <a:off x="0" y="1752600"/>
            <a:ext cx="4838700" cy="3246438"/>
          </a:xfrm>
          <a:prstGeom prst="rect">
            <a:avLst/>
          </a:prstGeom>
          <a:noFill/>
          <a:ln w="9525">
            <a:noFill/>
            <a:miter lim="800000"/>
            <a:headEnd/>
            <a:tailEnd/>
          </a:ln>
        </p:spPr>
      </p:pic>
      <p:pic>
        <p:nvPicPr>
          <p:cNvPr id="11267" name="Picture 2" descr="Ursus-maritimusSkeleton.jpg"/>
          <p:cNvPicPr>
            <a:picLocks noChangeAspect="1"/>
          </p:cNvPicPr>
          <p:nvPr/>
        </p:nvPicPr>
        <p:blipFill>
          <a:blip r:embed="rId4" cstate="email"/>
          <a:srcRect/>
          <a:stretch>
            <a:fillRect/>
          </a:stretch>
        </p:blipFill>
        <p:spPr bwMode="auto">
          <a:xfrm>
            <a:off x="4914900" y="2057400"/>
            <a:ext cx="4899025" cy="2819400"/>
          </a:xfrm>
          <a:prstGeom prst="rect">
            <a:avLst/>
          </a:prstGeom>
          <a:noFill/>
          <a:ln w="9525">
            <a:noFill/>
            <a:miter lim="800000"/>
            <a:headEnd/>
            <a:tailEnd/>
          </a:ln>
        </p:spPr>
      </p:pic>
      <p:sp>
        <p:nvSpPr>
          <p:cNvPr id="4" name="TextBox 3"/>
          <p:cNvSpPr txBox="1"/>
          <p:nvPr/>
        </p:nvSpPr>
        <p:spPr>
          <a:xfrm>
            <a:off x="190500" y="5410200"/>
            <a:ext cx="10134600" cy="461963"/>
          </a:xfrm>
          <a:prstGeom prst="rect">
            <a:avLst/>
          </a:prstGeom>
          <a:noFill/>
        </p:spPr>
        <p:txBody>
          <a:bodyPr wrap="none">
            <a:spAutoFit/>
          </a:bodyPr>
          <a:lstStyle/>
          <a:p>
            <a:pPr>
              <a:buFont typeface="Arial" pitchFamily="34" charset="0"/>
              <a:buChar char="•"/>
              <a:defRPr/>
            </a:pPr>
            <a:r>
              <a:rPr lang="en-US" dirty="0">
                <a:latin typeface="+mn-lt"/>
              </a:rPr>
              <a:t>Grizzly Bear – </a:t>
            </a:r>
            <a:r>
              <a:rPr lang="en-US" i="1" dirty="0" err="1">
                <a:latin typeface="+mn-lt"/>
              </a:rPr>
              <a:t>Ursus</a:t>
            </a:r>
            <a:r>
              <a:rPr lang="en-US" i="1" dirty="0">
                <a:latin typeface="+mn-lt"/>
              </a:rPr>
              <a:t> </a:t>
            </a:r>
            <a:r>
              <a:rPr lang="en-US" i="1" dirty="0" err="1">
                <a:latin typeface="+mn-lt"/>
              </a:rPr>
              <a:t>arctos</a:t>
            </a:r>
            <a:r>
              <a:rPr lang="en-US" i="1" dirty="0">
                <a:latin typeface="+mn-lt"/>
              </a:rPr>
              <a:t>       </a:t>
            </a:r>
            <a:r>
              <a:rPr lang="en-US" dirty="0">
                <a:latin typeface="+mn-lt"/>
              </a:rPr>
              <a:t>Polar Bear – </a:t>
            </a:r>
            <a:r>
              <a:rPr lang="en-US" i="1" dirty="0" err="1">
                <a:latin typeface="+mn-lt"/>
              </a:rPr>
              <a:t>Ursus</a:t>
            </a:r>
            <a:r>
              <a:rPr lang="en-US" i="1" dirty="0">
                <a:latin typeface="+mn-lt"/>
              </a:rPr>
              <a:t> </a:t>
            </a:r>
            <a:r>
              <a:rPr lang="en-US" i="1" dirty="0" err="1">
                <a:latin typeface="+mn-lt"/>
              </a:rPr>
              <a:t>maritimus</a:t>
            </a:r>
            <a:endParaRPr lang="en-US" i="1" dirty="0">
              <a:latin typeface="+mn-l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171450" y="0"/>
            <a:ext cx="9961563" cy="1570038"/>
          </a:xfrm>
          <a:prstGeom prst="rect">
            <a:avLst/>
          </a:prstGeom>
          <a:noFill/>
          <a:ln w="9525">
            <a:noFill/>
            <a:miter lim="800000"/>
            <a:headEnd/>
            <a:tailEnd/>
          </a:ln>
        </p:spPr>
        <p:txBody>
          <a:bodyPr>
            <a:spAutoFit/>
          </a:bodyPr>
          <a:lstStyle/>
          <a:p>
            <a:r>
              <a:rPr lang="en-US" sz="3600">
                <a:latin typeface="Arial" charset="0"/>
                <a:cs typeface="Arial" charset="0"/>
              </a:rPr>
              <a:t>Tramp demonstrates a classic 2-beat TROT</a:t>
            </a:r>
          </a:p>
          <a:p>
            <a:endParaRPr lang="en-US" sz="2000">
              <a:latin typeface="Arial" charset="0"/>
              <a:cs typeface="Arial" charset="0"/>
            </a:endParaRPr>
          </a:p>
          <a:p>
            <a:pPr>
              <a:buFontTx/>
              <a:buChar char="•"/>
            </a:pPr>
            <a:r>
              <a:rPr lang="en-US" sz="2000">
                <a:latin typeface="Arial" charset="0"/>
                <a:cs typeface="Arial" charset="0"/>
              </a:rPr>
              <a:t>Trotting is dominated by alternating contact with the ground of [right-hind+left-front] and [left-hind+right-front].</a:t>
            </a:r>
            <a:endParaRPr lang="en-US" sz="2800">
              <a:latin typeface="Arial" charset="0"/>
              <a:cs typeface="Arial" charset="0"/>
            </a:endParaRPr>
          </a:p>
        </p:txBody>
      </p:sp>
      <p:pic>
        <p:nvPicPr>
          <p:cNvPr id="103427" name="Picture 4" descr="TrampTrot"/>
          <p:cNvPicPr>
            <a:picLocks noChangeAspect="1" noChangeArrowheads="1"/>
          </p:cNvPicPr>
          <p:nvPr/>
        </p:nvPicPr>
        <p:blipFill>
          <a:blip r:embed="rId3" cstate="email"/>
          <a:srcRect/>
          <a:stretch>
            <a:fillRect/>
          </a:stretch>
        </p:blipFill>
        <p:spPr bwMode="auto">
          <a:xfrm>
            <a:off x="2705100" y="1676400"/>
            <a:ext cx="4919663"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ShepardTrotFourBeat"/>
          <p:cNvPicPr>
            <a:picLocks noChangeAspect="1" noChangeArrowheads="1"/>
          </p:cNvPicPr>
          <p:nvPr/>
        </p:nvPicPr>
        <p:blipFill>
          <a:blip r:embed="rId3" cstate="email"/>
          <a:srcRect/>
          <a:stretch>
            <a:fillRect/>
          </a:stretch>
        </p:blipFill>
        <p:spPr bwMode="auto">
          <a:xfrm>
            <a:off x="1562100" y="685800"/>
            <a:ext cx="6134100" cy="3733800"/>
          </a:xfrm>
          <a:prstGeom prst="rect">
            <a:avLst/>
          </a:prstGeom>
          <a:noFill/>
          <a:ln w="9525">
            <a:noFill/>
            <a:miter lim="800000"/>
            <a:headEnd/>
            <a:tailEnd/>
          </a:ln>
        </p:spPr>
      </p:pic>
      <p:sp>
        <p:nvSpPr>
          <p:cNvPr id="104451" name="Rectangle 3"/>
          <p:cNvSpPr>
            <a:spLocks noChangeArrowheads="1"/>
          </p:cNvSpPr>
          <p:nvPr/>
        </p:nvSpPr>
        <p:spPr bwMode="auto">
          <a:xfrm>
            <a:off x="342900" y="5105400"/>
            <a:ext cx="9418638" cy="1570038"/>
          </a:xfrm>
          <a:prstGeom prst="rect">
            <a:avLst/>
          </a:prstGeom>
          <a:noFill/>
          <a:ln w="9525">
            <a:noFill/>
            <a:miter lim="800000"/>
            <a:headEnd/>
            <a:tailEnd/>
          </a:ln>
        </p:spPr>
        <p:txBody>
          <a:bodyPr>
            <a:spAutoFit/>
          </a:bodyPr>
          <a:lstStyle/>
          <a:p>
            <a:r>
              <a:rPr lang="en-US" sz="3200">
                <a:solidFill>
                  <a:srgbClr val="FFFF00"/>
                </a:solidFill>
                <a:latin typeface="Verdana" pitchFamily="34" charset="0"/>
                <a:ea typeface="Calibri" pitchFamily="34" charset="0"/>
                <a:cs typeface="Times New Roman" pitchFamily="18" charset="0"/>
              </a:rPr>
              <a:t>Four-beat-trot </a:t>
            </a:r>
            <a:r>
              <a:rPr lang="en-US" sz="3200">
                <a:solidFill>
                  <a:srgbClr val="FFFF00"/>
                </a:solidFill>
                <a:latin typeface="Calibri" pitchFamily="34" charset="0"/>
                <a:ea typeface="Calibri" pitchFamily="34" charset="0"/>
                <a:cs typeface="Times New Roman" pitchFamily="18" charset="0"/>
              </a:rPr>
              <a:t>–</a:t>
            </a:r>
            <a:r>
              <a:rPr lang="en-US" sz="3200">
                <a:solidFill>
                  <a:srgbClr val="FFFF00"/>
                </a:solidFill>
                <a:latin typeface="Verdana" pitchFamily="34" charset="0"/>
                <a:ea typeface="Calibri" pitchFamily="34" charset="0"/>
                <a:cs typeface="Times New Roman" pitchFamily="18" charset="0"/>
              </a:rPr>
              <a:t> diagonal couplets still employed, but hind foot strikes a split second before forefoot.</a:t>
            </a:r>
            <a:endParaRPr lang="en-US" sz="3200">
              <a:solidFill>
                <a:srgbClr val="FFFF00"/>
              </a:solidFill>
              <a:ea typeface="Calibri" pitchFamily="34" charset="0"/>
              <a:cs typeface="Times New Roman" pitchFamily="18" charset="0"/>
            </a:endParaRPr>
          </a:p>
        </p:txBody>
      </p:sp>
      <p:cxnSp>
        <p:nvCxnSpPr>
          <p:cNvPr id="104452" name="Straight Arrow Connector 5"/>
          <p:cNvCxnSpPr>
            <a:cxnSpLocks noChangeShapeType="1"/>
          </p:cNvCxnSpPr>
          <p:nvPr/>
        </p:nvCxnSpPr>
        <p:spPr bwMode="auto">
          <a:xfrm rot="5400000" flipH="1" flipV="1">
            <a:off x="3657600" y="4610100"/>
            <a:ext cx="1828800" cy="381000"/>
          </a:xfrm>
          <a:prstGeom prst="straightConnector1">
            <a:avLst/>
          </a:prstGeom>
          <a:noFill/>
          <a:ln w="38100" algn="ctr">
            <a:solidFill>
              <a:srgbClr val="FF0000"/>
            </a:solidFill>
            <a:round/>
            <a:headEnd/>
            <a:tailEnd type="arrow" w="med" len="med"/>
          </a:ln>
        </p:spPr>
      </p:cxnSp>
      <p:cxnSp>
        <p:nvCxnSpPr>
          <p:cNvPr id="104453" name="Straight Arrow Connector 6"/>
          <p:cNvCxnSpPr>
            <a:cxnSpLocks noChangeShapeType="1"/>
          </p:cNvCxnSpPr>
          <p:nvPr/>
        </p:nvCxnSpPr>
        <p:spPr bwMode="auto">
          <a:xfrm rot="5400000" flipH="1" flipV="1">
            <a:off x="4953000" y="4229100"/>
            <a:ext cx="2514600" cy="1828800"/>
          </a:xfrm>
          <a:prstGeom prst="straightConnector1">
            <a:avLst/>
          </a:prstGeom>
          <a:noFill/>
          <a:ln w="38100" algn="ctr">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0" y="1676400"/>
            <a:ext cx="10287000" cy="2774950"/>
          </a:xfrm>
          <a:prstGeom prst="rect">
            <a:avLst/>
          </a:prstGeom>
          <a:noFill/>
          <a:ln w="9525">
            <a:noFill/>
            <a:miter lim="800000"/>
            <a:headEnd/>
            <a:tailEnd/>
          </a:ln>
        </p:spPr>
        <p:txBody>
          <a:bodyPr>
            <a:spAutoFit/>
          </a:bodyPr>
          <a:lstStyle/>
          <a:p>
            <a:r>
              <a:rPr lang="en-US" sz="4000">
                <a:latin typeface="Verdana" pitchFamily="34" charset="0"/>
              </a:rPr>
              <a:t>TRACKING AT MODERATE SPEED</a:t>
            </a:r>
          </a:p>
          <a:p>
            <a:endParaRPr lang="en-US">
              <a:latin typeface="Verdana" pitchFamily="34" charset="0"/>
            </a:endParaRPr>
          </a:p>
          <a:p>
            <a:pPr>
              <a:buFontTx/>
              <a:buChar char="•"/>
            </a:pPr>
            <a:r>
              <a:rPr lang="en-US" sz="2800">
                <a:latin typeface="Verdana" pitchFamily="34" charset="0"/>
              </a:rPr>
              <a:t>Carnivores are known to “single track”, “double track”, and “triple track”, depending on the situation.</a:t>
            </a:r>
          </a:p>
          <a:p>
            <a:pPr>
              <a:buFontTx/>
              <a:buChar char="•"/>
            </a:pPr>
            <a:endParaRPr lang="en-US" sz="2800"/>
          </a:p>
          <a:p>
            <a:endParaRPr lang="en-US" sz="280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ShepardSingleTracking"/>
          <p:cNvPicPr>
            <a:picLocks noChangeAspect="1" noChangeArrowheads="1"/>
          </p:cNvPicPr>
          <p:nvPr/>
        </p:nvPicPr>
        <p:blipFill>
          <a:blip r:embed="rId3" cstate="email"/>
          <a:srcRect/>
          <a:stretch>
            <a:fillRect/>
          </a:stretch>
        </p:blipFill>
        <p:spPr bwMode="auto">
          <a:xfrm>
            <a:off x="942975" y="838200"/>
            <a:ext cx="2468563" cy="4826000"/>
          </a:xfrm>
          <a:prstGeom prst="rect">
            <a:avLst/>
          </a:prstGeom>
          <a:noFill/>
          <a:ln w="9525">
            <a:noFill/>
            <a:miter lim="800000"/>
            <a:headEnd/>
            <a:tailEnd/>
          </a:ln>
        </p:spPr>
      </p:pic>
      <p:sp>
        <p:nvSpPr>
          <p:cNvPr id="106499" name="Text Box 5"/>
          <p:cNvSpPr txBox="1">
            <a:spLocks noChangeArrowheads="1"/>
          </p:cNvSpPr>
          <p:nvPr/>
        </p:nvSpPr>
        <p:spPr bwMode="auto">
          <a:xfrm>
            <a:off x="3911600" y="798513"/>
            <a:ext cx="6375400" cy="2554287"/>
          </a:xfrm>
          <a:prstGeom prst="rect">
            <a:avLst/>
          </a:prstGeom>
          <a:noFill/>
          <a:ln w="9525">
            <a:noFill/>
            <a:miter lim="800000"/>
            <a:headEnd/>
            <a:tailEnd/>
          </a:ln>
        </p:spPr>
        <p:txBody>
          <a:bodyPr>
            <a:spAutoFit/>
          </a:bodyPr>
          <a:lstStyle/>
          <a:p>
            <a:r>
              <a:rPr lang="en-US" sz="3200">
                <a:latin typeface="Verdana" pitchFamily="34" charset="0"/>
              </a:rPr>
              <a:t>Single tracking requires moderate adduction of the limbs to the midline under the animal’s body.  Bears generally do not do this.</a:t>
            </a:r>
          </a:p>
        </p:txBody>
      </p:sp>
      <p:sp>
        <p:nvSpPr>
          <p:cNvPr id="106500" name="Line 6"/>
          <p:cNvSpPr>
            <a:spLocks noChangeShapeType="1"/>
          </p:cNvSpPr>
          <p:nvPr/>
        </p:nvSpPr>
        <p:spPr bwMode="auto">
          <a:xfrm>
            <a:off x="1028700" y="2743200"/>
            <a:ext cx="1114425" cy="2438400"/>
          </a:xfrm>
          <a:prstGeom prst="line">
            <a:avLst/>
          </a:prstGeom>
          <a:noFill/>
          <a:ln w="38100">
            <a:solidFill>
              <a:srgbClr val="FF0000"/>
            </a:solidFill>
            <a:prstDash val="dash"/>
            <a:round/>
            <a:headEnd/>
            <a:tailEnd/>
          </a:ln>
        </p:spPr>
        <p:txBody>
          <a:bodyPr/>
          <a:lstStyle/>
          <a:p>
            <a:endParaRPr lang="en-US"/>
          </a:p>
        </p:txBody>
      </p:sp>
      <p:sp>
        <p:nvSpPr>
          <p:cNvPr id="106501" name="Line 7"/>
          <p:cNvSpPr>
            <a:spLocks noChangeShapeType="1"/>
          </p:cNvSpPr>
          <p:nvPr/>
        </p:nvSpPr>
        <p:spPr bwMode="auto">
          <a:xfrm>
            <a:off x="2400300" y="4419600"/>
            <a:ext cx="342900" cy="762000"/>
          </a:xfrm>
          <a:prstGeom prst="line">
            <a:avLst/>
          </a:prstGeom>
          <a:noFill/>
          <a:ln w="38100">
            <a:solidFill>
              <a:srgbClr val="FF0000"/>
            </a:solidFill>
            <a:prstDash val="dash"/>
            <a:round/>
            <a:headEnd/>
            <a:tailEnd/>
          </a:ln>
        </p:spPr>
        <p:txBody>
          <a:bodyPr/>
          <a:lstStyle/>
          <a:p>
            <a:endParaRPr lang="en-US"/>
          </a:p>
        </p:txBody>
      </p:sp>
      <p:sp>
        <p:nvSpPr>
          <p:cNvPr id="106502" name="Line 8"/>
          <p:cNvSpPr>
            <a:spLocks noChangeShapeType="1"/>
          </p:cNvSpPr>
          <p:nvPr/>
        </p:nvSpPr>
        <p:spPr bwMode="auto">
          <a:xfrm flipH="1">
            <a:off x="2143125" y="2743200"/>
            <a:ext cx="942975" cy="2286000"/>
          </a:xfrm>
          <a:prstGeom prst="line">
            <a:avLst/>
          </a:prstGeom>
          <a:noFill/>
          <a:ln w="38100">
            <a:solidFill>
              <a:schemeClr val="accent2"/>
            </a:solidFill>
            <a:prstDash val="dash"/>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ShepardDoubleTracking"/>
          <p:cNvPicPr>
            <a:picLocks noChangeAspect="1" noChangeArrowheads="1"/>
          </p:cNvPicPr>
          <p:nvPr/>
        </p:nvPicPr>
        <p:blipFill>
          <a:blip r:embed="rId3" cstate="email"/>
          <a:srcRect/>
          <a:stretch>
            <a:fillRect/>
          </a:stretch>
        </p:blipFill>
        <p:spPr bwMode="auto">
          <a:xfrm>
            <a:off x="600075" y="457200"/>
            <a:ext cx="3019425" cy="6172200"/>
          </a:xfrm>
          <a:prstGeom prst="rect">
            <a:avLst/>
          </a:prstGeom>
          <a:noFill/>
          <a:ln w="9525">
            <a:noFill/>
            <a:miter lim="800000"/>
            <a:headEnd/>
            <a:tailEnd/>
          </a:ln>
        </p:spPr>
      </p:pic>
      <p:sp>
        <p:nvSpPr>
          <p:cNvPr id="107523" name="Text Box 3"/>
          <p:cNvSpPr txBox="1">
            <a:spLocks noChangeArrowheads="1"/>
          </p:cNvSpPr>
          <p:nvPr/>
        </p:nvSpPr>
        <p:spPr bwMode="auto">
          <a:xfrm>
            <a:off x="3686175" y="903288"/>
            <a:ext cx="6343650" cy="3970337"/>
          </a:xfrm>
          <a:prstGeom prst="rect">
            <a:avLst/>
          </a:prstGeom>
          <a:noFill/>
          <a:ln w="9525">
            <a:noFill/>
            <a:miter lim="800000"/>
            <a:headEnd/>
            <a:tailEnd/>
          </a:ln>
        </p:spPr>
        <p:txBody>
          <a:bodyPr>
            <a:spAutoFit/>
          </a:bodyPr>
          <a:lstStyle/>
          <a:p>
            <a:r>
              <a:rPr lang="en-US" sz="2800">
                <a:latin typeface="Verdana" pitchFamily="34" charset="0"/>
              </a:rPr>
              <a:t>Double tracking occurs in medium speed trots.</a:t>
            </a:r>
          </a:p>
          <a:p>
            <a:endParaRPr lang="en-US" sz="2800">
              <a:latin typeface="Verdana" pitchFamily="34" charset="0"/>
            </a:endParaRPr>
          </a:p>
          <a:p>
            <a:r>
              <a:rPr lang="en-US" sz="2800">
                <a:latin typeface="Verdana" pitchFamily="34" charset="0"/>
              </a:rPr>
              <a:t>All four limbs project approximately straight down to the ground, perpendicular to ground.</a:t>
            </a:r>
          </a:p>
          <a:p>
            <a:endParaRPr lang="en-US" sz="2800">
              <a:latin typeface="Verdana" pitchFamily="34" charset="0"/>
            </a:endParaRPr>
          </a:p>
          <a:p>
            <a:r>
              <a:rPr lang="en-US" sz="2800">
                <a:latin typeface="Verdana" pitchFamily="34" charset="0"/>
              </a:rPr>
              <a:t>Bears can do this.</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ShepardTripleTracking"/>
          <p:cNvPicPr>
            <a:picLocks noChangeAspect="1" noChangeArrowheads="1"/>
          </p:cNvPicPr>
          <p:nvPr/>
        </p:nvPicPr>
        <p:blipFill>
          <a:blip r:embed="rId3" cstate="email"/>
          <a:srcRect/>
          <a:stretch>
            <a:fillRect/>
          </a:stretch>
        </p:blipFill>
        <p:spPr bwMode="auto">
          <a:xfrm>
            <a:off x="571500" y="152400"/>
            <a:ext cx="2671763" cy="6477000"/>
          </a:xfrm>
          <a:prstGeom prst="rect">
            <a:avLst/>
          </a:prstGeom>
          <a:noFill/>
          <a:ln w="9525">
            <a:noFill/>
            <a:miter lim="800000"/>
            <a:headEnd/>
            <a:tailEnd/>
          </a:ln>
        </p:spPr>
      </p:pic>
      <p:sp>
        <p:nvSpPr>
          <p:cNvPr id="108547" name="Text Box 3"/>
          <p:cNvSpPr txBox="1">
            <a:spLocks noChangeArrowheads="1"/>
          </p:cNvSpPr>
          <p:nvPr/>
        </p:nvSpPr>
        <p:spPr bwMode="auto">
          <a:xfrm>
            <a:off x="3325813" y="950913"/>
            <a:ext cx="6704012" cy="5262562"/>
          </a:xfrm>
          <a:prstGeom prst="rect">
            <a:avLst/>
          </a:prstGeom>
          <a:noFill/>
          <a:ln w="9525">
            <a:noFill/>
            <a:miter lim="800000"/>
            <a:headEnd/>
            <a:tailEnd/>
          </a:ln>
        </p:spPr>
        <p:txBody>
          <a:bodyPr>
            <a:spAutoFit/>
          </a:bodyPr>
          <a:lstStyle/>
          <a:p>
            <a:r>
              <a:rPr lang="en-US" sz="2800">
                <a:latin typeface="Verdana" pitchFamily="34" charset="0"/>
              </a:rPr>
              <a:t>Triple tracking is done at the higher trotting speeds to that limbs don’t bump into one another.  </a:t>
            </a:r>
          </a:p>
          <a:p>
            <a:endParaRPr lang="en-US" sz="2800">
              <a:latin typeface="Verdana" pitchFamily="34" charset="0"/>
            </a:endParaRPr>
          </a:p>
          <a:p>
            <a:r>
              <a:rPr lang="en-US" sz="2800">
                <a:latin typeface="Verdana" pitchFamily="34" charset="0"/>
              </a:rPr>
              <a:t>Some animals keep one couplet central, others the other couplet.</a:t>
            </a:r>
          </a:p>
          <a:p>
            <a:endParaRPr lang="en-US" sz="2800">
              <a:latin typeface="Verdana" pitchFamily="34" charset="0"/>
            </a:endParaRPr>
          </a:p>
          <a:p>
            <a:r>
              <a:rPr lang="en-US" sz="2800">
                <a:latin typeface="Verdana" pitchFamily="34" charset="0"/>
              </a:rPr>
              <a:t>Again, all four limbs project approximately straight down to the ground, perpendicular to ground.</a:t>
            </a:r>
          </a:p>
          <a:p>
            <a:endParaRPr lang="en-US" sz="2800">
              <a:latin typeface="Verdana" pitchFamily="34" charset="0"/>
            </a:endParaRPr>
          </a:p>
          <a:p>
            <a:r>
              <a:rPr lang="en-US" sz="2800">
                <a:latin typeface="Verdana" pitchFamily="34" charset="0"/>
              </a:rPr>
              <a:t>Bears frequently do this.</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0" y="457200"/>
            <a:ext cx="10287000" cy="5508625"/>
          </a:xfrm>
          <a:prstGeom prst="rect">
            <a:avLst/>
          </a:prstGeom>
          <a:noFill/>
          <a:ln w="9525">
            <a:noFill/>
            <a:miter lim="800000"/>
            <a:headEnd/>
            <a:tailEnd/>
          </a:ln>
        </p:spPr>
        <p:txBody>
          <a:bodyPr anchor="ctr">
            <a:spAutoFit/>
          </a:bodyPr>
          <a:lstStyle/>
          <a:p>
            <a:r>
              <a:rPr lang="en-US" sz="3200">
                <a:latin typeface="Verdana" pitchFamily="34" charset="0"/>
                <a:ea typeface="Calibri" pitchFamily="34" charset="0"/>
                <a:cs typeface="Times New Roman" pitchFamily="18" charset="0"/>
              </a:rPr>
              <a:t>BEAR LOCOMOTION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3</a:t>
            </a:r>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HIGHER SPEED GAIT – GALLOPING</a:t>
            </a:r>
          </a:p>
          <a:p>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When galloping, bears generally employ a rotary gallop.</a:t>
            </a:r>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i.e. left hind, left front, right front, right hind, repeat</a:t>
            </a:r>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(or right hind, right front, left front, left hind repeat)   </a:t>
            </a:r>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They are generally too large to have a significant floating phase to their locomotion.</a:t>
            </a:r>
            <a:endParaRPr lang="en-US" sz="320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SSS-A-041"/>
          <p:cNvPicPr>
            <a:picLocks noChangeAspect="1" noChangeArrowheads="1"/>
          </p:cNvPicPr>
          <p:nvPr/>
        </p:nvPicPr>
        <p:blipFill>
          <a:blip r:embed="rId3" cstate="email"/>
          <a:srcRect/>
          <a:stretch>
            <a:fillRect/>
          </a:stretch>
        </p:blipFill>
        <p:spPr bwMode="auto">
          <a:xfrm>
            <a:off x="1960563" y="0"/>
            <a:ext cx="63658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Run-anticlinal"/>
          <p:cNvPicPr>
            <a:picLocks noChangeAspect="1" noChangeArrowheads="1"/>
          </p:cNvPicPr>
          <p:nvPr/>
        </p:nvPicPr>
        <p:blipFill>
          <a:blip r:embed="rId3" cstate="email"/>
          <a:srcRect/>
          <a:stretch>
            <a:fillRect/>
          </a:stretch>
        </p:blipFill>
        <p:spPr bwMode="auto">
          <a:xfrm>
            <a:off x="914400" y="488950"/>
            <a:ext cx="8077200" cy="5613400"/>
          </a:xfrm>
          <a:prstGeom prst="rect">
            <a:avLst/>
          </a:prstGeom>
          <a:noFill/>
          <a:ln w="9525">
            <a:noFill/>
            <a:miter lim="800000"/>
            <a:headEnd/>
            <a:tailEnd/>
          </a:ln>
        </p:spPr>
      </p:pic>
      <p:sp>
        <p:nvSpPr>
          <p:cNvPr id="111619" name="Text Box 3"/>
          <p:cNvSpPr txBox="1">
            <a:spLocks noChangeArrowheads="1"/>
          </p:cNvSpPr>
          <p:nvPr/>
        </p:nvSpPr>
        <p:spPr bwMode="auto">
          <a:xfrm>
            <a:off x="5475288" y="6273800"/>
            <a:ext cx="4811712" cy="584200"/>
          </a:xfrm>
          <a:prstGeom prst="rect">
            <a:avLst/>
          </a:prstGeom>
          <a:noFill/>
          <a:ln w="9525">
            <a:noFill/>
            <a:miter lim="800000"/>
            <a:headEnd/>
            <a:tailEnd/>
          </a:ln>
        </p:spPr>
        <p:txBody>
          <a:bodyPr wrap="none">
            <a:spAutoFit/>
          </a:bodyPr>
          <a:lstStyle/>
          <a:p>
            <a:r>
              <a:rPr lang="en-US" sz="3200">
                <a:latin typeface="Verdana" pitchFamily="34" charset="0"/>
                <a:ea typeface="Verdana" pitchFamily="34" charset="0"/>
                <a:cs typeface="Verdana" pitchFamily="34" charset="0"/>
              </a:rPr>
              <a:t>Rotary Footfall Pattern</a:t>
            </a:r>
            <a:endParaRPr lang="en-US">
              <a:latin typeface="Verdana" pitchFamily="34" charset="0"/>
              <a:ea typeface="Verdana" pitchFamily="34" charset="0"/>
              <a:cs typeface="Verdana" pitchFamily="34" charset="0"/>
            </a:endParaRPr>
          </a:p>
        </p:txBody>
      </p:sp>
      <p:sp>
        <p:nvSpPr>
          <p:cNvPr id="111620" name="Text Box 4"/>
          <p:cNvSpPr txBox="1">
            <a:spLocks noChangeArrowheads="1"/>
          </p:cNvSpPr>
          <p:nvPr/>
        </p:nvSpPr>
        <p:spPr bwMode="auto">
          <a:xfrm>
            <a:off x="3184525" y="3829050"/>
            <a:ext cx="476250" cy="584200"/>
          </a:xfrm>
          <a:prstGeom prst="rect">
            <a:avLst/>
          </a:prstGeom>
          <a:noFill/>
          <a:ln w="9525">
            <a:noFill/>
            <a:miter lim="800000"/>
            <a:headEnd/>
            <a:tailEnd/>
          </a:ln>
        </p:spPr>
        <p:txBody>
          <a:bodyPr wrap="none">
            <a:spAutoFit/>
          </a:bodyPr>
          <a:lstStyle/>
          <a:p>
            <a:r>
              <a:rPr lang="en-US" sz="3200" b="1">
                <a:solidFill>
                  <a:srgbClr val="FF0000"/>
                </a:solidFill>
                <a:latin typeface="Verdana" pitchFamily="34" charset="0"/>
                <a:ea typeface="Verdana" pitchFamily="34" charset="0"/>
                <a:cs typeface="Verdana" pitchFamily="34" charset="0"/>
              </a:rPr>
              <a:t>1</a:t>
            </a:r>
            <a:endParaRPr lang="en-US" b="1">
              <a:solidFill>
                <a:srgbClr val="FF0000"/>
              </a:solidFill>
              <a:latin typeface="Verdana" pitchFamily="34" charset="0"/>
              <a:ea typeface="Verdana" pitchFamily="34" charset="0"/>
              <a:cs typeface="Verdana" pitchFamily="34" charset="0"/>
            </a:endParaRPr>
          </a:p>
        </p:txBody>
      </p:sp>
      <p:sp>
        <p:nvSpPr>
          <p:cNvPr id="111621" name="Text Box 5"/>
          <p:cNvSpPr txBox="1">
            <a:spLocks noChangeArrowheads="1"/>
          </p:cNvSpPr>
          <p:nvPr/>
        </p:nvSpPr>
        <p:spPr bwMode="auto">
          <a:xfrm>
            <a:off x="6765925" y="3905250"/>
            <a:ext cx="476250" cy="584200"/>
          </a:xfrm>
          <a:prstGeom prst="rect">
            <a:avLst/>
          </a:prstGeom>
          <a:noFill/>
          <a:ln w="9525">
            <a:noFill/>
            <a:miter lim="800000"/>
            <a:headEnd/>
            <a:tailEnd/>
          </a:ln>
        </p:spPr>
        <p:txBody>
          <a:bodyPr wrap="none">
            <a:spAutoFit/>
          </a:bodyPr>
          <a:lstStyle/>
          <a:p>
            <a:r>
              <a:rPr lang="en-US" sz="3200" b="1">
                <a:solidFill>
                  <a:srgbClr val="FF0000"/>
                </a:solidFill>
                <a:latin typeface="Verdana" pitchFamily="34" charset="0"/>
                <a:ea typeface="Verdana" pitchFamily="34" charset="0"/>
                <a:cs typeface="Verdana" pitchFamily="34" charset="0"/>
              </a:rPr>
              <a:t>2</a:t>
            </a:r>
            <a:endParaRPr lang="en-US" b="1">
              <a:solidFill>
                <a:srgbClr val="FF0000"/>
              </a:solidFill>
              <a:latin typeface="Verdana" pitchFamily="34" charset="0"/>
              <a:ea typeface="Verdana" pitchFamily="34" charset="0"/>
              <a:cs typeface="Verdana" pitchFamily="34" charset="0"/>
            </a:endParaRPr>
          </a:p>
        </p:txBody>
      </p:sp>
      <p:sp>
        <p:nvSpPr>
          <p:cNvPr id="111622" name="Text Box 6"/>
          <p:cNvSpPr txBox="1">
            <a:spLocks noChangeArrowheads="1"/>
          </p:cNvSpPr>
          <p:nvPr/>
        </p:nvSpPr>
        <p:spPr bwMode="auto">
          <a:xfrm>
            <a:off x="6842125" y="5200650"/>
            <a:ext cx="476250" cy="584200"/>
          </a:xfrm>
          <a:prstGeom prst="rect">
            <a:avLst/>
          </a:prstGeom>
          <a:noFill/>
          <a:ln w="9525">
            <a:noFill/>
            <a:miter lim="800000"/>
            <a:headEnd/>
            <a:tailEnd/>
          </a:ln>
        </p:spPr>
        <p:txBody>
          <a:bodyPr wrap="none">
            <a:spAutoFit/>
          </a:bodyPr>
          <a:lstStyle/>
          <a:p>
            <a:r>
              <a:rPr lang="en-US" sz="3200" b="1">
                <a:solidFill>
                  <a:srgbClr val="FF0000"/>
                </a:solidFill>
                <a:latin typeface="Verdana" pitchFamily="34" charset="0"/>
                <a:ea typeface="Verdana" pitchFamily="34" charset="0"/>
                <a:cs typeface="Verdana" pitchFamily="34" charset="0"/>
              </a:rPr>
              <a:t>3</a:t>
            </a:r>
          </a:p>
        </p:txBody>
      </p:sp>
      <p:sp>
        <p:nvSpPr>
          <p:cNvPr id="111623" name="Text Box 7"/>
          <p:cNvSpPr txBox="1">
            <a:spLocks noChangeArrowheads="1"/>
          </p:cNvSpPr>
          <p:nvPr/>
        </p:nvSpPr>
        <p:spPr bwMode="auto">
          <a:xfrm>
            <a:off x="1050925" y="3600450"/>
            <a:ext cx="476250" cy="584200"/>
          </a:xfrm>
          <a:prstGeom prst="rect">
            <a:avLst/>
          </a:prstGeom>
          <a:noFill/>
          <a:ln w="9525">
            <a:noFill/>
            <a:miter lim="800000"/>
            <a:headEnd/>
            <a:tailEnd/>
          </a:ln>
        </p:spPr>
        <p:txBody>
          <a:bodyPr wrap="none">
            <a:spAutoFit/>
          </a:bodyPr>
          <a:lstStyle/>
          <a:p>
            <a:r>
              <a:rPr lang="en-US" sz="3200" b="1">
                <a:solidFill>
                  <a:srgbClr val="FF0000"/>
                </a:solidFill>
                <a:latin typeface="Verdana" pitchFamily="34" charset="0"/>
                <a:ea typeface="Verdana" pitchFamily="34" charset="0"/>
                <a:cs typeface="Verdana" pitchFamily="34" charset="0"/>
              </a:rPr>
              <a:t>4</a:t>
            </a:r>
            <a:endParaRPr lang="en-US" b="1">
              <a:solidFill>
                <a:srgbClr val="FF00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Turning"/>
          <p:cNvPicPr>
            <a:picLocks noChangeAspect="1" noChangeArrowheads="1"/>
          </p:cNvPicPr>
          <p:nvPr/>
        </p:nvPicPr>
        <p:blipFill>
          <a:blip r:embed="rId3" cstate="email"/>
          <a:srcRect/>
          <a:stretch>
            <a:fillRect/>
          </a:stretch>
        </p:blipFill>
        <p:spPr bwMode="auto">
          <a:xfrm>
            <a:off x="1447800" y="622300"/>
            <a:ext cx="7086600" cy="53816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0" y="92075"/>
            <a:ext cx="10287000" cy="2124075"/>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SKELETON AND BACKBONE – 2</a:t>
            </a:r>
          </a:p>
          <a:p>
            <a:endParaRPr lang="en-US">
              <a:ea typeface="Calibri" pitchFamily="34" charset="0"/>
              <a:cs typeface="Times New Roman" pitchFamily="18" charset="0"/>
            </a:endParaRPr>
          </a:p>
          <a:p>
            <a:r>
              <a:rPr lang="en-US" sz="2000">
                <a:latin typeface="Verdana" pitchFamily="34" charset="0"/>
                <a:ea typeface="Calibri" pitchFamily="34" charset="0"/>
                <a:cs typeface="Times New Roman" pitchFamily="18" charset="0"/>
              </a:rPr>
              <a:t>Technically, bears are classified as carnivores, but in terms of feeding they are essentially omnivores.  So, you will note that the degree of curvature of the backbone is in fact intermediate between that of an obligate carnivore and an obligate herbivore</a:t>
            </a:r>
            <a:r>
              <a:rPr lang="en-US">
                <a:latin typeface="Verdana" pitchFamily="34" charset="0"/>
                <a:ea typeface="Calibri" pitchFamily="34" charset="0"/>
                <a:cs typeface="Times New Roman" pitchFamily="18" charset="0"/>
              </a:rPr>
              <a:t>.</a:t>
            </a:r>
            <a:endParaRPr lang="en-US">
              <a:ea typeface="Calibri" pitchFamily="34" charset="0"/>
              <a:cs typeface="Times New Roman" pitchFamily="18" charset="0"/>
            </a:endParaRPr>
          </a:p>
        </p:txBody>
      </p:sp>
      <p:pic>
        <p:nvPicPr>
          <p:cNvPr id="12291" name="Picture 2" descr="Ursus-arctosSkeleton.jpg"/>
          <p:cNvPicPr>
            <a:picLocks noChangeAspect="1"/>
          </p:cNvPicPr>
          <p:nvPr/>
        </p:nvPicPr>
        <p:blipFill>
          <a:blip r:embed="rId3" cstate="email"/>
          <a:srcRect/>
          <a:stretch>
            <a:fillRect/>
          </a:stretch>
        </p:blipFill>
        <p:spPr bwMode="auto">
          <a:xfrm>
            <a:off x="4800600" y="2514600"/>
            <a:ext cx="5486400" cy="3679825"/>
          </a:xfrm>
          <a:prstGeom prst="rect">
            <a:avLst/>
          </a:prstGeom>
          <a:noFill/>
          <a:ln w="9525">
            <a:noFill/>
            <a:miter lim="800000"/>
            <a:headEnd/>
            <a:tailEnd/>
          </a:ln>
        </p:spPr>
      </p:pic>
      <p:pic>
        <p:nvPicPr>
          <p:cNvPr id="12292" name="Picture 3" descr="HorseHumanSkeletons.jpg"/>
          <p:cNvPicPr>
            <a:picLocks noChangeAspect="1"/>
          </p:cNvPicPr>
          <p:nvPr/>
        </p:nvPicPr>
        <p:blipFill>
          <a:blip r:embed="rId4" cstate="email"/>
          <a:srcRect/>
          <a:stretch>
            <a:fillRect/>
          </a:stretch>
        </p:blipFill>
        <p:spPr bwMode="auto">
          <a:xfrm>
            <a:off x="0" y="2209800"/>
            <a:ext cx="3771900" cy="2425700"/>
          </a:xfrm>
          <a:prstGeom prst="rect">
            <a:avLst/>
          </a:prstGeom>
          <a:noFill/>
          <a:ln w="9525">
            <a:noFill/>
            <a:miter lim="800000"/>
            <a:headEnd/>
            <a:tailEnd/>
          </a:ln>
        </p:spPr>
      </p:pic>
      <p:pic>
        <p:nvPicPr>
          <p:cNvPr id="12293" name="Picture 4" descr="CheetahSkeleton.jpg"/>
          <p:cNvPicPr>
            <a:picLocks noChangeAspect="1"/>
          </p:cNvPicPr>
          <p:nvPr/>
        </p:nvPicPr>
        <p:blipFill>
          <a:blip r:embed="rId5" cstate="email"/>
          <a:srcRect/>
          <a:stretch>
            <a:fillRect/>
          </a:stretch>
        </p:blipFill>
        <p:spPr bwMode="auto">
          <a:xfrm>
            <a:off x="571500" y="4724400"/>
            <a:ext cx="2895600" cy="180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0" y="304800"/>
            <a:ext cx="10287000" cy="6002338"/>
          </a:xfrm>
          <a:prstGeom prst="rect">
            <a:avLst/>
          </a:prstGeom>
          <a:noFill/>
          <a:ln w="9525">
            <a:noFill/>
            <a:miter lim="800000"/>
            <a:headEnd/>
            <a:tailEnd/>
          </a:ln>
        </p:spPr>
        <p:txBody>
          <a:bodyPr anchor="ctr">
            <a:spAutoFit/>
          </a:bodyPr>
          <a:lstStyle/>
          <a:p>
            <a:r>
              <a:rPr lang="en-US" sz="3200">
                <a:latin typeface="Verdana" pitchFamily="34" charset="0"/>
                <a:ea typeface="Calibri" pitchFamily="34" charset="0"/>
                <a:cs typeface="Times New Roman" pitchFamily="18" charset="0"/>
              </a:rPr>
              <a:t>BEAR LOCOMOTION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4</a:t>
            </a:r>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SWIMMING</a:t>
            </a:r>
          </a:p>
          <a:p>
            <a:endParaRPr lang="en-US" sz="3200">
              <a:ea typeface="Calibri" pitchFamily="34" charset="0"/>
              <a:cs typeface="Times New Roman" pitchFamily="18" charset="0"/>
            </a:endParaRPr>
          </a:p>
          <a:p>
            <a:pPr>
              <a:buFont typeface="Arial" charset="0"/>
              <a:buChar char="•"/>
            </a:pPr>
            <a:r>
              <a:rPr lang="en-US" sz="3200">
                <a:latin typeface="Verdana" pitchFamily="34" charset="0"/>
                <a:ea typeface="Calibri" pitchFamily="34" charset="0"/>
                <a:cs typeface="Times New Roman" pitchFamily="18" charset="0"/>
              </a:rPr>
              <a:t>Polar bears are excellent swimmers, though other bear species are adept at swimming as well.</a:t>
            </a:r>
            <a:endParaRPr lang="en-US" sz="3200">
              <a:ea typeface="Calibri" pitchFamily="34" charset="0"/>
              <a:cs typeface="Times New Roman" pitchFamily="18" charset="0"/>
            </a:endParaRPr>
          </a:p>
          <a:p>
            <a:pPr>
              <a:buFont typeface="Arial" charset="0"/>
              <a:buChar char="•"/>
            </a:pPr>
            <a:r>
              <a:rPr lang="en-US" sz="3200">
                <a:latin typeface="Verdana" pitchFamily="34" charset="0"/>
                <a:ea typeface="Calibri" pitchFamily="34" charset="0"/>
                <a:cs typeface="Times New Roman" pitchFamily="18" charset="0"/>
              </a:rPr>
              <a:t>Generally forelimbs are a bit more active than hindlimbs in slow swimming.</a:t>
            </a:r>
            <a:endParaRPr lang="en-US" sz="3200">
              <a:ea typeface="Calibri" pitchFamily="34" charset="0"/>
              <a:cs typeface="Times New Roman" pitchFamily="18" charset="0"/>
            </a:endParaRPr>
          </a:p>
          <a:p>
            <a:pPr>
              <a:buFont typeface="Arial" charset="0"/>
              <a:buChar char="•"/>
            </a:pPr>
            <a:r>
              <a:rPr lang="en-US" sz="3200">
                <a:latin typeface="Verdana" pitchFamily="34" charset="0"/>
                <a:ea typeface="Calibri" pitchFamily="34" charset="0"/>
                <a:cs typeface="Times New Roman" pitchFamily="18" charset="0"/>
              </a:rPr>
              <a:t>Forepaws are usually slightly in-turned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pigeon-toed</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when swimming.</a:t>
            </a:r>
            <a:endParaRPr lang="en-US" sz="3200">
              <a:ea typeface="Calibri" pitchFamily="34" charset="0"/>
              <a:cs typeface="Times New Roman" pitchFamily="18" charset="0"/>
            </a:endParaRPr>
          </a:p>
          <a:p>
            <a:pPr>
              <a:buFont typeface="Arial" charset="0"/>
              <a:buChar char="•"/>
            </a:pPr>
            <a:r>
              <a:rPr lang="en-US" sz="3200">
                <a:latin typeface="Verdana" pitchFamily="34" charset="0"/>
                <a:ea typeface="Calibri" pitchFamily="34" charset="0"/>
                <a:cs typeface="Times New Roman" pitchFamily="18" charset="0"/>
              </a:rPr>
              <a:t>Higher speed swimming involves diagonal couplets paddling in unison.</a:t>
            </a:r>
            <a:endParaRPr lang="en-US" sz="320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Swim CyclePolarBear.jpg"/>
          <p:cNvPicPr>
            <a:picLocks noChangeAspect="1"/>
          </p:cNvPicPr>
          <p:nvPr/>
        </p:nvPicPr>
        <p:blipFill>
          <a:blip r:embed="rId3" cstate="email"/>
          <a:srcRect/>
          <a:stretch>
            <a:fillRect/>
          </a:stretch>
        </p:blipFill>
        <p:spPr bwMode="auto">
          <a:xfrm>
            <a:off x="876300" y="381000"/>
            <a:ext cx="8059738" cy="5149850"/>
          </a:xfrm>
          <a:prstGeom prst="rect">
            <a:avLst/>
          </a:prstGeom>
          <a:noFill/>
          <a:ln w="9525">
            <a:noFill/>
            <a:miter lim="800000"/>
            <a:headEnd/>
            <a:tailEnd/>
          </a:ln>
        </p:spPr>
      </p:pic>
      <p:sp>
        <p:nvSpPr>
          <p:cNvPr id="114691" name="TextBox 2"/>
          <p:cNvSpPr txBox="1">
            <a:spLocks noChangeArrowheads="1"/>
          </p:cNvSpPr>
          <p:nvPr/>
        </p:nvSpPr>
        <p:spPr bwMode="auto">
          <a:xfrm>
            <a:off x="1485900" y="6096000"/>
            <a:ext cx="3589338" cy="461963"/>
          </a:xfrm>
          <a:prstGeom prst="rect">
            <a:avLst/>
          </a:prstGeom>
          <a:noFill/>
          <a:ln w="9525">
            <a:noFill/>
            <a:miter lim="800000"/>
            <a:headEnd/>
            <a:tailEnd/>
          </a:ln>
        </p:spPr>
        <p:txBody>
          <a:bodyPr wrap="none">
            <a:spAutoFit/>
          </a:bodyPr>
          <a:lstStyle/>
          <a:p>
            <a:r>
              <a:rPr lang="en-US">
                <a:latin typeface="Verdana" pitchFamily="34" charset="0"/>
              </a:rPr>
              <a:t>Low Speed Swimming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descr="SwimmingPolarBear1.jpg"/>
          <p:cNvPicPr>
            <a:picLocks noChangeAspect="1"/>
          </p:cNvPicPr>
          <p:nvPr/>
        </p:nvPicPr>
        <p:blipFill>
          <a:blip r:embed="rId3" cstate="email"/>
          <a:srcRect/>
          <a:stretch>
            <a:fillRect/>
          </a:stretch>
        </p:blipFill>
        <p:spPr bwMode="auto">
          <a:xfrm>
            <a:off x="0" y="0"/>
            <a:ext cx="5219700" cy="3465513"/>
          </a:xfrm>
          <a:prstGeom prst="rect">
            <a:avLst/>
          </a:prstGeom>
          <a:noFill/>
          <a:ln w="9525">
            <a:noFill/>
            <a:miter lim="800000"/>
            <a:headEnd/>
            <a:tailEnd/>
          </a:ln>
        </p:spPr>
      </p:pic>
      <p:pic>
        <p:nvPicPr>
          <p:cNvPr id="115715" name="Picture 2" descr="SwimmingPolarBearAndCub.jpg"/>
          <p:cNvPicPr>
            <a:picLocks noChangeAspect="1"/>
          </p:cNvPicPr>
          <p:nvPr/>
        </p:nvPicPr>
        <p:blipFill>
          <a:blip r:embed="rId4" cstate="email"/>
          <a:srcRect/>
          <a:stretch>
            <a:fillRect/>
          </a:stretch>
        </p:blipFill>
        <p:spPr bwMode="auto">
          <a:xfrm>
            <a:off x="5219700" y="0"/>
            <a:ext cx="5067300" cy="3489325"/>
          </a:xfrm>
          <a:prstGeom prst="rect">
            <a:avLst/>
          </a:prstGeom>
          <a:noFill/>
          <a:ln w="9525">
            <a:noFill/>
            <a:miter lim="800000"/>
            <a:headEnd/>
            <a:tailEnd/>
          </a:ln>
        </p:spPr>
      </p:pic>
      <p:pic>
        <p:nvPicPr>
          <p:cNvPr id="115716" name="Picture 3" descr="SwimmingPolarBear 3.jpg"/>
          <p:cNvPicPr>
            <a:picLocks noChangeAspect="1"/>
          </p:cNvPicPr>
          <p:nvPr/>
        </p:nvPicPr>
        <p:blipFill>
          <a:blip r:embed="rId5" cstate="email"/>
          <a:srcRect/>
          <a:stretch>
            <a:fillRect/>
          </a:stretch>
        </p:blipFill>
        <p:spPr bwMode="auto">
          <a:xfrm>
            <a:off x="5516563" y="3429000"/>
            <a:ext cx="4770437" cy="3429000"/>
          </a:xfrm>
          <a:prstGeom prst="rect">
            <a:avLst/>
          </a:prstGeom>
          <a:noFill/>
          <a:ln w="9525">
            <a:noFill/>
            <a:miter lim="800000"/>
            <a:headEnd/>
            <a:tailEnd/>
          </a:ln>
        </p:spPr>
      </p:pic>
      <p:sp>
        <p:nvSpPr>
          <p:cNvPr id="115717" name="TextBox 4"/>
          <p:cNvSpPr txBox="1">
            <a:spLocks noChangeArrowheads="1"/>
          </p:cNvSpPr>
          <p:nvPr/>
        </p:nvSpPr>
        <p:spPr bwMode="auto">
          <a:xfrm>
            <a:off x="266700" y="4114800"/>
            <a:ext cx="5029200" cy="1570038"/>
          </a:xfrm>
          <a:prstGeom prst="rect">
            <a:avLst/>
          </a:prstGeom>
          <a:noFill/>
          <a:ln w="9525">
            <a:noFill/>
            <a:miter lim="800000"/>
            <a:headEnd/>
            <a:tailEnd/>
          </a:ln>
        </p:spPr>
        <p:txBody>
          <a:bodyPr>
            <a:spAutoFit/>
          </a:bodyPr>
          <a:lstStyle/>
          <a:p>
            <a:r>
              <a:rPr lang="en-US" sz="3200">
                <a:latin typeface="Verdana" pitchFamily="34" charset="0"/>
              </a:rPr>
              <a:t>Notice how manus/hand supinates during swimming.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descr="SwimmingPolarBearFast.jpg"/>
          <p:cNvPicPr>
            <a:picLocks noChangeAspect="1"/>
          </p:cNvPicPr>
          <p:nvPr/>
        </p:nvPicPr>
        <p:blipFill>
          <a:blip r:embed="rId3" cstate="email"/>
          <a:srcRect/>
          <a:stretch>
            <a:fillRect/>
          </a:stretch>
        </p:blipFill>
        <p:spPr bwMode="auto">
          <a:xfrm>
            <a:off x="1333500" y="228600"/>
            <a:ext cx="7666038" cy="5148263"/>
          </a:xfrm>
          <a:prstGeom prst="rect">
            <a:avLst/>
          </a:prstGeom>
          <a:noFill/>
          <a:ln w="9525">
            <a:noFill/>
            <a:miter lim="800000"/>
            <a:headEnd/>
            <a:tailEnd/>
          </a:ln>
        </p:spPr>
      </p:pic>
      <p:sp>
        <p:nvSpPr>
          <p:cNvPr id="116739" name="TextBox 2"/>
          <p:cNvSpPr txBox="1">
            <a:spLocks noChangeArrowheads="1"/>
          </p:cNvSpPr>
          <p:nvPr/>
        </p:nvSpPr>
        <p:spPr bwMode="auto">
          <a:xfrm>
            <a:off x="1562100" y="5867400"/>
            <a:ext cx="3900488" cy="461963"/>
          </a:xfrm>
          <a:prstGeom prst="rect">
            <a:avLst/>
          </a:prstGeom>
          <a:noFill/>
          <a:ln w="9525">
            <a:noFill/>
            <a:miter lim="800000"/>
            <a:headEnd/>
            <a:tailEnd/>
          </a:ln>
        </p:spPr>
        <p:txBody>
          <a:bodyPr wrap="none">
            <a:spAutoFit/>
          </a:bodyPr>
          <a:lstStyle/>
          <a:p>
            <a:r>
              <a:rPr lang="en-US">
                <a:latin typeface="Verdana" pitchFamily="34" charset="0"/>
              </a:rPr>
              <a:t>Higher speed swimming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ChangeArrowheads="1"/>
          </p:cNvSpPr>
          <p:nvPr/>
        </p:nvSpPr>
        <p:spPr bwMode="auto">
          <a:xfrm>
            <a:off x="0" y="381000"/>
            <a:ext cx="7110413" cy="2678113"/>
          </a:xfrm>
          <a:prstGeom prst="rect">
            <a:avLst/>
          </a:prstGeom>
          <a:noFill/>
          <a:ln w="9525">
            <a:noFill/>
            <a:miter lim="800000"/>
            <a:headEnd/>
            <a:tailEnd/>
          </a:ln>
        </p:spPr>
        <p:txBody>
          <a:bodyPr wrap="none" anchor="ctr">
            <a:spAutoFit/>
          </a:bodyPr>
          <a:lstStyle/>
          <a:p>
            <a:r>
              <a:rPr lang="en-US">
                <a:latin typeface="Verdana" pitchFamily="34" charset="0"/>
                <a:ea typeface="Calibri" pitchFamily="34" charset="0"/>
                <a:cs typeface="Times New Roman" pitchFamily="18" charset="0"/>
              </a:rPr>
              <a:t>HUMAN AND BEAR ANATOMY COMPARED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a:t>
            </a:r>
          </a:p>
          <a:p>
            <a:r>
              <a:rPr lang="en-US">
                <a:latin typeface="Verdana" pitchFamily="34" charset="0"/>
                <a:ea typeface="Calibri" pitchFamily="34" charset="0"/>
                <a:cs typeface="Times New Roman" pitchFamily="18" charset="0"/>
              </a:rPr>
              <a:t> </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Similar features:</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Columnar hind limbs</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Plantigrade foot position</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Basic foot anatomy</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Movement at base of neck</a:t>
            </a:r>
            <a:endParaRPr lang="en-US">
              <a:ea typeface="Calibri" pitchFamily="34" charset="0"/>
              <a:cs typeface="Times New Roman" pitchFamily="18" charset="0"/>
            </a:endParaRPr>
          </a:p>
        </p:txBody>
      </p:sp>
      <p:pic>
        <p:nvPicPr>
          <p:cNvPr id="117763" name="Picture 2" descr="Muscles-hindlimb"/>
          <p:cNvPicPr>
            <a:picLocks noChangeAspect="1" noChangeArrowheads="1"/>
          </p:cNvPicPr>
          <p:nvPr/>
        </p:nvPicPr>
        <p:blipFill>
          <a:blip r:embed="rId3" cstate="email"/>
          <a:srcRect/>
          <a:stretch>
            <a:fillRect/>
          </a:stretch>
        </p:blipFill>
        <p:spPr bwMode="auto">
          <a:xfrm>
            <a:off x="5676900" y="1447800"/>
            <a:ext cx="3033713" cy="5410200"/>
          </a:xfrm>
          <a:prstGeom prst="rect">
            <a:avLst/>
          </a:prstGeom>
          <a:noFill/>
          <a:ln w="9525">
            <a:noFill/>
            <a:miter lim="800000"/>
            <a:headEnd/>
            <a:tailEnd/>
          </a:ln>
        </p:spPr>
      </p:pic>
      <p:pic>
        <p:nvPicPr>
          <p:cNvPr id="117764" name="Picture 3" descr="Leg-lateral"/>
          <p:cNvPicPr>
            <a:picLocks noChangeAspect="1" noChangeArrowheads="1"/>
          </p:cNvPicPr>
          <p:nvPr/>
        </p:nvPicPr>
        <p:blipFill>
          <a:blip r:embed="rId4" cstate="email"/>
          <a:srcRect/>
          <a:stretch>
            <a:fillRect/>
          </a:stretch>
        </p:blipFill>
        <p:spPr bwMode="auto">
          <a:xfrm>
            <a:off x="8610600" y="1447800"/>
            <a:ext cx="1676400" cy="5410200"/>
          </a:xfrm>
          <a:prstGeom prst="rect">
            <a:avLst/>
          </a:prstGeom>
          <a:noFill/>
          <a:ln w="9525">
            <a:noFill/>
            <a:miter lim="800000"/>
            <a:headEnd/>
            <a:tailEnd/>
          </a:ln>
        </p:spPr>
      </p:pic>
      <p:pic>
        <p:nvPicPr>
          <p:cNvPr id="117765" name="Picture 2" descr="shan-yu anatomy"/>
          <p:cNvPicPr>
            <a:picLocks noChangeAspect="1" noChangeArrowheads="1"/>
          </p:cNvPicPr>
          <p:nvPr/>
        </p:nvPicPr>
        <p:blipFill>
          <a:blip r:embed="rId5" cstate="email"/>
          <a:srcRect/>
          <a:stretch>
            <a:fillRect/>
          </a:stretch>
        </p:blipFill>
        <p:spPr bwMode="auto">
          <a:xfrm>
            <a:off x="0" y="3200400"/>
            <a:ext cx="56769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ChangeArrowheads="1"/>
          </p:cNvSpPr>
          <p:nvPr/>
        </p:nvSpPr>
        <p:spPr bwMode="auto">
          <a:xfrm>
            <a:off x="0" y="304800"/>
            <a:ext cx="9150350" cy="2678113"/>
          </a:xfrm>
          <a:prstGeom prst="rect">
            <a:avLst/>
          </a:prstGeom>
          <a:noFill/>
          <a:ln w="9525">
            <a:noFill/>
            <a:miter lim="800000"/>
            <a:headEnd/>
            <a:tailEnd/>
          </a:ln>
        </p:spPr>
        <p:txBody>
          <a:bodyPr wrap="none" anchor="ctr">
            <a:spAutoFit/>
          </a:bodyPr>
          <a:lstStyle/>
          <a:p>
            <a:pPr>
              <a:buFont typeface="Arial" charset="0"/>
              <a:buChar char="•"/>
            </a:pPr>
            <a:r>
              <a:rPr lang="en-US">
                <a:latin typeface="Verdana" pitchFamily="34" charset="0"/>
                <a:ea typeface="Calibri" pitchFamily="34" charset="0"/>
                <a:cs typeface="Times New Roman" pitchFamily="18" charset="0"/>
              </a:rPr>
              <a:t>HUMAN AND BEAR ANATOMY COMPARED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2 </a:t>
            </a:r>
          </a:p>
          <a:p>
            <a:pPr>
              <a:buFont typeface="Arial" charset="0"/>
              <a:buChar char="•"/>
            </a:pPr>
            <a:endParaRPr lang="en-US">
              <a:ea typeface="Calibri" pitchFamily="34" charset="0"/>
              <a:cs typeface="Times New Roman" pitchFamily="18" charset="0"/>
            </a:endParaRPr>
          </a:p>
          <a:p>
            <a:pPr>
              <a:buFont typeface="Arial" charset="0"/>
              <a:buChar char="•"/>
            </a:pPr>
            <a:r>
              <a:rPr lang="en-US">
                <a:latin typeface="Verdana" pitchFamily="34" charset="0"/>
                <a:ea typeface="Calibri" pitchFamily="34" charset="0"/>
                <a:cs typeface="Times New Roman" pitchFamily="18" charset="0"/>
              </a:rPr>
              <a:t>Differing features:</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Forelimb attachment to body wall</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Attachment of skull relative to visual axis and backbone.</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Hip orientation when bipedal.</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Position of jawjoint.</a:t>
            </a:r>
            <a:endParaRPr lang="en-US">
              <a:ea typeface="Calibri" pitchFamily="34" charset="0"/>
              <a:cs typeface="Times New Roman" pitchFamily="18" charset="0"/>
            </a:endParaRPr>
          </a:p>
        </p:txBody>
      </p:sp>
      <p:pic>
        <p:nvPicPr>
          <p:cNvPr id="118787" name="Picture 2" descr="Ursus-maritimusSkeleton.jpg"/>
          <p:cNvPicPr>
            <a:picLocks noChangeAspect="1"/>
          </p:cNvPicPr>
          <p:nvPr/>
        </p:nvPicPr>
        <p:blipFill>
          <a:blip r:embed="rId3" cstate="email"/>
          <a:srcRect/>
          <a:stretch>
            <a:fillRect/>
          </a:stretch>
        </p:blipFill>
        <p:spPr bwMode="auto">
          <a:xfrm>
            <a:off x="4991100" y="3048000"/>
            <a:ext cx="10999788" cy="6330950"/>
          </a:xfrm>
          <a:prstGeom prst="rect">
            <a:avLst/>
          </a:prstGeom>
          <a:noFill/>
          <a:ln w="9525">
            <a:noFill/>
            <a:miter lim="800000"/>
            <a:headEnd/>
            <a:tailEnd/>
          </a:ln>
        </p:spPr>
      </p:pic>
      <p:pic>
        <p:nvPicPr>
          <p:cNvPr id="118788" name="Picture 3" descr="img003.jpg"/>
          <p:cNvPicPr>
            <a:picLocks noChangeAspect="1"/>
          </p:cNvPicPr>
          <p:nvPr/>
        </p:nvPicPr>
        <p:blipFill>
          <a:blip r:embed="rId4" cstate="email"/>
          <a:srcRect/>
          <a:stretch>
            <a:fillRect/>
          </a:stretch>
        </p:blipFill>
        <p:spPr bwMode="auto">
          <a:xfrm rot="-10424367">
            <a:off x="593725" y="3192463"/>
            <a:ext cx="4383088" cy="6248400"/>
          </a:xfrm>
          <a:prstGeom prst="rect">
            <a:avLst/>
          </a:prstGeom>
          <a:noFill/>
          <a:ln w="9525">
            <a:noFill/>
            <a:miter lim="800000"/>
            <a:headEnd/>
            <a:tailEnd/>
          </a:ln>
        </p:spPr>
      </p:pic>
      <p:cxnSp>
        <p:nvCxnSpPr>
          <p:cNvPr id="118789" name="Straight Connector 7"/>
          <p:cNvCxnSpPr>
            <a:cxnSpLocks noChangeShapeType="1"/>
          </p:cNvCxnSpPr>
          <p:nvPr/>
        </p:nvCxnSpPr>
        <p:spPr bwMode="auto">
          <a:xfrm>
            <a:off x="1714500" y="3657600"/>
            <a:ext cx="4953000" cy="0"/>
          </a:xfrm>
          <a:prstGeom prst="line">
            <a:avLst/>
          </a:prstGeom>
          <a:noFill/>
          <a:ln w="28575" algn="ctr">
            <a:solidFill>
              <a:srgbClr val="FF0000"/>
            </a:solidFill>
            <a:prstDash val="dash"/>
            <a:round/>
            <a:headEnd/>
            <a:tailEnd/>
          </a:ln>
        </p:spPr>
      </p:cxnSp>
      <p:sp>
        <p:nvSpPr>
          <p:cNvPr id="118790" name="TextBox 9"/>
          <p:cNvSpPr txBox="1">
            <a:spLocks noChangeArrowheads="1"/>
          </p:cNvSpPr>
          <p:nvPr/>
        </p:nvSpPr>
        <p:spPr bwMode="auto">
          <a:xfrm>
            <a:off x="190500" y="3429000"/>
            <a:ext cx="1549400" cy="400050"/>
          </a:xfrm>
          <a:prstGeom prst="rect">
            <a:avLst/>
          </a:prstGeom>
          <a:noFill/>
          <a:ln w="9525">
            <a:noFill/>
            <a:miter lim="800000"/>
            <a:headEnd/>
            <a:tailEnd/>
          </a:ln>
        </p:spPr>
        <p:txBody>
          <a:bodyPr wrap="none">
            <a:spAutoFit/>
          </a:bodyPr>
          <a:lstStyle/>
          <a:p>
            <a:r>
              <a:rPr lang="en-US" sz="2000">
                <a:solidFill>
                  <a:srgbClr val="FF0000"/>
                </a:solidFill>
                <a:latin typeface="Verdana" pitchFamily="34" charset="0"/>
              </a:rPr>
              <a:t>Visual axis</a:t>
            </a:r>
          </a:p>
        </p:txBody>
      </p:sp>
      <p:cxnSp>
        <p:nvCxnSpPr>
          <p:cNvPr id="118791" name="Straight Connector 11"/>
          <p:cNvCxnSpPr>
            <a:cxnSpLocks noChangeShapeType="1"/>
          </p:cNvCxnSpPr>
          <p:nvPr/>
        </p:nvCxnSpPr>
        <p:spPr bwMode="auto">
          <a:xfrm rot="5400000">
            <a:off x="1981200" y="4381500"/>
            <a:ext cx="1447800" cy="0"/>
          </a:xfrm>
          <a:prstGeom prst="line">
            <a:avLst/>
          </a:prstGeom>
          <a:noFill/>
          <a:ln w="28575" algn="ctr">
            <a:solidFill>
              <a:srgbClr val="00B0F0"/>
            </a:solidFill>
            <a:prstDash val="dash"/>
            <a:round/>
            <a:headEnd/>
            <a:tailEnd/>
          </a:ln>
        </p:spPr>
      </p:cxnSp>
      <p:cxnSp>
        <p:nvCxnSpPr>
          <p:cNvPr id="118792" name="Straight Connector 12"/>
          <p:cNvCxnSpPr>
            <a:cxnSpLocks noChangeShapeType="1"/>
          </p:cNvCxnSpPr>
          <p:nvPr/>
        </p:nvCxnSpPr>
        <p:spPr bwMode="auto">
          <a:xfrm>
            <a:off x="7200900" y="3886200"/>
            <a:ext cx="1447800" cy="762000"/>
          </a:xfrm>
          <a:prstGeom prst="line">
            <a:avLst/>
          </a:prstGeom>
          <a:noFill/>
          <a:ln w="28575" algn="ctr">
            <a:solidFill>
              <a:srgbClr val="00B0F0"/>
            </a:solidFill>
            <a:prstDash val="dash"/>
            <a:round/>
            <a:headEnd/>
            <a:tailEnd/>
          </a:ln>
        </p:spPr>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g003.jpg"/>
          <p:cNvPicPr>
            <a:picLocks noChangeAspect="1"/>
          </p:cNvPicPr>
          <p:nvPr/>
        </p:nvPicPr>
        <p:blipFill>
          <a:blip r:embed="rId3" cstate="email"/>
          <a:srcRect/>
          <a:stretch>
            <a:fillRect/>
          </a:stretch>
        </p:blipFill>
        <p:spPr bwMode="auto">
          <a:xfrm>
            <a:off x="0" y="0"/>
            <a:ext cx="4305300" cy="6138863"/>
          </a:xfrm>
          <a:prstGeom prst="rect">
            <a:avLst/>
          </a:prstGeom>
          <a:noFill/>
          <a:ln w="9525">
            <a:noFill/>
            <a:miter lim="800000"/>
            <a:headEnd/>
            <a:tailEnd/>
          </a:ln>
        </p:spPr>
      </p:pic>
      <p:pic>
        <p:nvPicPr>
          <p:cNvPr id="119811" name="Picture 1" descr="Ursus-arctosSkeleton.jpg"/>
          <p:cNvPicPr>
            <a:picLocks noChangeAspect="1"/>
          </p:cNvPicPr>
          <p:nvPr/>
        </p:nvPicPr>
        <p:blipFill>
          <a:blip r:embed="rId4" cstate="email"/>
          <a:srcRect/>
          <a:stretch>
            <a:fillRect/>
          </a:stretch>
        </p:blipFill>
        <p:spPr bwMode="auto">
          <a:xfrm>
            <a:off x="3467100" y="533400"/>
            <a:ext cx="6819900" cy="4575175"/>
          </a:xfrm>
          <a:prstGeom prst="rect">
            <a:avLst/>
          </a:prstGeom>
          <a:noFill/>
          <a:ln w="9525">
            <a:noFill/>
            <a:miter lim="800000"/>
            <a:headEnd/>
            <a:tailEnd/>
          </a:ln>
        </p:spPr>
      </p:pic>
      <p:cxnSp>
        <p:nvCxnSpPr>
          <p:cNvPr id="119812" name="Straight Arrow Connector 4"/>
          <p:cNvCxnSpPr>
            <a:cxnSpLocks noChangeShapeType="1"/>
          </p:cNvCxnSpPr>
          <p:nvPr/>
        </p:nvCxnSpPr>
        <p:spPr bwMode="auto">
          <a:xfrm>
            <a:off x="7429500" y="1371600"/>
            <a:ext cx="1143000" cy="609600"/>
          </a:xfrm>
          <a:prstGeom prst="straightConnector1">
            <a:avLst/>
          </a:prstGeom>
          <a:noFill/>
          <a:ln w="38100" algn="ctr">
            <a:solidFill>
              <a:srgbClr val="FF0000"/>
            </a:solidFill>
            <a:round/>
            <a:headEnd type="arrow" w="med" len="med"/>
            <a:tailEnd type="arrow" w="med" len="med"/>
          </a:ln>
        </p:spPr>
      </p:cxnSp>
      <p:sp>
        <p:nvSpPr>
          <p:cNvPr id="119813" name="Freeform 8"/>
          <p:cNvSpPr>
            <a:spLocks/>
          </p:cNvSpPr>
          <p:nvPr/>
        </p:nvSpPr>
        <p:spPr bwMode="auto">
          <a:xfrm rot="-274350">
            <a:off x="2095500" y="2362200"/>
            <a:ext cx="125413" cy="485775"/>
          </a:xfrm>
          <a:custGeom>
            <a:avLst/>
            <a:gdLst>
              <a:gd name="T0" fmla="*/ 80898 w 126141"/>
              <a:gd name="T1" fmla="*/ 0 h 485775"/>
              <a:gd name="T2" fmla="*/ 66610 w 126141"/>
              <a:gd name="T3" fmla="*/ 2382 h 485775"/>
              <a:gd name="T4" fmla="*/ 59466 w 126141"/>
              <a:gd name="T5" fmla="*/ 9525 h 485775"/>
              <a:gd name="T6" fmla="*/ 52323 w 126141"/>
              <a:gd name="T7" fmla="*/ 19050 h 485775"/>
              <a:gd name="T8" fmla="*/ 42798 w 126141"/>
              <a:gd name="T9" fmla="*/ 33338 h 485775"/>
              <a:gd name="T10" fmla="*/ 35654 w 126141"/>
              <a:gd name="T11" fmla="*/ 40482 h 485775"/>
              <a:gd name="T12" fmla="*/ 21366 w 126141"/>
              <a:gd name="T13" fmla="*/ 66675 h 485775"/>
              <a:gd name="T14" fmla="*/ 18985 w 126141"/>
              <a:gd name="T15" fmla="*/ 73819 h 485775"/>
              <a:gd name="T16" fmla="*/ 14223 w 126141"/>
              <a:gd name="T17" fmla="*/ 83344 h 485775"/>
              <a:gd name="T18" fmla="*/ 7079 w 126141"/>
              <a:gd name="T19" fmla="*/ 109538 h 485775"/>
              <a:gd name="T20" fmla="*/ 7079 w 126141"/>
              <a:gd name="T21" fmla="*/ 300038 h 485775"/>
              <a:gd name="T22" fmla="*/ 9460 w 126141"/>
              <a:gd name="T23" fmla="*/ 314325 h 485775"/>
              <a:gd name="T24" fmla="*/ 11841 w 126141"/>
              <a:gd name="T25" fmla="*/ 333375 h 485775"/>
              <a:gd name="T26" fmla="*/ 18985 w 126141"/>
              <a:gd name="T27" fmla="*/ 345282 h 485775"/>
              <a:gd name="T28" fmla="*/ 26129 w 126141"/>
              <a:gd name="T29" fmla="*/ 364332 h 485775"/>
              <a:gd name="T30" fmla="*/ 30891 w 126141"/>
              <a:gd name="T31" fmla="*/ 378619 h 485775"/>
              <a:gd name="T32" fmla="*/ 40416 w 126141"/>
              <a:gd name="T33" fmla="*/ 392907 h 485775"/>
              <a:gd name="T34" fmla="*/ 45179 w 126141"/>
              <a:gd name="T35" fmla="*/ 400050 h 485775"/>
              <a:gd name="T36" fmla="*/ 54704 w 126141"/>
              <a:gd name="T37" fmla="*/ 411957 h 485775"/>
              <a:gd name="T38" fmla="*/ 61848 w 126141"/>
              <a:gd name="T39" fmla="*/ 426244 h 485775"/>
              <a:gd name="T40" fmla="*/ 73754 w 126141"/>
              <a:gd name="T41" fmla="*/ 440532 h 485775"/>
              <a:gd name="T42" fmla="*/ 83279 w 126141"/>
              <a:gd name="T43" fmla="*/ 452438 h 485775"/>
              <a:gd name="T44" fmla="*/ 85660 w 126141"/>
              <a:gd name="T45" fmla="*/ 459582 h 485775"/>
              <a:gd name="T46" fmla="*/ 102329 w 126141"/>
              <a:gd name="T47" fmla="*/ 466725 h 485775"/>
              <a:gd name="T48" fmla="*/ 107091 w 126141"/>
              <a:gd name="T49" fmla="*/ 473869 h 485775"/>
              <a:gd name="T50" fmla="*/ 126141 w 126141"/>
              <a:gd name="T51" fmla="*/ 485775 h 4857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6141" h="485775">
                <a:moveTo>
                  <a:pt x="80898" y="0"/>
                </a:moveTo>
                <a:cubicBezTo>
                  <a:pt x="76135" y="794"/>
                  <a:pt x="71022" y="421"/>
                  <a:pt x="66610" y="2382"/>
                </a:cubicBezTo>
                <a:cubicBezTo>
                  <a:pt x="63533" y="3750"/>
                  <a:pt x="61658" y="6968"/>
                  <a:pt x="59466" y="9525"/>
                </a:cubicBezTo>
                <a:cubicBezTo>
                  <a:pt x="56883" y="12538"/>
                  <a:pt x="54599" y="15799"/>
                  <a:pt x="52323" y="19050"/>
                </a:cubicBezTo>
                <a:cubicBezTo>
                  <a:pt x="49041" y="23739"/>
                  <a:pt x="46845" y="29291"/>
                  <a:pt x="42798" y="33338"/>
                </a:cubicBezTo>
                <a:cubicBezTo>
                  <a:pt x="40417" y="35719"/>
                  <a:pt x="37810" y="37895"/>
                  <a:pt x="35654" y="40482"/>
                </a:cubicBezTo>
                <a:cubicBezTo>
                  <a:pt x="30821" y="46281"/>
                  <a:pt x="22573" y="63053"/>
                  <a:pt x="21366" y="66675"/>
                </a:cubicBezTo>
                <a:cubicBezTo>
                  <a:pt x="20572" y="69056"/>
                  <a:pt x="19974" y="71512"/>
                  <a:pt x="18985" y="73819"/>
                </a:cubicBezTo>
                <a:cubicBezTo>
                  <a:pt x="17587" y="77082"/>
                  <a:pt x="15541" y="80048"/>
                  <a:pt x="14223" y="83344"/>
                </a:cubicBezTo>
                <a:cubicBezTo>
                  <a:pt x="9388" y="95432"/>
                  <a:pt x="9471" y="97578"/>
                  <a:pt x="7079" y="109538"/>
                </a:cubicBezTo>
                <a:cubicBezTo>
                  <a:pt x="0" y="187413"/>
                  <a:pt x="2942" y="144886"/>
                  <a:pt x="7079" y="300038"/>
                </a:cubicBezTo>
                <a:cubicBezTo>
                  <a:pt x="7208" y="304864"/>
                  <a:pt x="8777" y="309546"/>
                  <a:pt x="9460" y="314325"/>
                </a:cubicBezTo>
                <a:cubicBezTo>
                  <a:pt x="10365" y="320660"/>
                  <a:pt x="9959" y="327259"/>
                  <a:pt x="11841" y="333375"/>
                </a:cubicBezTo>
                <a:cubicBezTo>
                  <a:pt x="13202" y="337799"/>
                  <a:pt x="16604" y="341313"/>
                  <a:pt x="18985" y="345282"/>
                </a:cubicBezTo>
                <a:cubicBezTo>
                  <a:pt x="24140" y="365906"/>
                  <a:pt x="17827" y="343577"/>
                  <a:pt x="26129" y="364332"/>
                </a:cubicBezTo>
                <a:cubicBezTo>
                  <a:pt x="27993" y="368993"/>
                  <a:pt x="28107" y="374442"/>
                  <a:pt x="30891" y="378619"/>
                </a:cubicBezTo>
                <a:lnTo>
                  <a:pt x="40416" y="392907"/>
                </a:lnTo>
                <a:lnTo>
                  <a:pt x="45179" y="400050"/>
                </a:lnTo>
                <a:cubicBezTo>
                  <a:pt x="49814" y="413957"/>
                  <a:pt x="43933" y="401186"/>
                  <a:pt x="54704" y="411957"/>
                </a:cubicBezTo>
                <a:cubicBezTo>
                  <a:pt x="61525" y="418778"/>
                  <a:pt x="57976" y="418500"/>
                  <a:pt x="61848" y="426244"/>
                </a:cubicBezTo>
                <a:cubicBezTo>
                  <a:pt x="65164" y="432877"/>
                  <a:pt x="68486" y="435264"/>
                  <a:pt x="73754" y="440532"/>
                </a:cubicBezTo>
                <a:cubicBezTo>
                  <a:pt x="79739" y="458487"/>
                  <a:pt x="70969" y="437050"/>
                  <a:pt x="83279" y="452438"/>
                </a:cubicBezTo>
                <a:cubicBezTo>
                  <a:pt x="84847" y="454398"/>
                  <a:pt x="83885" y="457807"/>
                  <a:pt x="85660" y="459582"/>
                </a:cubicBezTo>
                <a:cubicBezTo>
                  <a:pt x="88602" y="462524"/>
                  <a:pt x="98060" y="465302"/>
                  <a:pt x="102329" y="466725"/>
                </a:cubicBezTo>
                <a:cubicBezTo>
                  <a:pt x="103916" y="469106"/>
                  <a:pt x="104937" y="471984"/>
                  <a:pt x="107091" y="473869"/>
                </a:cubicBezTo>
                <a:cubicBezTo>
                  <a:pt x="114096" y="479999"/>
                  <a:pt x="118975" y="482192"/>
                  <a:pt x="126141" y="485775"/>
                </a:cubicBezTo>
              </a:path>
            </a:pathLst>
          </a:custGeom>
          <a:noFill/>
          <a:ln w="38100" cap="flat" cmpd="sng" algn="ctr">
            <a:solidFill>
              <a:srgbClr val="FF0000"/>
            </a:solidFill>
            <a:prstDash val="solid"/>
            <a:round/>
            <a:headEnd type="none" w="med" len="med"/>
            <a:tailEnd type="none" w="med" len="med"/>
          </a:ln>
        </p:spPr>
        <p:txBody>
          <a:bodyPr/>
          <a:lstStyle/>
          <a:p>
            <a:endParaRPr 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Puppets"/>
          <p:cNvPicPr>
            <a:picLocks noChangeAspect="1" noChangeArrowheads="1"/>
          </p:cNvPicPr>
          <p:nvPr/>
        </p:nvPicPr>
        <p:blipFill>
          <a:blip r:embed="rId3" cstate="email"/>
          <a:srcRect/>
          <a:stretch>
            <a:fillRect/>
          </a:stretch>
        </p:blipFill>
        <p:spPr bwMode="auto">
          <a:xfrm>
            <a:off x="5181600" y="381000"/>
            <a:ext cx="4564063" cy="6248400"/>
          </a:xfrm>
          <a:prstGeom prst="rect">
            <a:avLst/>
          </a:prstGeom>
          <a:noFill/>
          <a:ln w="9525">
            <a:noFill/>
            <a:miter lim="800000"/>
            <a:headEnd/>
            <a:tailEnd/>
          </a:ln>
        </p:spPr>
      </p:pic>
      <p:sp>
        <p:nvSpPr>
          <p:cNvPr id="120835" name="Text Box 3"/>
          <p:cNvSpPr txBox="1">
            <a:spLocks noChangeArrowheads="1"/>
          </p:cNvSpPr>
          <p:nvPr/>
        </p:nvSpPr>
        <p:spPr bwMode="auto">
          <a:xfrm>
            <a:off x="441325" y="1243013"/>
            <a:ext cx="2671763" cy="769937"/>
          </a:xfrm>
          <a:prstGeom prst="rect">
            <a:avLst/>
          </a:prstGeom>
          <a:noFill/>
          <a:ln w="9525">
            <a:noFill/>
            <a:miter lim="800000"/>
            <a:headEnd/>
            <a:tailEnd/>
          </a:ln>
        </p:spPr>
        <p:txBody>
          <a:bodyPr wrap="none">
            <a:spAutoFit/>
          </a:bodyPr>
          <a:lstStyle/>
          <a:p>
            <a:r>
              <a:rPr lang="en-US" sz="4400">
                <a:latin typeface="Verdana" pitchFamily="34" charset="0"/>
              </a:rPr>
              <a:t>Behavior</a:t>
            </a:r>
            <a:endParaRPr lang="en-US">
              <a:latin typeface="Verdana" pitchFamily="34"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ChangeArrowheads="1"/>
          </p:cNvSpPr>
          <p:nvPr/>
        </p:nvSpPr>
        <p:spPr bwMode="auto">
          <a:xfrm>
            <a:off x="0" y="55563"/>
            <a:ext cx="10287000" cy="6370637"/>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BEHAVIOR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 </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POSTURAL</a:t>
            </a:r>
          </a:p>
          <a:p>
            <a:endParaRPr lang="en-US">
              <a:ea typeface="Calibri" pitchFamily="34" charset="0"/>
              <a:cs typeface="Times New Roman" pitchFamily="18" charset="0"/>
            </a:endParaRPr>
          </a:p>
          <a:p>
            <a:r>
              <a:rPr lang="en-US" b="1">
                <a:latin typeface="Verdana" pitchFamily="34" charset="0"/>
                <a:ea typeface="Calibri" pitchFamily="34" charset="0"/>
                <a:cs typeface="Times New Roman" pitchFamily="18" charset="0"/>
              </a:rPr>
              <a:t>Standing</a:t>
            </a:r>
            <a:r>
              <a:rPr lang="en-US">
                <a:latin typeface="Verdana" pitchFamily="34" charset="0"/>
                <a:ea typeface="Calibri" pitchFamily="34" charset="0"/>
                <a:cs typeface="Times New Roman" pitchFamily="18" charset="0"/>
              </a:rPr>
              <a:t> </a:t>
            </a:r>
            <a:br>
              <a:rPr lang="en-US">
                <a:latin typeface="Verdana" pitchFamily="34" charset="0"/>
                <a:ea typeface="Calibri" pitchFamily="34" charset="0"/>
                <a:cs typeface="Times New Roman" pitchFamily="18" charset="0"/>
              </a:rPr>
            </a:br>
            <a:r>
              <a:rPr lang="en-US">
                <a:latin typeface="Verdana" pitchFamily="34" charset="0"/>
                <a:ea typeface="Calibri" pitchFamily="34" charset="0"/>
                <a:cs typeface="Times New Roman" pitchFamily="18" charset="0"/>
              </a:rPr>
              <a:t>A bear standing on his hind legs is typically not expressing aggression. Bears generally stand on their hind legs to gain more information visually and through smell </a:t>
            </a:r>
          </a:p>
          <a:p>
            <a:endParaRPr lang="en-US">
              <a:ea typeface="Calibri" pitchFamily="34" charset="0"/>
              <a:cs typeface="Times New Roman" pitchFamily="18" charset="0"/>
            </a:endParaRPr>
          </a:p>
          <a:p>
            <a:r>
              <a:rPr lang="en-US" b="1">
                <a:latin typeface="Verdana" pitchFamily="34" charset="0"/>
                <a:ea typeface="Calibri" pitchFamily="34" charset="0"/>
                <a:cs typeface="Times New Roman" pitchFamily="18" charset="0"/>
              </a:rPr>
              <a:t>Stationary Orientation</a:t>
            </a:r>
            <a:r>
              <a:rPr lang="en-US">
                <a:latin typeface="Verdana" pitchFamily="34" charset="0"/>
                <a:ea typeface="Calibri" pitchFamily="34" charset="0"/>
                <a:cs typeface="Times New Roman" pitchFamily="18" charset="0"/>
              </a:rPr>
              <a:t> </a:t>
            </a:r>
            <a:br>
              <a:rPr lang="en-US">
                <a:latin typeface="Verdana" pitchFamily="34" charset="0"/>
                <a:ea typeface="Calibri" pitchFamily="34" charset="0"/>
                <a:cs typeface="Times New Roman" pitchFamily="18" charset="0"/>
              </a:rPr>
            </a:br>
            <a:r>
              <a:rPr lang="en-US">
                <a:latin typeface="Verdana" pitchFamily="34" charset="0"/>
                <a:ea typeface="Calibri" pitchFamily="34" charset="0"/>
                <a:cs typeface="Times New Roman" pitchFamily="18" charset="0"/>
              </a:rPr>
              <a:t>A bear may stand broadside to assert itself in some instances. In encounters with humans, it has usually been interpreted as a demonstration of size. </a:t>
            </a:r>
          </a:p>
          <a:p>
            <a:endParaRPr lang="en-US">
              <a:ea typeface="Calibri" pitchFamily="34" charset="0"/>
              <a:cs typeface="Times New Roman" pitchFamily="18" charset="0"/>
            </a:endParaRPr>
          </a:p>
          <a:p>
            <a:r>
              <a:rPr lang="en-US" b="1">
                <a:latin typeface="Verdana" pitchFamily="34" charset="0"/>
                <a:ea typeface="Calibri" pitchFamily="34" charset="0"/>
                <a:cs typeface="Times New Roman" pitchFamily="18" charset="0"/>
              </a:rPr>
              <a:t>Stationary Facing You</a:t>
            </a:r>
            <a:r>
              <a:rPr lang="en-US">
                <a:latin typeface="Verdana" pitchFamily="34" charset="0"/>
                <a:ea typeface="Calibri" pitchFamily="34" charset="0"/>
                <a:cs typeface="Times New Roman" pitchFamily="18" charset="0"/>
              </a:rPr>
              <a:t> </a:t>
            </a:r>
            <a:br>
              <a:rPr lang="en-US">
                <a:latin typeface="Verdana" pitchFamily="34" charset="0"/>
                <a:ea typeface="Calibri" pitchFamily="34" charset="0"/>
                <a:cs typeface="Times New Roman" pitchFamily="18" charset="0"/>
              </a:rPr>
            </a:br>
            <a:r>
              <a:rPr lang="en-US">
                <a:latin typeface="Verdana" pitchFamily="34" charset="0"/>
                <a:ea typeface="Calibri" pitchFamily="34" charset="0"/>
                <a:cs typeface="Times New Roman" pitchFamily="18" charset="0"/>
              </a:rPr>
              <a:t>If a bear is standing and facing you, it is certainly not being submissive. This is an aggressive position and may signal a charge. It is likely waiting for you to withdraw. </a:t>
            </a:r>
            <a:endParaRPr lang="en-US">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
          <p:cNvSpPr>
            <a:spLocks noChangeArrowheads="1"/>
          </p:cNvSpPr>
          <p:nvPr/>
        </p:nvSpPr>
        <p:spPr bwMode="auto">
          <a:xfrm>
            <a:off x="0" y="517525"/>
            <a:ext cx="10287000" cy="526256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BEHAVIOR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2A</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VOCALIZATIONS</a:t>
            </a:r>
          </a:p>
          <a:p>
            <a:endParaRPr lang="en-US">
              <a:ea typeface="Calibri" pitchFamily="34" charset="0"/>
              <a:cs typeface="Times New Roman" pitchFamily="18" charset="0"/>
            </a:endParaRPr>
          </a:p>
          <a:p>
            <a:r>
              <a:rPr lang="en-US" b="1">
                <a:latin typeface="Verdana" pitchFamily="34" charset="0"/>
                <a:ea typeface="Calibri" pitchFamily="34" charset="0"/>
                <a:cs typeface="Times New Roman" pitchFamily="18" charset="0"/>
              </a:rPr>
              <a:t>Huffs</a:t>
            </a:r>
            <a:r>
              <a:rPr lang="en-US">
                <a:latin typeface="Verdana" pitchFamily="34" charset="0"/>
                <a:ea typeface="Calibri" pitchFamily="34" charset="0"/>
                <a:cs typeface="Times New Roman" pitchFamily="18" charset="0"/>
              </a:rPr>
              <a:t> </a:t>
            </a:r>
            <a:br>
              <a:rPr lang="en-US">
                <a:latin typeface="Verdana" pitchFamily="34" charset="0"/>
                <a:ea typeface="Calibri" pitchFamily="34" charset="0"/>
                <a:cs typeface="Times New Roman" pitchFamily="18" charset="0"/>
              </a:rPr>
            </a:br>
            <a:r>
              <a:rPr lang="en-US">
                <a:latin typeface="Verdana" pitchFamily="34" charset="0"/>
                <a:ea typeface="Calibri" pitchFamily="34" charset="0"/>
                <a:cs typeface="Times New Roman" pitchFamily="18" charset="0"/>
              </a:rPr>
              <a:t>When a bear is tense, it may forcible exhale a series of several sharp, rasping huffs. A mother may also huff in order to gain the attention of her young.  This is frequently accompanied by stomping or slapping of one or both feet on the ground.  Huffing is concurrent with slap.  Generally a threat behavior.</a:t>
            </a:r>
          </a:p>
          <a:p>
            <a:endParaRPr lang="en-US">
              <a:ea typeface="Calibri" pitchFamily="34" charset="0"/>
              <a:cs typeface="Times New Roman" pitchFamily="18" charset="0"/>
            </a:endParaRPr>
          </a:p>
          <a:p>
            <a:r>
              <a:rPr lang="en-US" b="1">
                <a:latin typeface="Verdana" pitchFamily="34" charset="0"/>
                <a:ea typeface="Calibri" pitchFamily="34" charset="0"/>
                <a:cs typeface="Times New Roman" pitchFamily="18" charset="0"/>
              </a:rPr>
              <a:t>Woofing</a:t>
            </a:r>
            <a:r>
              <a:rPr lang="en-US">
                <a:latin typeface="Verdana" pitchFamily="34" charset="0"/>
                <a:ea typeface="Calibri" pitchFamily="34" charset="0"/>
                <a:cs typeface="Times New Roman" pitchFamily="18" charset="0"/>
              </a:rPr>
              <a:t> </a:t>
            </a:r>
            <a:br>
              <a:rPr lang="en-US">
                <a:latin typeface="Verdana" pitchFamily="34" charset="0"/>
                <a:ea typeface="Calibri" pitchFamily="34" charset="0"/>
                <a:cs typeface="Times New Roman" pitchFamily="18" charset="0"/>
              </a:rPr>
            </a:br>
            <a:r>
              <a:rPr lang="en-US">
                <a:latin typeface="Verdana" pitchFamily="34" charset="0"/>
                <a:ea typeface="Calibri" pitchFamily="34" charset="0"/>
                <a:cs typeface="Times New Roman" pitchFamily="18" charset="0"/>
              </a:rPr>
              <a:t>A startled bear may emit a single sharp exhale called a woof which lacks the harsh quality of a huff. If her cubs </a:t>
            </a:r>
            <a:r>
              <a:rPr lang="en-US" i="1">
                <a:latin typeface="Verdana" pitchFamily="34" charset="0"/>
                <a:ea typeface="Calibri" pitchFamily="34" charset="0"/>
                <a:cs typeface="Times New Roman" pitchFamily="18" charset="0"/>
              </a:rPr>
              <a:t>woof</a:t>
            </a:r>
            <a:r>
              <a:rPr lang="en-US">
                <a:latin typeface="Verdana" pitchFamily="34" charset="0"/>
                <a:ea typeface="Calibri" pitchFamily="34" charset="0"/>
                <a:cs typeface="Times New Roman" pitchFamily="18" charset="0"/>
              </a:rPr>
              <a:t>, a mother will become alert to the situation.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keleton"/>
          <p:cNvPicPr>
            <a:picLocks noChangeAspect="1" noChangeArrowheads="1"/>
          </p:cNvPicPr>
          <p:nvPr/>
        </p:nvPicPr>
        <p:blipFill>
          <a:blip r:embed="rId3" cstate="email"/>
          <a:srcRect/>
          <a:stretch>
            <a:fillRect/>
          </a:stretch>
        </p:blipFill>
        <p:spPr bwMode="auto">
          <a:xfrm>
            <a:off x="914400" y="169863"/>
            <a:ext cx="8534400" cy="657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
          <p:cNvSpPr>
            <a:spLocks noChangeArrowheads="1"/>
          </p:cNvSpPr>
          <p:nvPr/>
        </p:nvSpPr>
        <p:spPr bwMode="auto">
          <a:xfrm>
            <a:off x="0" y="0"/>
            <a:ext cx="10287000" cy="6740525"/>
          </a:xfrm>
          <a:prstGeom prst="rect">
            <a:avLst/>
          </a:prstGeom>
          <a:noFill/>
          <a:ln w="9525">
            <a:noFill/>
            <a:miter lim="800000"/>
            <a:headEnd/>
            <a:tailEnd/>
          </a:ln>
        </p:spPr>
        <p:txBody>
          <a:bodyPr>
            <a:spAutoFit/>
          </a:bodyPr>
          <a:lstStyle/>
          <a:p>
            <a:r>
              <a:rPr lang="en-US">
                <a:latin typeface="Verdana" pitchFamily="34" charset="0"/>
                <a:ea typeface="Calibri" pitchFamily="34" charset="0"/>
                <a:cs typeface="Times New Roman" pitchFamily="18" charset="0"/>
              </a:rPr>
              <a:t>BEAR BEHAVIOR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2B</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VOCALIZATIONS</a:t>
            </a:r>
          </a:p>
          <a:p>
            <a:endParaRPr lang="en-US">
              <a:ea typeface="Calibri" pitchFamily="34" charset="0"/>
              <a:cs typeface="Times New Roman" pitchFamily="18" charset="0"/>
            </a:endParaRPr>
          </a:p>
          <a:p>
            <a:r>
              <a:rPr lang="en-US" sz="2000" b="1">
                <a:latin typeface="Verdana" pitchFamily="34" charset="0"/>
                <a:ea typeface="Calibri" pitchFamily="34" charset="0"/>
                <a:cs typeface="Times New Roman" pitchFamily="18" charset="0"/>
              </a:rPr>
              <a:t>Popping Sounds</a:t>
            </a:r>
            <a:r>
              <a:rPr lang="en-US" sz="2000">
                <a:latin typeface="Verdana" pitchFamily="34" charset="0"/>
                <a:ea typeface="Calibri" pitchFamily="34" charset="0"/>
                <a:cs typeface="Times New Roman" pitchFamily="18" charset="0"/>
              </a:rPr>
              <a:t> </a:t>
            </a:r>
            <a:br>
              <a:rPr lang="en-US" sz="2000">
                <a:latin typeface="Verdana" pitchFamily="34" charset="0"/>
                <a:ea typeface="Calibri" pitchFamily="34" charset="0"/>
                <a:cs typeface="Times New Roman" pitchFamily="18" charset="0"/>
              </a:rPr>
            </a:br>
            <a:r>
              <a:rPr lang="en-US" sz="2000">
                <a:latin typeface="Verdana" pitchFamily="34" charset="0"/>
                <a:ea typeface="Calibri" pitchFamily="34" charset="0"/>
                <a:cs typeface="Times New Roman" pitchFamily="18" charset="0"/>
              </a:rPr>
              <a:t>Females with young often emit a throaty popping sound, apparently to beckon their cubs when danger is sensed. A mother vocalizing in this manner should be considered nervous and extremely stressed. Bears other than sows also </a:t>
            </a:r>
            <a:r>
              <a:rPr lang="en-US" sz="2000" i="1">
                <a:latin typeface="Verdana" pitchFamily="34" charset="0"/>
                <a:ea typeface="Calibri" pitchFamily="34" charset="0"/>
                <a:cs typeface="Times New Roman" pitchFamily="18" charset="0"/>
              </a:rPr>
              <a:t>jaw-pop</a:t>
            </a:r>
            <a:r>
              <a:rPr lang="en-US" sz="2000">
                <a:latin typeface="Verdana" pitchFamily="34" charset="0"/>
                <a:ea typeface="Calibri" pitchFamily="34" charset="0"/>
                <a:cs typeface="Times New Roman" pitchFamily="18" charset="0"/>
              </a:rPr>
              <a:t>.  The movement is a snapping of the jaws and popping of the lips. Frequently a threat behavior.</a:t>
            </a:r>
          </a:p>
          <a:p>
            <a:endParaRPr lang="en-US" sz="2000">
              <a:ea typeface="Calibri" pitchFamily="34" charset="0"/>
              <a:cs typeface="Times New Roman" pitchFamily="18" charset="0"/>
            </a:endParaRPr>
          </a:p>
          <a:p>
            <a:r>
              <a:rPr lang="en-US" sz="2000" b="1">
                <a:latin typeface="Verdana" pitchFamily="34" charset="0"/>
                <a:ea typeface="Calibri" pitchFamily="34" charset="0"/>
                <a:cs typeface="Times New Roman" pitchFamily="18" charset="0"/>
              </a:rPr>
              <a:t>Growling</a:t>
            </a:r>
            <a:r>
              <a:rPr lang="en-US" sz="2000">
                <a:latin typeface="Verdana" pitchFamily="34" charset="0"/>
                <a:ea typeface="Calibri" pitchFamily="34" charset="0"/>
                <a:cs typeface="Times New Roman" pitchFamily="18" charset="0"/>
              </a:rPr>
              <a:t> </a:t>
            </a:r>
            <a:br>
              <a:rPr lang="en-US" sz="2000">
                <a:latin typeface="Verdana" pitchFamily="34" charset="0"/>
                <a:ea typeface="Calibri" pitchFamily="34" charset="0"/>
                <a:cs typeface="Times New Roman" pitchFamily="18" charset="0"/>
              </a:rPr>
            </a:br>
            <a:r>
              <a:rPr lang="en-US" sz="2000">
                <a:latin typeface="Verdana" pitchFamily="34" charset="0"/>
                <a:ea typeface="Calibri" pitchFamily="34" charset="0"/>
                <a:cs typeface="Times New Roman" pitchFamily="18" charset="0"/>
              </a:rPr>
              <a:t>A clear indication of intolerance and possible aggression is coming when </a:t>
            </a:r>
            <a:r>
              <a:rPr lang="en-US" sz="2000" i="1">
                <a:latin typeface="Verdana" pitchFamily="34" charset="0"/>
                <a:ea typeface="Calibri" pitchFamily="34" charset="0"/>
                <a:cs typeface="Times New Roman" pitchFamily="18" charset="0"/>
              </a:rPr>
              <a:t>growls, snarls, and roars</a:t>
            </a:r>
            <a:r>
              <a:rPr lang="en-US" sz="2000">
                <a:latin typeface="Verdana" pitchFamily="34" charset="0"/>
                <a:ea typeface="Calibri" pitchFamily="34" charset="0"/>
                <a:cs typeface="Times New Roman" pitchFamily="18" charset="0"/>
              </a:rPr>
              <a:t> are heard. </a:t>
            </a:r>
          </a:p>
          <a:p>
            <a:endParaRPr lang="en-US" sz="2000">
              <a:ea typeface="Calibri" pitchFamily="34" charset="0"/>
              <a:cs typeface="Times New Roman" pitchFamily="18" charset="0"/>
            </a:endParaRPr>
          </a:p>
          <a:p>
            <a:r>
              <a:rPr lang="en-US" sz="2000" b="1">
                <a:latin typeface="Verdana" pitchFamily="34" charset="0"/>
                <a:ea typeface="Calibri" pitchFamily="34" charset="0"/>
                <a:cs typeface="Times New Roman" pitchFamily="18" charset="0"/>
              </a:rPr>
              <a:t>Bellowing</a:t>
            </a:r>
          </a:p>
          <a:p>
            <a:r>
              <a:rPr lang="en-US" sz="2000">
                <a:latin typeface="Verdana" pitchFamily="34" charset="0"/>
                <a:ea typeface="Calibri" pitchFamily="34" charset="0"/>
                <a:cs typeface="Times New Roman" pitchFamily="18" charset="0"/>
              </a:rPr>
              <a:t>A hoarse, pulsing sound resembling the starter of a balky car that won</a:t>
            </a:r>
            <a:r>
              <a:rPr lang="en-US" sz="2000">
                <a:latin typeface="Calibri" pitchFamily="34" charset="0"/>
                <a:ea typeface="Calibri" pitchFamily="34" charset="0"/>
                <a:cs typeface="Times New Roman" pitchFamily="18" charset="0"/>
              </a:rPr>
              <a:t>’</a:t>
            </a:r>
            <a:r>
              <a:rPr lang="en-US" sz="2000">
                <a:latin typeface="Verdana" pitchFamily="34" charset="0"/>
                <a:ea typeface="Calibri" pitchFamily="34" charset="0"/>
                <a:cs typeface="Times New Roman" pitchFamily="18" charset="0"/>
              </a:rPr>
              <a:t>t start.  Generally a threat behavior.</a:t>
            </a:r>
          </a:p>
          <a:p>
            <a:endParaRPr lang="en-US" sz="2000">
              <a:ea typeface="Calibri" pitchFamily="34" charset="0"/>
              <a:cs typeface="Times New Roman" pitchFamily="18" charset="0"/>
            </a:endParaRPr>
          </a:p>
          <a:p>
            <a:r>
              <a:rPr lang="en-US" sz="2000" b="1">
                <a:latin typeface="Verdana" pitchFamily="34" charset="0"/>
                <a:ea typeface="Calibri" pitchFamily="34" charset="0"/>
                <a:cs typeface="Times New Roman" pitchFamily="18" charset="0"/>
              </a:rPr>
              <a:t>Yawn</a:t>
            </a:r>
            <a:r>
              <a:rPr lang="en-US" sz="2000">
                <a:latin typeface="Verdana" pitchFamily="34" charset="0"/>
                <a:ea typeface="Calibri" pitchFamily="34" charset="0"/>
                <a:cs typeface="Times New Roman" pitchFamily="18" charset="0"/>
              </a:rPr>
              <a:t> </a:t>
            </a:r>
            <a:br>
              <a:rPr lang="en-US" sz="2000">
                <a:latin typeface="Verdana" pitchFamily="34" charset="0"/>
                <a:ea typeface="Calibri" pitchFamily="34" charset="0"/>
                <a:cs typeface="Times New Roman" pitchFamily="18" charset="0"/>
              </a:rPr>
            </a:br>
            <a:r>
              <a:rPr lang="en-US" sz="2000">
                <a:latin typeface="Verdana" pitchFamily="34" charset="0"/>
                <a:ea typeface="Calibri" pitchFamily="34" charset="0"/>
                <a:cs typeface="Times New Roman" pitchFamily="18" charset="0"/>
              </a:rPr>
              <a:t>Indicates tension. This behavior may result from the close proximity of another bear or human presence. </a:t>
            </a:r>
            <a:endParaRPr lang="en-US" sz="2000">
              <a:ea typeface="Calibri" pitchFamily="34" charset="0"/>
              <a:cs typeface="Times New Roman" pitchFamily="18"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
          <p:cNvSpPr>
            <a:spLocks noChangeArrowheads="1"/>
          </p:cNvSpPr>
          <p:nvPr/>
        </p:nvSpPr>
        <p:spPr bwMode="auto">
          <a:xfrm>
            <a:off x="0" y="488950"/>
            <a:ext cx="10287000" cy="5632450"/>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BEHAVIOR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3</a:t>
            </a:r>
          </a:p>
          <a:p>
            <a:endParaRPr lang="en-US">
              <a:ea typeface="Calibri" pitchFamily="34" charset="0"/>
              <a:cs typeface="Times New Roman" pitchFamily="18" charset="0"/>
            </a:endParaRPr>
          </a:p>
          <a:p>
            <a:r>
              <a:rPr lang="en-US" b="1">
                <a:latin typeface="Verdana" pitchFamily="34" charset="0"/>
                <a:ea typeface="Times New Roman" pitchFamily="18" charset="0"/>
                <a:cs typeface="Arial" charset="0"/>
              </a:rPr>
              <a:t>Non-rabid Salivation</a:t>
            </a:r>
            <a:r>
              <a:rPr lang="en-US">
                <a:latin typeface="Verdana" pitchFamily="34" charset="0"/>
                <a:ea typeface="Times New Roman" pitchFamily="18" charset="0"/>
                <a:cs typeface="Arial" charset="0"/>
              </a:rPr>
              <a:t> </a:t>
            </a:r>
            <a:r>
              <a:rPr lang="en-US" sz="2000">
                <a:latin typeface="Verdana" pitchFamily="34" charset="0"/>
                <a:ea typeface="Times New Roman" pitchFamily="18" charset="0"/>
                <a:cs typeface="Arial" charset="0"/>
              </a:rPr>
              <a:t/>
            </a:r>
            <a:br>
              <a:rPr lang="en-US" sz="2000">
                <a:latin typeface="Verdana" pitchFamily="34" charset="0"/>
                <a:ea typeface="Times New Roman" pitchFamily="18" charset="0"/>
                <a:cs typeface="Arial" charset="0"/>
              </a:rPr>
            </a:br>
            <a:r>
              <a:rPr lang="en-US" sz="2000">
                <a:latin typeface="Verdana" pitchFamily="34" charset="0"/>
                <a:ea typeface="Times New Roman" pitchFamily="18" charset="0"/>
                <a:cs typeface="Arial" charset="0"/>
              </a:rPr>
              <a:t>A clear sign of tension, excessive salivation may appear as white foam around the bear's mouth. Only severely distressed bears exhibit this characteristic. </a:t>
            </a:r>
            <a:endParaRPr lang="en-US" sz="2000"/>
          </a:p>
          <a:p>
            <a:endParaRPr lang="en-US" sz="2000" b="1">
              <a:latin typeface="Verdana" pitchFamily="34" charset="0"/>
              <a:ea typeface="Calibri" pitchFamily="34" charset="0"/>
              <a:cs typeface="Calibri" pitchFamily="34" charset="0"/>
            </a:endParaRPr>
          </a:p>
          <a:p>
            <a:r>
              <a:rPr lang="en-US" b="1">
                <a:latin typeface="Verdana" pitchFamily="34" charset="0"/>
                <a:ea typeface="Calibri" pitchFamily="34" charset="0"/>
                <a:cs typeface="Calibri" pitchFamily="34" charset="0"/>
              </a:rPr>
              <a:t>Stiff-legged Walking</a:t>
            </a:r>
            <a:endParaRPr lang="en-US"/>
          </a:p>
          <a:p>
            <a:r>
              <a:rPr lang="en-US" sz="2000">
                <a:latin typeface="Verdana" pitchFamily="34" charset="0"/>
                <a:ea typeface="Calibri" pitchFamily="34" charset="0"/>
                <a:cs typeface="Calibri" pitchFamily="34" charset="0"/>
              </a:rPr>
              <a:t>This is sometimes associated with urination and may be part of territory marking or declaration.</a:t>
            </a:r>
            <a:endParaRPr lang="en-US" sz="2000"/>
          </a:p>
          <a:p>
            <a:endParaRPr lang="en-US" sz="2000" b="1">
              <a:latin typeface="Verdana" pitchFamily="34" charset="0"/>
              <a:cs typeface="Times New Roman" pitchFamily="18" charset="0"/>
            </a:endParaRPr>
          </a:p>
          <a:p>
            <a:r>
              <a:rPr lang="en-US" b="1">
                <a:latin typeface="Verdana" pitchFamily="34" charset="0"/>
                <a:cs typeface="Times New Roman" pitchFamily="18" charset="0"/>
              </a:rPr>
              <a:t>Charging</a:t>
            </a:r>
            <a:endParaRPr lang="en-US"/>
          </a:p>
          <a:p>
            <a:r>
              <a:rPr lang="en-US" sz="2000">
                <a:latin typeface="Verdana" pitchFamily="34" charset="0"/>
                <a:cs typeface="Times New Roman" pitchFamily="18" charset="0"/>
              </a:rPr>
              <a:t>The vast majority of </a:t>
            </a:r>
            <a:r>
              <a:rPr lang="en-US" sz="2000" i="1">
                <a:latin typeface="Verdana" pitchFamily="34" charset="0"/>
                <a:cs typeface="Times New Roman" pitchFamily="18" charset="0"/>
              </a:rPr>
              <a:t>charges</a:t>
            </a:r>
            <a:r>
              <a:rPr lang="en-US" sz="2000">
                <a:latin typeface="Verdana" pitchFamily="34" charset="0"/>
                <a:cs typeface="Times New Roman" pitchFamily="18" charset="0"/>
              </a:rPr>
              <a:t> are false charges one in which the bear stops before making final contact. The intensity of the charge or associated vocalizations may vary, but it is distinct in that it is an aggressive or defensive act clearly directed at another bear or human. Bears may charge immediately, as a sow fearing for her cubs, or may emit stressed or erratic behavior before charging.</a:t>
            </a:r>
            <a:endParaRPr lang="en-US" sz="20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ChangeArrowheads="1"/>
          </p:cNvSpPr>
          <p:nvPr/>
        </p:nvSpPr>
        <p:spPr bwMode="auto">
          <a:xfrm>
            <a:off x="0" y="0"/>
            <a:ext cx="6667500" cy="6556375"/>
          </a:xfrm>
          <a:prstGeom prst="rect">
            <a:avLst/>
          </a:prstGeom>
          <a:noFill/>
          <a:ln w="9525">
            <a:noFill/>
            <a:miter lim="800000"/>
            <a:headEnd/>
            <a:tailEnd/>
          </a:ln>
        </p:spPr>
        <p:txBody>
          <a:bodyPr anchor="ctr">
            <a:spAutoFit/>
          </a:bodyPr>
          <a:lstStyle/>
          <a:p>
            <a:r>
              <a:rPr lang="en-US" sz="2800">
                <a:latin typeface="Verdana" pitchFamily="34" charset="0"/>
                <a:ea typeface="Calibri" pitchFamily="34" charset="0"/>
                <a:cs typeface="Times New Roman" pitchFamily="18" charset="0"/>
              </a:rPr>
              <a:t>BEAR BEHAVIOR </a:t>
            </a:r>
            <a:r>
              <a:rPr lang="en-US" sz="2800">
                <a:latin typeface="Calibri" pitchFamily="34" charset="0"/>
                <a:ea typeface="Calibri" pitchFamily="34" charset="0"/>
                <a:cs typeface="Times New Roman" pitchFamily="18" charset="0"/>
              </a:rPr>
              <a:t>–</a:t>
            </a:r>
            <a:r>
              <a:rPr lang="en-US" sz="2800">
                <a:latin typeface="Verdana" pitchFamily="34" charset="0"/>
                <a:ea typeface="Calibri" pitchFamily="34" charset="0"/>
                <a:cs typeface="Times New Roman" pitchFamily="18" charset="0"/>
              </a:rPr>
              <a:t> 4</a:t>
            </a:r>
            <a:endParaRPr lang="en-US" sz="2800">
              <a:ea typeface="Calibri" pitchFamily="34" charset="0"/>
              <a:cs typeface="Times New Roman" pitchFamily="18" charset="0"/>
            </a:endParaRPr>
          </a:p>
          <a:p>
            <a:r>
              <a:rPr lang="en-US" sz="2800">
                <a:latin typeface="Verdana" pitchFamily="34" charset="0"/>
                <a:ea typeface="Calibri" pitchFamily="34" charset="0"/>
                <a:cs typeface="Times New Roman" pitchFamily="18" charset="0"/>
              </a:rPr>
              <a:t>CURIOSITY</a:t>
            </a:r>
          </a:p>
          <a:p>
            <a:endParaRPr lang="en-US" sz="2800">
              <a:ea typeface="Calibri" pitchFamily="34" charset="0"/>
              <a:cs typeface="Times New Roman" pitchFamily="18" charset="0"/>
            </a:endParaRPr>
          </a:p>
          <a:p>
            <a:r>
              <a:rPr lang="en-US" sz="2800">
                <a:latin typeface="Verdana" pitchFamily="34" charset="0"/>
                <a:ea typeface="Calibri" pitchFamily="34" charset="0"/>
                <a:cs typeface="Times New Roman" pitchFamily="18" charset="0"/>
              </a:rPr>
              <a:t>Bears are normally curious animals, generally holding their ears erect.</a:t>
            </a:r>
          </a:p>
          <a:p>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They frequently stand upright when curious, and the most frequent behavior is smelling and sniffing.</a:t>
            </a:r>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Bears will generally smell a novel object or situation first.  Manipulation with forepaws follows.</a:t>
            </a:r>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Exploration of novel objects almost always involves chewing on it.</a:t>
            </a:r>
            <a:endParaRPr lang="en-US" sz="2800">
              <a:ea typeface="Calibri" pitchFamily="34" charset="0"/>
              <a:cs typeface="Times New Roman" pitchFamily="18" charset="0"/>
            </a:endParaRPr>
          </a:p>
        </p:txBody>
      </p:sp>
      <p:pic>
        <p:nvPicPr>
          <p:cNvPr id="125955" name="Picture 2" descr="StandingPolarBear1.jpg"/>
          <p:cNvPicPr>
            <a:picLocks noChangeAspect="1"/>
          </p:cNvPicPr>
          <p:nvPr/>
        </p:nvPicPr>
        <p:blipFill>
          <a:blip r:embed="rId3" cstate="email"/>
          <a:srcRect/>
          <a:stretch>
            <a:fillRect/>
          </a:stretch>
        </p:blipFill>
        <p:spPr bwMode="auto">
          <a:xfrm>
            <a:off x="6732588" y="914400"/>
            <a:ext cx="3554412" cy="52959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3" cstate="email"/>
          <a:srcRect/>
          <a:stretch>
            <a:fillRect/>
          </a:stretch>
        </p:blipFill>
        <p:spPr bwMode="auto">
          <a:xfrm>
            <a:off x="2400300" y="0"/>
            <a:ext cx="5616575" cy="6858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ChangeArrowheads="1"/>
          </p:cNvSpPr>
          <p:nvPr/>
        </p:nvSpPr>
        <p:spPr bwMode="auto">
          <a:xfrm>
            <a:off x="0" y="227013"/>
            <a:ext cx="5753100" cy="6432550"/>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BEHAVIOR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5</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FACIAL EXPRESSIONS</a:t>
            </a:r>
          </a:p>
          <a:p>
            <a:endParaRPr lang="en-US">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Unlike other carnivores, bears do not have their lips attached to their gums. This means that they can make facial expressions and use their lips to suck in food, such as insects or honey.</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Eyes gently closed is generally an indicator of lack of threat, calm.</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Nose is very flexible, and can assume a variety of positions.</a:t>
            </a:r>
          </a:p>
          <a:p>
            <a:pPr>
              <a:buFontTx/>
              <a:buChar char="•"/>
            </a:pPr>
            <a:endParaRPr lang="en-US" sz="2000">
              <a:latin typeface="Verdana" pitchFamily="34" charset="0"/>
              <a:ea typeface="Calibri" pitchFamily="34" charset="0"/>
              <a:cs typeface="Times New Roman" pitchFamily="18" charset="0"/>
            </a:endParaRPr>
          </a:p>
          <a:p>
            <a:r>
              <a:rPr lang="en-US" sz="2000">
                <a:latin typeface="Verdana" pitchFamily="34" charset="0"/>
                <a:ea typeface="Calibri" pitchFamily="34" charset="0"/>
                <a:cs typeface="Times New Roman" pitchFamily="18" charset="0"/>
              </a:rPr>
              <a:t>Unlike a human</a:t>
            </a:r>
            <a:r>
              <a:rPr lang="en-US" sz="2000">
                <a:ea typeface="Calibri" pitchFamily="34" charset="0"/>
                <a:cs typeface="Times New Roman" pitchFamily="18" charset="0"/>
              </a:rPr>
              <a:t>’</a:t>
            </a:r>
            <a:r>
              <a:rPr lang="en-US" sz="2000">
                <a:latin typeface="Verdana" pitchFamily="34" charset="0"/>
                <a:ea typeface="Calibri" pitchFamily="34" charset="0"/>
                <a:cs typeface="Times New Roman" pitchFamily="18" charset="0"/>
              </a:rPr>
              <a:t>s lips, which border our teeth </a:t>
            </a:r>
            <a:r>
              <a:rPr lang="en-US" sz="2000">
                <a:ea typeface="Calibri" pitchFamily="34" charset="0"/>
                <a:cs typeface="Times New Roman" pitchFamily="18" charset="0"/>
              </a:rPr>
              <a:t>–</a:t>
            </a:r>
            <a:r>
              <a:rPr lang="en-US" sz="2000">
                <a:latin typeface="Verdana" pitchFamily="34" charset="0"/>
                <a:ea typeface="Calibri" pitchFamily="34" charset="0"/>
                <a:cs typeface="Times New Roman" pitchFamily="18" charset="0"/>
              </a:rPr>
              <a:t> bear</a:t>
            </a:r>
            <a:r>
              <a:rPr lang="en-US" sz="2000">
                <a:ea typeface="Calibri" pitchFamily="34" charset="0"/>
                <a:cs typeface="Times New Roman" pitchFamily="18" charset="0"/>
              </a:rPr>
              <a:t>’</a:t>
            </a:r>
            <a:r>
              <a:rPr lang="en-US" sz="2000">
                <a:latin typeface="Verdana" pitchFamily="34" charset="0"/>
                <a:ea typeface="Calibri" pitchFamily="34" charset="0"/>
                <a:cs typeface="Times New Roman" pitchFamily="18" charset="0"/>
              </a:rPr>
              <a:t>s lips are large and extend greatly away from their teeth.</a:t>
            </a:r>
            <a:r>
              <a:rPr lang="en-US" sz="2000">
                <a:ea typeface="Calibri" pitchFamily="34" charset="0"/>
                <a:cs typeface="Times New Roman" pitchFamily="18" charset="0"/>
              </a:rPr>
              <a:t> </a:t>
            </a:r>
            <a:r>
              <a:rPr lang="en-US" sz="2000">
                <a:latin typeface="Verdana" pitchFamily="34" charset="0"/>
                <a:ea typeface="Calibri" pitchFamily="34" charset="0"/>
                <a:cs typeface="Times New Roman" pitchFamily="18" charset="0"/>
              </a:rPr>
              <a:t> Grizzly bear lips are highly dexterous, and can be used to grasp and manipulate objects</a:t>
            </a:r>
            <a:r>
              <a:rPr lang="en-US" sz="2000">
                <a:ea typeface="Calibri" pitchFamily="34" charset="0"/>
                <a:cs typeface="Times New Roman" pitchFamily="18" charset="0"/>
              </a:rPr>
              <a:t> </a:t>
            </a:r>
          </a:p>
        </p:txBody>
      </p:sp>
      <p:pic>
        <p:nvPicPr>
          <p:cNvPr id="128003" name="Picture 2" descr="BearNotThreatened.jpg"/>
          <p:cNvPicPr>
            <a:picLocks noChangeAspect="1"/>
          </p:cNvPicPr>
          <p:nvPr/>
        </p:nvPicPr>
        <p:blipFill>
          <a:blip r:embed="rId3" cstate="email"/>
          <a:srcRect/>
          <a:stretch>
            <a:fillRect/>
          </a:stretch>
        </p:blipFill>
        <p:spPr bwMode="auto">
          <a:xfrm>
            <a:off x="5981700" y="2514600"/>
            <a:ext cx="2667000" cy="1766888"/>
          </a:xfrm>
          <a:prstGeom prst="rect">
            <a:avLst/>
          </a:prstGeom>
          <a:noFill/>
          <a:ln w="28575">
            <a:solidFill>
              <a:srgbClr val="00B0F0"/>
            </a:solidFill>
            <a:miter lim="800000"/>
            <a:headEnd/>
            <a:tailEnd/>
          </a:ln>
        </p:spPr>
      </p:pic>
      <p:cxnSp>
        <p:nvCxnSpPr>
          <p:cNvPr id="128004" name="Straight Connector 4"/>
          <p:cNvCxnSpPr>
            <a:cxnSpLocks noChangeShapeType="1"/>
          </p:cNvCxnSpPr>
          <p:nvPr/>
        </p:nvCxnSpPr>
        <p:spPr bwMode="auto">
          <a:xfrm flipV="1">
            <a:off x="4686300" y="3398838"/>
            <a:ext cx="1295400" cy="258762"/>
          </a:xfrm>
          <a:prstGeom prst="line">
            <a:avLst/>
          </a:prstGeom>
          <a:noFill/>
          <a:ln w="38100" algn="ctr">
            <a:solidFill>
              <a:srgbClr val="00B0F0"/>
            </a:solidFill>
            <a:round/>
            <a:headEnd/>
            <a:tailEnd/>
          </a:ln>
        </p:spPr>
      </p:cxnSp>
      <p:pic>
        <p:nvPicPr>
          <p:cNvPr id="128005" name="Picture 5" descr="GrizzlyBearNose2.jpg"/>
          <p:cNvPicPr>
            <a:picLocks noChangeAspect="1"/>
          </p:cNvPicPr>
          <p:nvPr/>
        </p:nvPicPr>
        <p:blipFill>
          <a:blip r:embed="rId4" cstate="email"/>
          <a:srcRect/>
          <a:stretch>
            <a:fillRect/>
          </a:stretch>
        </p:blipFill>
        <p:spPr bwMode="auto">
          <a:xfrm>
            <a:off x="6134100" y="4495800"/>
            <a:ext cx="4953000" cy="3870325"/>
          </a:xfrm>
          <a:prstGeom prst="rect">
            <a:avLst/>
          </a:prstGeom>
          <a:noFill/>
          <a:ln w="28575">
            <a:solidFill>
              <a:srgbClr val="FF0000"/>
            </a:solidFill>
            <a:miter lim="800000"/>
            <a:headEnd/>
            <a:tailEnd/>
          </a:ln>
        </p:spPr>
      </p:pic>
      <p:cxnSp>
        <p:nvCxnSpPr>
          <p:cNvPr id="128006" name="Straight Connector 6"/>
          <p:cNvCxnSpPr>
            <a:cxnSpLocks noChangeShapeType="1"/>
          </p:cNvCxnSpPr>
          <p:nvPr/>
        </p:nvCxnSpPr>
        <p:spPr bwMode="auto">
          <a:xfrm>
            <a:off x="5219700" y="4525963"/>
            <a:ext cx="914400" cy="274637"/>
          </a:xfrm>
          <a:prstGeom prst="line">
            <a:avLst/>
          </a:prstGeom>
          <a:noFill/>
          <a:ln w="38100" algn="ctr">
            <a:solidFill>
              <a:srgbClr val="FF0000"/>
            </a:solidFill>
            <a:round/>
            <a:headEnd/>
            <a:tailEnd/>
          </a:ln>
        </p:spPr>
      </p:cxn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descr="GrizzlyBearLips.jpg"/>
          <p:cNvPicPr>
            <a:picLocks noChangeAspect="1"/>
          </p:cNvPicPr>
          <p:nvPr/>
        </p:nvPicPr>
        <p:blipFill>
          <a:blip r:embed="rId3" cstate="email"/>
          <a:srcRect/>
          <a:stretch>
            <a:fillRect/>
          </a:stretch>
        </p:blipFill>
        <p:spPr bwMode="auto">
          <a:xfrm>
            <a:off x="0" y="0"/>
            <a:ext cx="2476500" cy="2962275"/>
          </a:xfrm>
          <a:prstGeom prst="rect">
            <a:avLst/>
          </a:prstGeom>
          <a:noFill/>
          <a:ln w="9525">
            <a:noFill/>
            <a:miter lim="800000"/>
            <a:headEnd/>
            <a:tailEnd/>
          </a:ln>
        </p:spPr>
      </p:pic>
      <p:pic>
        <p:nvPicPr>
          <p:cNvPr id="129027" name="Picture 2" descr="RabidBear.jpg"/>
          <p:cNvPicPr>
            <a:picLocks noChangeAspect="1"/>
          </p:cNvPicPr>
          <p:nvPr/>
        </p:nvPicPr>
        <p:blipFill>
          <a:blip r:embed="rId4" cstate="email"/>
          <a:srcRect/>
          <a:stretch>
            <a:fillRect/>
          </a:stretch>
        </p:blipFill>
        <p:spPr bwMode="auto">
          <a:xfrm>
            <a:off x="0" y="2971800"/>
            <a:ext cx="2476500" cy="2898775"/>
          </a:xfrm>
          <a:prstGeom prst="rect">
            <a:avLst/>
          </a:prstGeom>
          <a:noFill/>
          <a:ln w="9525">
            <a:noFill/>
            <a:miter lim="800000"/>
            <a:headEnd/>
            <a:tailEnd/>
          </a:ln>
        </p:spPr>
      </p:pic>
      <p:pic>
        <p:nvPicPr>
          <p:cNvPr id="129028" name="Picture 3" descr="KodasMom.bmp"/>
          <p:cNvPicPr>
            <a:picLocks noChangeAspect="1"/>
          </p:cNvPicPr>
          <p:nvPr/>
        </p:nvPicPr>
        <p:blipFill>
          <a:blip r:embed="rId5" cstate="email"/>
          <a:srcRect/>
          <a:stretch>
            <a:fillRect/>
          </a:stretch>
        </p:blipFill>
        <p:spPr bwMode="auto">
          <a:xfrm>
            <a:off x="2476500" y="0"/>
            <a:ext cx="8229600" cy="5870575"/>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lvisSnarl"/>
          <p:cNvPicPr>
            <a:picLocks noChangeAspect="1" noChangeArrowheads="1"/>
          </p:cNvPicPr>
          <p:nvPr/>
        </p:nvPicPr>
        <p:blipFill>
          <a:blip r:embed="rId3" cstate="email"/>
          <a:srcRect/>
          <a:stretch>
            <a:fillRect/>
          </a:stretch>
        </p:blipFill>
        <p:spPr bwMode="auto">
          <a:xfrm>
            <a:off x="428625" y="609600"/>
            <a:ext cx="4346575" cy="5410200"/>
          </a:xfrm>
          <a:prstGeom prst="rect">
            <a:avLst/>
          </a:prstGeom>
          <a:noFill/>
          <a:ln w="9525">
            <a:noFill/>
            <a:miter lim="800000"/>
            <a:headEnd/>
            <a:tailEnd/>
          </a:ln>
        </p:spPr>
      </p:pic>
      <p:pic>
        <p:nvPicPr>
          <p:cNvPr id="130051" name="Picture 3" descr="SnarlUnilateral"/>
          <p:cNvPicPr>
            <a:picLocks noChangeAspect="1" noChangeArrowheads="1"/>
          </p:cNvPicPr>
          <p:nvPr/>
        </p:nvPicPr>
        <p:blipFill>
          <a:blip r:embed="rId4" cstate="email"/>
          <a:srcRect/>
          <a:stretch>
            <a:fillRect/>
          </a:stretch>
        </p:blipFill>
        <p:spPr bwMode="auto">
          <a:xfrm>
            <a:off x="5229225" y="609600"/>
            <a:ext cx="4443413" cy="5410200"/>
          </a:xfrm>
          <a:prstGeom prst="rect">
            <a:avLst/>
          </a:prstGeom>
          <a:noFill/>
          <a:ln w="9525">
            <a:noFill/>
            <a:miter lim="800000"/>
            <a:headEnd/>
            <a:tailEnd/>
          </a:ln>
        </p:spPr>
      </p:pic>
      <p:sp>
        <p:nvSpPr>
          <p:cNvPr id="130052" name="Text Box 4"/>
          <p:cNvSpPr txBox="1">
            <a:spLocks noChangeArrowheads="1"/>
          </p:cNvSpPr>
          <p:nvPr/>
        </p:nvSpPr>
        <p:spPr bwMode="auto">
          <a:xfrm>
            <a:off x="1800225" y="6172200"/>
            <a:ext cx="5621338" cy="523875"/>
          </a:xfrm>
          <a:prstGeom prst="rect">
            <a:avLst/>
          </a:prstGeom>
          <a:noFill/>
          <a:ln w="9525">
            <a:noFill/>
            <a:miter lim="800000"/>
            <a:headEnd/>
            <a:tailEnd/>
          </a:ln>
        </p:spPr>
        <p:txBody>
          <a:bodyPr wrap="none">
            <a:spAutoFit/>
          </a:bodyPr>
          <a:lstStyle/>
          <a:p>
            <a:r>
              <a:rPr lang="en-US" sz="2800"/>
              <a:t>The key is the exposure of the canine.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Cheney20snarl"/>
          <p:cNvPicPr>
            <a:picLocks noChangeAspect="1" noChangeArrowheads="1"/>
          </p:cNvPicPr>
          <p:nvPr/>
        </p:nvPicPr>
        <p:blipFill>
          <a:blip r:embed="rId3" cstate="email"/>
          <a:srcRect/>
          <a:stretch>
            <a:fillRect/>
          </a:stretch>
        </p:blipFill>
        <p:spPr bwMode="auto">
          <a:xfrm>
            <a:off x="1028700" y="228600"/>
            <a:ext cx="8058150" cy="6310313"/>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ChangeArrowheads="1"/>
          </p:cNvSpPr>
          <p:nvPr/>
        </p:nvSpPr>
        <p:spPr bwMode="auto">
          <a:xfrm>
            <a:off x="0" y="990600"/>
            <a:ext cx="10287000" cy="5016500"/>
          </a:xfrm>
          <a:prstGeom prst="rect">
            <a:avLst/>
          </a:prstGeom>
          <a:noFill/>
          <a:ln w="9525">
            <a:noFill/>
            <a:miter lim="800000"/>
            <a:headEnd/>
            <a:tailEnd/>
          </a:ln>
        </p:spPr>
        <p:txBody>
          <a:bodyPr anchor="ctr">
            <a:spAutoFit/>
          </a:bodyPr>
          <a:lstStyle/>
          <a:p>
            <a:r>
              <a:rPr lang="en-US" sz="3200">
                <a:latin typeface="Verdana" pitchFamily="34" charset="0"/>
                <a:ea typeface="Calibri" pitchFamily="34" charset="0"/>
                <a:cs typeface="Times New Roman" pitchFamily="18" charset="0"/>
              </a:rPr>
              <a:t>RABIES IN BEARS</a:t>
            </a:r>
          </a:p>
          <a:p>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Bears rarely get rabies.  The few records of rabies in bears are in polar bears.</a:t>
            </a:r>
          </a:p>
          <a:p>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Sequence of symptoms in rabid bears:</a:t>
            </a:r>
          </a:p>
          <a:p>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If infected, rabies incubation is a fairly long period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as little as five days, but much as a month.</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0287000" cy="6370638"/>
          </a:xfrm>
          <a:prstGeom prst="rect">
            <a:avLst/>
          </a:prstGeom>
        </p:spPr>
        <p:txBody>
          <a:bodyPr>
            <a:spAutoFit/>
          </a:bodyPr>
          <a:lstStyle/>
          <a:p>
            <a:pPr>
              <a:defRPr/>
            </a:pPr>
            <a:r>
              <a:rPr lang="en-US" dirty="0">
                <a:latin typeface="Verdana" pitchFamily="34" charset="0"/>
                <a:ea typeface="Calibri" pitchFamily="34" charset="0"/>
                <a:cs typeface="Times New Roman" pitchFamily="18" charset="0"/>
              </a:rPr>
              <a:t>Sequence of symptoms in rabid bears:</a:t>
            </a:r>
          </a:p>
          <a:p>
            <a:pPr>
              <a:defRPr/>
            </a:pPr>
            <a:endParaRPr lang="en-US" dirty="0"/>
          </a:p>
          <a:p>
            <a:pPr>
              <a:defRPr/>
            </a:pP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Initial symptoms include irritability and aggressive behavior </a:t>
            </a:r>
            <a:r>
              <a:rPr lang="en-US" dirty="0">
                <a:latin typeface="Calibri"/>
                <a:ea typeface="Calibri" pitchFamily="34" charset="0"/>
                <a:cs typeface="Times New Roman" pitchFamily="18" charset="0"/>
              </a:rPr>
              <a:t>–</a:t>
            </a:r>
            <a:r>
              <a:rPr lang="en-US" dirty="0">
                <a:latin typeface="Verdana" pitchFamily="34" charset="0"/>
                <a:ea typeface="Calibri" pitchFamily="34" charset="0"/>
                <a:cs typeface="Times New Roman" pitchFamily="18" charset="0"/>
              </a:rPr>
              <a:t> this frequently precedes stereotypical salivation.</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Excessive salivation</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Lethargy plus salivation.  Mouth hanging open and tongue hanging.  Lips flaccid.</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If there is movement, head is generally carried lower, and hind legs spread farther apart than normal.</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Increase in respiration frequency.</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Paralysis, generally of the hind limbs </a:t>
            </a:r>
            <a:r>
              <a:rPr lang="en-US" dirty="0">
                <a:latin typeface="Calibri"/>
                <a:ea typeface="Calibri" pitchFamily="34" charset="0"/>
                <a:cs typeface="Times New Roman" pitchFamily="18" charset="0"/>
              </a:rPr>
              <a:t>–</a:t>
            </a:r>
            <a:r>
              <a:rPr lang="en-US" dirty="0">
                <a:latin typeface="Verdana" pitchFamily="34" charset="0"/>
                <a:ea typeface="Calibri" pitchFamily="34" charset="0"/>
                <a:cs typeface="Times New Roman" pitchFamily="18" charset="0"/>
              </a:rPr>
              <a:t> they try to pull themselves along with only forelimbs.</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Convulsions.</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Convulsions and seizures.</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Elevated temperature, panting, continued heavy salivation.</a:t>
            </a:r>
            <a:endParaRPr lang="en-US" dirty="0"/>
          </a:p>
          <a:p>
            <a:pPr marL="457200" indent="-457200">
              <a:buFont typeface="+mj-lt"/>
              <a:buAutoNum type="arabicPeriod"/>
              <a:defRPr/>
            </a:pPr>
            <a:r>
              <a:rPr lang="en-US" dirty="0">
                <a:latin typeface="Verdana" pitchFamily="34" charset="0"/>
                <a:ea typeface="Calibri" pitchFamily="34" charset="0"/>
                <a:cs typeface="Times New Roman" pitchFamily="18" charset="0"/>
              </a:rPr>
              <a:t>Death.</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0" y="0"/>
            <a:ext cx="10287000" cy="1570038"/>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SKELETON AND BACKBONE – 3</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Bears have a moderately flexible back, but not so much as a high speed carnivore.</a:t>
            </a:r>
            <a:endParaRPr lang="en-US">
              <a:ea typeface="Calibri" pitchFamily="34" charset="0"/>
              <a:cs typeface="Times New Roman" pitchFamily="18" charset="0"/>
            </a:endParaRPr>
          </a:p>
        </p:txBody>
      </p:sp>
      <p:pic>
        <p:nvPicPr>
          <p:cNvPr id="14339" name="Picture 2" descr="SSS-A-031"/>
          <p:cNvPicPr>
            <a:picLocks noChangeAspect="1" noChangeArrowheads="1"/>
          </p:cNvPicPr>
          <p:nvPr/>
        </p:nvPicPr>
        <p:blipFill>
          <a:blip r:embed="rId3" cstate="email"/>
          <a:srcRect/>
          <a:stretch>
            <a:fillRect/>
          </a:stretch>
        </p:blipFill>
        <p:spPr bwMode="auto">
          <a:xfrm>
            <a:off x="5829300" y="1371600"/>
            <a:ext cx="4457700" cy="2827338"/>
          </a:xfrm>
          <a:prstGeom prst="rect">
            <a:avLst/>
          </a:prstGeom>
          <a:noFill/>
          <a:ln w="9525">
            <a:noFill/>
            <a:miter lim="800000"/>
            <a:headEnd/>
            <a:tailEnd/>
          </a:ln>
        </p:spPr>
      </p:pic>
      <p:pic>
        <p:nvPicPr>
          <p:cNvPr id="14340" name="Picture 3" descr="RunningWolf"/>
          <p:cNvPicPr>
            <a:picLocks noChangeAspect="1" noChangeArrowheads="1"/>
          </p:cNvPicPr>
          <p:nvPr/>
        </p:nvPicPr>
        <p:blipFill>
          <a:blip r:embed="rId4" cstate="email"/>
          <a:srcRect/>
          <a:stretch>
            <a:fillRect/>
          </a:stretch>
        </p:blipFill>
        <p:spPr bwMode="auto">
          <a:xfrm>
            <a:off x="5829300" y="3546475"/>
            <a:ext cx="4457700" cy="3311525"/>
          </a:xfrm>
          <a:prstGeom prst="rect">
            <a:avLst/>
          </a:prstGeom>
          <a:noFill/>
          <a:ln w="9525">
            <a:noFill/>
            <a:miter lim="800000"/>
            <a:headEnd/>
            <a:tailEnd/>
          </a:ln>
        </p:spPr>
      </p:pic>
      <p:pic>
        <p:nvPicPr>
          <p:cNvPr id="14341" name="Picture 2" descr="Run-anticlinal"/>
          <p:cNvPicPr>
            <a:picLocks noChangeAspect="1" noChangeArrowheads="1"/>
          </p:cNvPicPr>
          <p:nvPr/>
        </p:nvPicPr>
        <p:blipFill>
          <a:blip r:embed="rId5" cstate="email"/>
          <a:srcRect/>
          <a:stretch>
            <a:fillRect/>
          </a:stretch>
        </p:blipFill>
        <p:spPr bwMode="auto">
          <a:xfrm>
            <a:off x="0" y="2133600"/>
            <a:ext cx="5524500" cy="3838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723900" y="609600"/>
            <a:ext cx="2609850" cy="830263"/>
          </a:xfrm>
          <a:prstGeom prst="rect">
            <a:avLst/>
          </a:prstGeom>
          <a:noFill/>
          <a:ln w="9525">
            <a:noFill/>
            <a:miter lim="800000"/>
            <a:headEnd/>
            <a:tailEnd/>
          </a:ln>
        </p:spPr>
        <p:txBody>
          <a:bodyPr wrap="none">
            <a:spAutoFit/>
          </a:bodyPr>
          <a:lstStyle/>
          <a:p>
            <a:r>
              <a:rPr lang="en-US" sz="4800">
                <a:latin typeface="Verdana" pitchFamily="34" charset="0"/>
                <a:ea typeface="Verdana" pitchFamily="34" charset="0"/>
                <a:cs typeface="Verdana" pitchFamily="34" charset="0"/>
              </a:rPr>
              <a:t>Hunting</a:t>
            </a:r>
            <a:endParaRPr lang="en-US">
              <a:latin typeface="Verdana" pitchFamily="34" charset="0"/>
              <a:ea typeface="Verdana" pitchFamily="34" charset="0"/>
              <a:cs typeface="Verdana" pitchFamily="34" charset="0"/>
            </a:endParaRPr>
          </a:p>
        </p:txBody>
      </p:sp>
      <p:pic>
        <p:nvPicPr>
          <p:cNvPr id="134147" name="Picture 4" descr="Bullseye"/>
          <p:cNvPicPr>
            <a:picLocks noChangeAspect="1" noChangeArrowheads="1"/>
          </p:cNvPicPr>
          <p:nvPr/>
        </p:nvPicPr>
        <p:blipFill>
          <a:blip r:embed="rId3" cstate="email"/>
          <a:srcRect/>
          <a:stretch>
            <a:fillRect/>
          </a:stretch>
        </p:blipFill>
        <p:spPr bwMode="auto">
          <a:xfrm>
            <a:off x="3924300" y="2057400"/>
            <a:ext cx="4953000" cy="4332288"/>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
          <p:cNvSpPr>
            <a:spLocks noChangeArrowheads="1"/>
          </p:cNvSpPr>
          <p:nvPr/>
        </p:nvSpPr>
        <p:spPr bwMode="auto">
          <a:xfrm>
            <a:off x="0" y="609600"/>
            <a:ext cx="10287000" cy="5632450"/>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HUNTING OF BEARS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 </a:t>
            </a:r>
          </a:p>
          <a:p>
            <a:endParaRPr lang="en-US">
              <a:ea typeface="Calibri" pitchFamily="34" charset="0"/>
              <a:cs typeface="Times New Roman" pitchFamily="18" charset="0"/>
            </a:endParaRPr>
          </a:p>
          <a:p>
            <a:r>
              <a:rPr lang="en-US" b="1" i="1">
                <a:latin typeface="Verdana" pitchFamily="34" charset="0"/>
                <a:ea typeface="Calibri" pitchFamily="34" charset="0"/>
                <a:cs typeface="Times New Roman" pitchFamily="18" charset="0"/>
              </a:rPr>
              <a:t>Medieval</a:t>
            </a:r>
            <a:r>
              <a:rPr lang="en-US">
                <a:latin typeface="Verdana" pitchFamily="34" charset="0"/>
                <a:ea typeface="Calibri" pitchFamily="34" charset="0"/>
                <a:cs typeface="Times New Roman" pitchFamily="18" charset="0"/>
              </a:rPr>
              <a: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use of bear spear.  Also used groups of dogs.</a:t>
            </a:r>
          </a:p>
          <a:p>
            <a:endParaRPr lang="en-US">
              <a:ea typeface="Calibri" pitchFamily="34" charset="0"/>
              <a:cs typeface="Times New Roman" pitchFamily="18" charset="0"/>
            </a:endParaRPr>
          </a:p>
          <a:p>
            <a:r>
              <a:rPr lang="en-US" b="1" i="1">
                <a:latin typeface="Verdana" pitchFamily="34" charset="0"/>
                <a:ea typeface="Calibri" pitchFamily="34" charset="0"/>
                <a:cs typeface="Times New Roman" pitchFamily="18" charset="0"/>
              </a:rPr>
              <a:t>Norse</a:t>
            </a:r>
            <a:r>
              <a:rPr lang="en-US">
                <a:latin typeface="Verdana" pitchFamily="34" charset="0"/>
                <a:ea typeface="Calibri" pitchFamily="34" charset="0"/>
                <a:cs typeface="Times New Roman" pitchFamily="18" charset="0"/>
              </a:rPr>
              <a: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Knifing, considered a rite of passage.</a:t>
            </a:r>
          </a:p>
          <a:p>
            <a:endParaRPr lang="en-US">
              <a:ea typeface="Calibri" pitchFamily="34" charset="0"/>
              <a:cs typeface="Times New Roman" pitchFamily="18" charset="0"/>
            </a:endParaRPr>
          </a:p>
          <a:p>
            <a:r>
              <a:rPr lang="en-US" b="1" i="1">
                <a:latin typeface="Verdana" pitchFamily="34" charset="0"/>
                <a:ea typeface="Calibri" pitchFamily="34" charset="0"/>
                <a:cs typeface="Times New Roman" pitchFamily="18" charset="0"/>
              </a:rPr>
              <a:t>Russian Far East</a:t>
            </a:r>
            <a:r>
              <a:rPr lang="en-US">
                <a:latin typeface="Verdana" pitchFamily="34" charset="0"/>
                <a:ea typeface="Calibri" pitchFamily="34" charset="0"/>
                <a:cs typeface="Times New Roman" pitchFamily="18" charset="0"/>
              </a:rPr>
              <a: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snaring - lasso-like rope loop is hung across a path which bears are known to frequent; its end is tied to a tree. The bear passes through the rope as it walks by and the lasso tightens around its body as it continues to move. Eventually the bear becomes so entangled within the rope that it can no longer move. After a few days, the hunter arrives to finish off the immobilized animal.</a:t>
            </a:r>
          </a:p>
          <a:p>
            <a:endParaRPr lang="en-US">
              <a:ea typeface="Calibri" pitchFamily="34" charset="0"/>
              <a:cs typeface="Times New Roman" pitchFamily="18" charset="0"/>
            </a:endParaRPr>
          </a:p>
          <a:p>
            <a:r>
              <a:rPr lang="en-US" b="1" i="1">
                <a:latin typeface="Verdana" pitchFamily="34" charset="0"/>
                <a:ea typeface="Calibri" pitchFamily="34" charset="0"/>
                <a:cs typeface="Times New Roman" pitchFamily="18" charset="0"/>
              </a:rPr>
              <a:t>Modern</a:t>
            </a:r>
            <a:r>
              <a:rPr lang="en-US">
                <a:latin typeface="Verdana" pitchFamily="34" charset="0"/>
                <a:ea typeface="Calibri" pitchFamily="34" charset="0"/>
                <a:cs typeface="Times New Roman" pitchFamily="18" charset="0"/>
              </a:rPr>
              <a: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firearms and archery.</a:t>
            </a:r>
            <a:endParaRPr lang="en-US">
              <a:ea typeface="Calibri" pitchFamily="34" charset="0"/>
              <a:cs typeface="Times New Roman"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ChangeArrowheads="1"/>
          </p:cNvSpPr>
          <p:nvPr/>
        </p:nvSpPr>
        <p:spPr bwMode="auto">
          <a:xfrm>
            <a:off x="0" y="381000"/>
            <a:ext cx="10287000" cy="1570038"/>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HUNTING OF BEARS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2</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The Bear Spear is often characterized as being shaped like a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bay leaf</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a:t>
            </a:r>
            <a:endParaRPr lang="en-US">
              <a:ea typeface="Calibri" pitchFamily="34" charset="0"/>
              <a:cs typeface="Times New Roman" pitchFamily="18" charset="0"/>
            </a:endParaRPr>
          </a:p>
        </p:txBody>
      </p:sp>
      <p:pic>
        <p:nvPicPr>
          <p:cNvPr id="136195" name="Picture 2" descr="BearSpear.jpg"/>
          <p:cNvPicPr>
            <a:picLocks noChangeAspect="1"/>
          </p:cNvPicPr>
          <p:nvPr/>
        </p:nvPicPr>
        <p:blipFill>
          <a:blip r:embed="rId3" cstate="email"/>
          <a:srcRect/>
          <a:stretch>
            <a:fillRect/>
          </a:stretch>
        </p:blipFill>
        <p:spPr bwMode="auto">
          <a:xfrm>
            <a:off x="419100" y="2362200"/>
            <a:ext cx="4473575" cy="3352800"/>
          </a:xfrm>
          <a:prstGeom prst="rect">
            <a:avLst/>
          </a:prstGeom>
          <a:noFill/>
          <a:ln w="9525">
            <a:noFill/>
            <a:miter lim="800000"/>
            <a:headEnd/>
            <a:tailEnd/>
          </a:ln>
        </p:spPr>
      </p:pic>
      <p:pic>
        <p:nvPicPr>
          <p:cNvPr id="136196" name="Picture 3" descr="BearSpear2.jpg"/>
          <p:cNvPicPr>
            <a:picLocks noChangeAspect="1"/>
          </p:cNvPicPr>
          <p:nvPr/>
        </p:nvPicPr>
        <p:blipFill>
          <a:blip r:embed="rId4" cstate="email"/>
          <a:srcRect/>
          <a:stretch>
            <a:fillRect/>
          </a:stretch>
        </p:blipFill>
        <p:spPr bwMode="auto">
          <a:xfrm>
            <a:off x="5372100" y="2362200"/>
            <a:ext cx="4473575" cy="3352800"/>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0" y="0"/>
            <a:ext cx="10287000" cy="267811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HUNTING OF BEARS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3</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Bears have few if any natural predators, therefore, when threatened, they often stand upright for clearer view</a:t>
            </a:r>
          </a:p>
          <a:p>
            <a:pPr>
              <a:buFontTx/>
              <a:buChar char="•"/>
            </a:pP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This is clearly disadvantageous when being hunted by humans with weapons.</a:t>
            </a:r>
            <a:endParaRPr lang="en-US">
              <a:ea typeface="Calibri" pitchFamily="34" charset="0"/>
              <a:cs typeface="Times New Roman" pitchFamily="18" charset="0"/>
            </a:endParaRPr>
          </a:p>
        </p:txBody>
      </p:sp>
      <p:pic>
        <p:nvPicPr>
          <p:cNvPr id="137219" name="Picture 1" descr="HuntingDogs.jpg"/>
          <p:cNvPicPr>
            <a:picLocks noChangeAspect="1"/>
          </p:cNvPicPr>
          <p:nvPr/>
        </p:nvPicPr>
        <p:blipFill>
          <a:blip r:embed="rId3" cstate="email"/>
          <a:srcRect/>
          <a:stretch>
            <a:fillRect/>
          </a:stretch>
        </p:blipFill>
        <p:spPr bwMode="auto">
          <a:xfrm>
            <a:off x="3314700" y="2514600"/>
            <a:ext cx="5781675" cy="4205288"/>
          </a:xfrm>
          <a:prstGeom prst="rect">
            <a:avLst/>
          </a:prstGeom>
          <a:noFill/>
          <a:ln w="9525">
            <a:noFill/>
            <a:miter lim="800000"/>
            <a:headEnd/>
            <a:tailEnd/>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p:cNvSpPr>
            <a:spLocks noChangeArrowheads="1"/>
          </p:cNvSpPr>
          <p:nvPr/>
        </p:nvSpPr>
        <p:spPr bwMode="auto">
          <a:xfrm>
            <a:off x="0" y="381000"/>
            <a:ext cx="10287000" cy="304641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HUNTING OF BEARS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4</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Medieval Hunting of Bears</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Generally gentleman hunters on horseback were accompanied by servants on foot with bear spears.</a:t>
            </a:r>
          </a:p>
          <a:p>
            <a:pPr>
              <a:buFontTx/>
              <a:buChar char="•"/>
            </a:pP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They were frequently accompanied by dogs; ether very robust dogs (e.g. mastiffs) or very fast dogs (e.g.greyhounds).</a:t>
            </a:r>
            <a:endParaRPr lang="en-US">
              <a:ea typeface="Calibri" pitchFamily="34" charset="0"/>
              <a:cs typeface="Times New Roman" pitchFamily="18" charset="0"/>
            </a:endParaRPr>
          </a:p>
        </p:txBody>
      </p:sp>
      <p:pic>
        <p:nvPicPr>
          <p:cNvPr id="138243" name="Picture 2" descr="MedievalBearHunting.jpg"/>
          <p:cNvPicPr>
            <a:picLocks noChangeAspect="1"/>
          </p:cNvPicPr>
          <p:nvPr/>
        </p:nvPicPr>
        <p:blipFill>
          <a:blip r:embed="rId3" cstate="email"/>
          <a:srcRect/>
          <a:stretch>
            <a:fillRect/>
          </a:stretch>
        </p:blipFill>
        <p:spPr bwMode="auto">
          <a:xfrm>
            <a:off x="800100" y="3697288"/>
            <a:ext cx="8191500" cy="3160712"/>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 descr="3146901639_ddc08d3af8_z.jpg"/>
          <p:cNvPicPr>
            <a:picLocks noChangeAspect="1"/>
          </p:cNvPicPr>
          <p:nvPr/>
        </p:nvPicPr>
        <p:blipFill>
          <a:blip r:embed="rId3" cstate="email"/>
          <a:srcRect/>
          <a:stretch>
            <a:fillRect/>
          </a:stretch>
        </p:blipFill>
        <p:spPr bwMode="auto">
          <a:xfrm>
            <a:off x="266700" y="-30163"/>
            <a:ext cx="9710738" cy="6888163"/>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1" descr="Hirschvogel_Bear_Hunt.jpg"/>
          <p:cNvPicPr>
            <a:picLocks noChangeAspect="1"/>
          </p:cNvPicPr>
          <p:nvPr/>
        </p:nvPicPr>
        <p:blipFill>
          <a:blip r:embed="rId3" cstate="email"/>
          <a:srcRect/>
          <a:stretch>
            <a:fillRect/>
          </a:stretch>
        </p:blipFill>
        <p:spPr bwMode="auto">
          <a:xfrm>
            <a:off x="109538" y="685800"/>
            <a:ext cx="10067925" cy="548640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1"/>
          <p:cNvSpPr>
            <a:spLocks noChangeArrowheads="1"/>
          </p:cNvSpPr>
          <p:nvPr/>
        </p:nvSpPr>
        <p:spPr bwMode="auto">
          <a:xfrm>
            <a:off x="266700" y="304800"/>
            <a:ext cx="5135563" cy="1200150"/>
          </a:xfrm>
          <a:prstGeom prst="rect">
            <a:avLst/>
          </a:prstGeom>
          <a:noFill/>
          <a:ln w="9525">
            <a:noFill/>
            <a:miter lim="800000"/>
            <a:headEnd/>
            <a:tailEnd/>
          </a:ln>
        </p:spPr>
        <p:txBody>
          <a:bodyPr wrap="none">
            <a:spAutoFit/>
          </a:bodyPr>
          <a:lstStyle/>
          <a:p>
            <a:r>
              <a:rPr lang="en-US">
                <a:latin typeface="Verdana" pitchFamily="34" charset="0"/>
                <a:ea typeface="Calibri" pitchFamily="34" charset="0"/>
                <a:cs typeface="Times New Roman" pitchFamily="18" charset="0"/>
              </a:rPr>
              <a:t>HUNTING OF BEARS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5</a:t>
            </a:r>
          </a:p>
          <a:p>
            <a:endParaRPr lang="en-US">
              <a:latin typeface="Verdana" pitchFamily="34" charset="0"/>
              <a:ea typeface="Calibri" pitchFamily="34" charset="0"/>
              <a:cs typeface="Times New Roman" pitchFamily="18" charset="0"/>
            </a:endParaRPr>
          </a:p>
          <a:p>
            <a:r>
              <a:rPr lang="en-US">
                <a:latin typeface="Verdana" pitchFamily="34" charset="0"/>
                <a:ea typeface="Calibri" pitchFamily="34" charset="0"/>
                <a:cs typeface="Times New Roman" pitchFamily="18" charset="0"/>
              </a:rPr>
              <a:t>Modern:  Archery and Firearms </a:t>
            </a:r>
          </a:p>
        </p:txBody>
      </p:sp>
      <p:pic>
        <p:nvPicPr>
          <p:cNvPr id="141315" name="Picture 2" descr="BearTargets.jpg"/>
          <p:cNvPicPr>
            <a:picLocks noChangeAspect="1"/>
          </p:cNvPicPr>
          <p:nvPr/>
        </p:nvPicPr>
        <p:blipFill>
          <a:blip r:embed="rId3" cstate="email"/>
          <a:srcRect/>
          <a:stretch>
            <a:fillRect/>
          </a:stretch>
        </p:blipFill>
        <p:spPr bwMode="auto">
          <a:xfrm>
            <a:off x="0" y="1905000"/>
            <a:ext cx="3606800" cy="3352800"/>
          </a:xfrm>
          <a:prstGeom prst="rect">
            <a:avLst/>
          </a:prstGeom>
          <a:noFill/>
          <a:ln w="9525">
            <a:noFill/>
            <a:miter lim="800000"/>
            <a:headEnd/>
            <a:tailEnd/>
          </a:ln>
        </p:spPr>
      </p:pic>
      <p:pic>
        <p:nvPicPr>
          <p:cNvPr id="141316" name="Picture 3" descr="BearTargets2.jpg"/>
          <p:cNvPicPr>
            <a:picLocks noChangeAspect="1"/>
          </p:cNvPicPr>
          <p:nvPr/>
        </p:nvPicPr>
        <p:blipFill>
          <a:blip r:embed="rId4" cstate="email"/>
          <a:srcRect/>
          <a:stretch>
            <a:fillRect/>
          </a:stretch>
        </p:blipFill>
        <p:spPr bwMode="auto">
          <a:xfrm>
            <a:off x="3848100" y="1905000"/>
            <a:ext cx="2133600" cy="3286125"/>
          </a:xfrm>
          <a:prstGeom prst="rect">
            <a:avLst/>
          </a:prstGeom>
          <a:noFill/>
          <a:ln w="9525">
            <a:noFill/>
            <a:miter lim="800000"/>
            <a:headEnd/>
            <a:tailEnd/>
          </a:ln>
        </p:spPr>
      </p:pic>
      <p:pic>
        <p:nvPicPr>
          <p:cNvPr id="141317" name="Picture 4" descr="BearTargets3.jpg"/>
          <p:cNvPicPr>
            <a:picLocks noChangeAspect="1"/>
          </p:cNvPicPr>
          <p:nvPr/>
        </p:nvPicPr>
        <p:blipFill>
          <a:blip r:embed="rId5" cstate="email"/>
          <a:srcRect/>
          <a:stretch>
            <a:fillRect/>
          </a:stretch>
        </p:blipFill>
        <p:spPr bwMode="auto">
          <a:xfrm>
            <a:off x="6438900" y="1905000"/>
            <a:ext cx="3957638" cy="3276600"/>
          </a:xfrm>
          <a:prstGeom prst="rect">
            <a:avLst/>
          </a:prstGeom>
          <a:noFill/>
          <a:ln w="9525">
            <a:noFill/>
            <a:miter lim="800000"/>
            <a:headEnd/>
            <a:tailEnd/>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HuntingDogs2.jpg"/>
          <p:cNvPicPr>
            <a:picLocks noChangeAspect="1"/>
          </p:cNvPicPr>
          <p:nvPr/>
        </p:nvPicPr>
        <p:blipFill>
          <a:blip r:embed="rId3" cstate="email"/>
          <a:srcRect/>
          <a:stretch>
            <a:fillRect/>
          </a:stretch>
        </p:blipFill>
        <p:spPr bwMode="auto">
          <a:xfrm>
            <a:off x="285750" y="69850"/>
            <a:ext cx="9715500" cy="6718300"/>
          </a:xfrm>
          <a:prstGeom prst="rect">
            <a:avLst/>
          </a:prstGeom>
          <a:noFill/>
          <a:ln w="9525">
            <a:noFill/>
            <a:miter lim="800000"/>
            <a:headEnd/>
            <a:tailEnd/>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ub-toss"/>
          <p:cNvPicPr>
            <a:picLocks noChangeAspect="1" noChangeArrowheads="1"/>
          </p:cNvPicPr>
          <p:nvPr/>
        </p:nvPicPr>
        <p:blipFill>
          <a:blip r:embed="rId3" cstate="email"/>
          <a:srcRect/>
          <a:stretch>
            <a:fillRect/>
          </a:stretch>
        </p:blipFill>
        <p:spPr bwMode="auto">
          <a:xfrm>
            <a:off x="609600" y="962025"/>
            <a:ext cx="9067800" cy="5600700"/>
          </a:xfrm>
          <a:prstGeom prst="rect">
            <a:avLst/>
          </a:prstGeom>
          <a:noFill/>
          <a:ln w="9525">
            <a:noFill/>
            <a:miter lim="800000"/>
            <a:headEnd/>
            <a:tailEnd/>
          </a:ln>
        </p:spPr>
      </p:pic>
      <p:sp>
        <p:nvSpPr>
          <p:cNvPr id="143363" name="Text Box 3"/>
          <p:cNvSpPr txBox="1">
            <a:spLocks noChangeArrowheads="1"/>
          </p:cNvSpPr>
          <p:nvPr/>
        </p:nvSpPr>
        <p:spPr bwMode="auto">
          <a:xfrm>
            <a:off x="365125" y="73025"/>
            <a:ext cx="6283325" cy="708025"/>
          </a:xfrm>
          <a:prstGeom prst="rect">
            <a:avLst/>
          </a:prstGeom>
          <a:noFill/>
          <a:ln w="9525">
            <a:noFill/>
            <a:miter lim="800000"/>
            <a:headEnd/>
            <a:tailEnd/>
          </a:ln>
        </p:spPr>
        <p:txBody>
          <a:bodyPr wrap="none">
            <a:spAutoFit/>
          </a:bodyPr>
          <a:lstStyle/>
          <a:p>
            <a:r>
              <a:rPr lang="en-US" sz="4000">
                <a:latin typeface="Verdana" pitchFamily="34" charset="0"/>
              </a:rPr>
              <a:t>Bears Hunting Behavior</a:t>
            </a:r>
            <a:endParaRPr lang="en-US">
              <a:latin typeface="Verdana"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1143000"/>
            <a:ext cx="5067300" cy="4524375"/>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NECK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All mammals have specific movements associated with the first two joints of the neck, known as the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atlas</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and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axis</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vertebrae (i.e the atlas-axis) complex.</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Greatest degrees of movements take place at base of neck and atlas-axis.</a:t>
            </a:r>
            <a:endParaRPr lang="en-US">
              <a:ea typeface="Calibri" pitchFamily="34" charset="0"/>
              <a:cs typeface="Times New Roman" pitchFamily="18" charset="0"/>
            </a:endParaRPr>
          </a:p>
        </p:txBody>
      </p:sp>
      <p:pic>
        <p:nvPicPr>
          <p:cNvPr id="15363" name="Picture 2" descr="Skeleton"/>
          <p:cNvPicPr>
            <a:picLocks noChangeAspect="1" noChangeArrowheads="1"/>
          </p:cNvPicPr>
          <p:nvPr/>
        </p:nvPicPr>
        <p:blipFill>
          <a:blip r:embed="rId3" cstate="email"/>
          <a:srcRect/>
          <a:stretch>
            <a:fillRect/>
          </a:stretch>
        </p:blipFill>
        <p:spPr bwMode="auto">
          <a:xfrm>
            <a:off x="5067300" y="0"/>
            <a:ext cx="8534400" cy="6578600"/>
          </a:xfrm>
          <a:prstGeom prst="rect">
            <a:avLst/>
          </a:prstGeom>
          <a:noFill/>
          <a:ln w="9525">
            <a:noFill/>
            <a:miter lim="800000"/>
            <a:headEnd/>
            <a:tailEnd/>
          </a:ln>
        </p:spPr>
      </p:pic>
      <p:cxnSp>
        <p:nvCxnSpPr>
          <p:cNvPr id="15364" name="Straight Arrow Connector 4"/>
          <p:cNvCxnSpPr>
            <a:cxnSpLocks noChangeShapeType="1"/>
          </p:cNvCxnSpPr>
          <p:nvPr/>
        </p:nvCxnSpPr>
        <p:spPr bwMode="auto">
          <a:xfrm rot="16200000" flipH="1">
            <a:off x="5295900" y="914400"/>
            <a:ext cx="1447800" cy="838200"/>
          </a:xfrm>
          <a:prstGeom prst="straightConnector1">
            <a:avLst/>
          </a:prstGeom>
          <a:noFill/>
          <a:ln w="57150" algn="ctr">
            <a:solidFill>
              <a:srgbClr val="FF0000"/>
            </a:solidFill>
            <a:round/>
            <a:headEnd/>
            <a:tailEnd type="arrow" w="med" len="med"/>
          </a:ln>
        </p:spPr>
      </p:cxnSp>
      <p:cxnSp>
        <p:nvCxnSpPr>
          <p:cNvPr id="15365" name="Straight Arrow Connector 6"/>
          <p:cNvCxnSpPr>
            <a:cxnSpLocks noChangeShapeType="1"/>
          </p:cNvCxnSpPr>
          <p:nvPr/>
        </p:nvCxnSpPr>
        <p:spPr bwMode="auto">
          <a:xfrm rot="5400000">
            <a:off x="6286501" y="1066800"/>
            <a:ext cx="1066800" cy="3175"/>
          </a:xfrm>
          <a:prstGeom prst="straightConnector1">
            <a:avLst/>
          </a:prstGeom>
          <a:noFill/>
          <a:ln w="57150" algn="ctr">
            <a:solidFill>
              <a:srgbClr val="FF0000"/>
            </a:solidFill>
            <a:round/>
            <a:headEnd/>
            <a:tailEnd type="arrow" w="med" len="med"/>
          </a:ln>
        </p:spPr>
      </p:cxnSp>
      <p:sp>
        <p:nvSpPr>
          <p:cNvPr id="15366" name="TextBox 9"/>
          <p:cNvSpPr txBox="1">
            <a:spLocks noChangeArrowheads="1"/>
          </p:cNvSpPr>
          <p:nvPr/>
        </p:nvSpPr>
        <p:spPr bwMode="auto">
          <a:xfrm>
            <a:off x="5143500" y="76200"/>
            <a:ext cx="2125663" cy="461963"/>
          </a:xfrm>
          <a:prstGeom prst="rect">
            <a:avLst/>
          </a:prstGeom>
          <a:noFill/>
          <a:ln w="9525">
            <a:noFill/>
            <a:miter lim="800000"/>
            <a:headEnd/>
            <a:tailEnd/>
          </a:ln>
        </p:spPr>
        <p:txBody>
          <a:bodyPr wrap="none">
            <a:spAutoFit/>
          </a:bodyPr>
          <a:lstStyle/>
          <a:p>
            <a:r>
              <a:rPr lang="en-US">
                <a:solidFill>
                  <a:srgbClr val="FF0000"/>
                </a:solidFill>
                <a:latin typeface="Verdana" pitchFamily="34" charset="0"/>
              </a:rPr>
              <a:t>Atlas     Axis</a:t>
            </a:r>
          </a:p>
        </p:txBody>
      </p:sp>
      <p:cxnSp>
        <p:nvCxnSpPr>
          <p:cNvPr id="15367" name="Straight Arrow Connector 10"/>
          <p:cNvCxnSpPr>
            <a:cxnSpLocks noChangeShapeType="1"/>
          </p:cNvCxnSpPr>
          <p:nvPr/>
        </p:nvCxnSpPr>
        <p:spPr bwMode="auto">
          <a:xfrm rot="5400000" flipH="1" flipV="1">
            <a:off x="5562600" y="3467100"/>
            <a:ext cx="1828800" cy="76200"/>
          </a:xfrm>
          <a:prstGeom prst="straightConnector1">
            <a:avLst/>
          </a:prstGeom>
          <a:noFill/>
          <a:ln w="57150" algn="ctr">
            <a:solidFill>
              <a:srgbClr val="00B0F0"/>
            </a:solidFill>
            <a:round/>
            <a:headEnd/>
            <a:tailEnd type="arrow" w="med" len="med"/>
          </a:ln>
        </p:spPr>
      </p:cxnSp>
      <p:cxnSp>
        <p:nvCxnSpPr>
          <p:cNvPr id="15368" name="Straight Arrow Connector 11"/>
          <p:cNvCxnSpPr>
            <a:cxnSpLocks noChangeShapeType="1"/>
          </p:cNvCxnSpPr>
          <p:nvPr/>
        </p:nvCxnSpPr>
        <p:spPr bwMode="auto">
          <a:xfrm rot="16200000" flipV="1">
            <a:off x="6324600" y="3009900"/>
            <a:ext cx="1905000" cy="762000"/>
          </a:xfrm>
          <a:prstGeom prst="straightConnector1">
            <a:avLst/>
          </a:prstGeom>
          <a:noFill/>
          <a:ln w="57150" algn="ctr">
            <a:solidFill>
              <a:srgbClr val="00B0F0"/>
            </a:solidFill>
            <a:round/>
            <a:headEnd/>
            <a:tailEnd type="arrow" w="med" len="med"/>
          </a:ln>
        </p:spPr>
      </p:cxnSp>
      <p:sp>
        <p:nvSpPr>
          <p:cNvPr id="15369" name="TextBox 16"/>
          <p:cNvSpPr txBox="1">
            <a:spLocks noChangeArrowheads="1"/>
          </p:cNvSpPr>
          <p:nvPr/>
        </p:nvSpPr>
        <p:spPr bwMode="auto">
          <a:xfrm>
            <a:off x="5295900" y="4419600"/>
            <a:ext cx="1905000" cy="738188"/>
          </a:xfrm>
          <a:prstGeom prst="rect">
            <a:avLst/>
          </a:prstGeom>
          <a:noFill/>
          <a:ln w="9525">
            <a:solidFill>
              <a:srgbClr val="00B0F0"/>
            </a:solidFill>
            <a:miter lim="800000"/>
            <a:headEnd/>
            <a:tailEnd/>
          </a:ln>
        </p:spPr>
        <p:txBody>
          <a:bodyPr>
            <a:spAutoFit/>
          </a:bodyPr>
          <a:lstStyle/>
          <a:p>
            <a:r>
              <a:rPr lang="en-US" sz="1400" b="1">
                <a:solidFill>
                  <a:srgbClr val="00B0F0"/>
                </a:solidFill>
                <a:latin typeface="Verdana" pitchFamily="34" charset="0"/>
              </a:rPr>
              <a:t>Skull-Atlas Joint</a:t>
            </a:r>
          </a:p>
          <a:p>
            <a:r>
              <a:rPr lang="en-US" sz="1400">
                <a:solidFill>
                  <a:srgbClr val="00B0F0"/>
                </a:solidFill>
                <a:latin typeface="Verdana" pitchFamily="34" charset="0"/>
              </a:rPr>
              <a:t>(nodding, up-down motion of skull)</a:t>
            </a:r>
          </a:p>
        </p:txBody>
      </p:sp>
      <p:sp>
        <p:nvSpPr>
          <p:cNvPr id="18" name="TextBox 17"/>
          <p:cNvSpPr txBox="1"/>
          <p:nvPr/>
        </p:nvSpPr>
        <p:spPr>
          <a:xfrm>
            <a:off x="7429500" y="4343400"/>
            <a:ext cx="2362200" cy="738188"/>
          </a:xfrm>
          <a:prstGeom prst="rect">
            <a:avLst/>
          </a:prstGeom>
          <a:noFill/>
          <a:ln>
            <a:solidFill>
              <a:srgbClr val="00B0F0"/>
            </a:solidFill>
          </a:ln>
        </p:spPr>
        <p:txBody>
          <a:bodyPr>
            <a:spAutoFit/>
          </a:bodyPr>
          <a:lstStyle/>
          <a:p>
            <a:pPr>
              <a:defRPr/>
            </a:pPr>
            <a:r>
              <a:rPr lang="en-US" sz="1400" b="1" dirty="0">
                <a:solidFill>
                  <a:srgbClr val="00B0F0"/>
                </a:solidFill>
                <a:latin typeface="Verdana" pitchFamily="34" charset="0"/>
              </a:rPr>
              <a:t>Atlas-Axis Joint </a:t>
            </a:r>
          </a:p>
          <a:p>
            <a:pPr>
              <a:defRPr/>
            </a:pPr>
            <a:r>
              <a:rPr lang="en-US" sz="1400" dirty="0">
                <a:solidFill>
                  <a:srgbClr val="00B0F0"/>
                </a:solidFill>
                <a:latin typeface="Verdana" pitchFamily="34" charset="0"/>
              </a:rPr>
              <a:t>(</a:t>
            </a:r>
            <a:r>
              <a:rPr lang="en-US" sz="1400" dirty="0" err="1">
                <a:solidFill>
                  <a:srgbClr val="00B0F0"/>
                </a:solidFill>
                <a:latin typeface="Verdana" pitchFamily="34" charset="0"/>
              </a:rPr>
              <a:t>rotatory</a:t>
            </a:r>
            <a:r>
              <a:rPr lang="en-US" sz="1400" dirty="0">
                <a:solidFill>
                  <a:srgbClr val="00B0F0"/>
                </a:solidFill>
                <a:latin typeface="Verdana" pitchFamily="34" charset="0"/>
              </a:rPr>
              <a:t> movement of skul</a:t>
            </a:r>
            <a:r>
              <a:rPr lang="en-US" sz="1400" dirty="0">
                <a:solidFill>
                  <a:srgbClr val="00B0F0"/>
                </a:solidFill>
                <a:latin typeface="+mn-lt"/>
              </a:rPr>
              <a:t>l)</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
          <p:cNvSpPr>
            <a:spLocks noChangeArrowheads="1"/>
          </p:cNvSpPr>
          <p:nvPr/>
        </p:nvSpPr>
        <p:spPr bwMode="auto">
          <a:xfrm>
            <a:off x="0" y="57150"/>
            <a:ext cx="10287000" cy="606266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HUNTING BEHAVIOR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BROWN/GRIZZLY</a:t>
            </a:r>
          </a:p>
          <a:p>
            <a:endParaRPr lang="en-US">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Omnivores that can derive as much as 85-90% of food energy from vegetable matter.</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However, will gorge when meat/fish are available.</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Will occasionally prey on large mammals, but will preferentially attack smaller and weaker individuals.</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When hunting, bear frequently pins prey to ground and tears or eats prey alive.</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Rarely kill by hitting with powerful forearm mass to stun prey or break the neck.</a:t>
            </a:r>
          </a:p>
          <a:p>
            <a:pPr>
              <a:buFontTx/>
              <a:buChar char="•"/>
            </a:pPr>
            <a:endParaRPr lang="en-US" sz="2000">
              <a:ea typeface="Calibri" pitchFamily="34" charset="0"/>
              <a:cs typeface="Times New Roman" pitchFamily="18" charset="0"/>
            </a:endParaRPr>
          </a:p>
          <a:p>
            <a:pPr>
              <a:buFontTx/>
              <a:buChar char="•"/>
            </a:pPr>
            <a:r>
              <a:rPr lang="en-US" sz="2000">
                <a:latin typeface="Verdana" pitchFamily="34" charset="0"/>
                <a:ea typeface="Calibri" pitchFamily="34" charset="0"/>
                <a:cs typeface="Times New Roman" pitchFamily="18" charset="0"/>
              </a:rPr>
              <a:t>Will feed on carrion.</a:t>
            </a:r>
          </a:p>
          <a:p>
            <a:pPr>
              <a:buFontTx/>
              <a:buChar char="•"/>
            </a:pPr>
            <a:endParaRPr lang="en-US" sz="2000">
              <a:latin typeface="Verdana" pitchFamily="34" charset="0"/>
              <a:ea typeface="Calibri" pitchFamily="34" charset="0"/>
              <a:cs typeface="Times New Roman" pitchFamily="18" charset="0"/>
            </a:endParaRPr>
          </a:p>
          <a:p>
            <a:r>
              <a:rPr lang="en-US" sz="2000">
                <a:latin typeface="Verdana" pitchFamily="34" charset="0"/>
                <a:ea typeface="Calibri" pitchFamily="34" charset="0"/>
                <a:cs typeface="Times New Roman" pitchFamily="18" charset="0"/>
              </a:rPr>
              <a:t>Frequently steal food from smaller predators such as wolves or others.</a:t>
            </a:r>
            <a:r>
              <a:rPr lang="en-US" sz="2000">
                <a:ea typeface="Calibri" pitchFamily="34" charset="0"/>
                <a:cs typeface="Times New Roman" pitchFamily="18" charset="0"/>
              </a:rPr>
              <a:t>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tand-and-chew"/>
          <p:cNvPicPr>
            <a:picLocks noChangeAspect="1" noChangeArrowheads="1"/>
          </p:cNvPicPr>
          <p:nvPr/>
        </p:nvPicPr>
        <p:blipFill>
          <a:blip r:embed="rId3" cstate="email"/>
          <a:srcRect/>
          <a:stretch>
            <a:fillRect/>
          </a:stretch>
        </p:blipFill>
        <p:spPr bwMode="auto">
          <a:xfrm>
            <a:off x="1447800" y="544513"/>
            <a:ext cx="7315200" cy="5711825"/>
          </a:xfrm>
          <a:prstGeom prst="rect">
            <a:avLst/>
          </a:prstGeom>
          <a:noFill/>
          <a:ln w="9525">
            <a:noFill/>
            <a:miter lim="800000"/>
            <a:headEnd/>
            <a:tailEnd/>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Jaw-line"/>
          <p:cNvPicPr>
            <a:picLocks noChangeAspect="1" noChangeArrowheads="1"/>
          </p:cNvPicPr>
          <p:nvPr/>
        </p:nvPicPr>
        <p:blipFill>
          <a:blip r:embed="rId3" cstate="email"/>
          <a:srcRect/>
          <a:stretch>
            <a:fillRect/>
          </a:stretch>
        </p:blipFill>
        <p:spPr bwMode="auto">
          <a:xfrm>
            <a:off x="2438400" y="365125"/>
            <a:ext cx="5408613" cy="6127750"/>
          </a:xfrm>
          <a:prstGeom prst="rect">
            <a:avLst/>
          </a:prstGeom>
          <a:noFill/>
          <a:ln w="9525">
            <a:noFill/>
            <a:miter lim="800000"/>
            <a:headEnd/>
            <a:tailEnd/>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Jaws-eating"/>
          <p:cNvPicPr>
            <a:picLocks noChangeAspect="1" noChangeArrowheads="1"/>
          </p:cNvPicPr>
          <p:nvPr/>
        </p:nvPicPr>
        <p:blipFill>
          <a:blip r:embed="rId3" cstate="email"/>
          <a:srcRect/>
          <a:stretch>
            <a:fillRect/>
          </a:stretch>
        </p:blipFill>
        <p:spPr bwMode="auto">
          <a:xfrm>
            <a:off x="1663700" y="636588"/>
            <a:ext cx="6959600" cy="5584825"/>
          </a:xfrm>
          <a:prstGeom prst="rect">
            <a:avLst/>
          </a:prstGeom>
          <a:noFill/>
          <a:ln w="9525">
            <a:noFill/>
            <a:miter lim="800000"/>
            <a:headEnd/>
            <a:tailEnd/>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Eat-with-hands"/>
          <p:cNvPicPr>
            <a:picLocks noChangeAspect="1" noChangeArrowheads="1"/>
          </p:cNvPicPr>
          <p:nvPr/>
        </p:nvPicPr>
        <p:blipFill>
          <a:blip r:embed="rId3" cstate="email"/>
          <a:srcRect/>
          <a:stretch>
            <a:fillRect/>
          </a:stretch>
        </p:blipFill>
        <p:spPr bwMode="auto">
          <a:xfrm>
            <a:off x="1066800" y="454025"/>
            <a:ext cx="8001000" cy="5837238"/>
          </a:xfrm>
          <a:prstGeom prst="rect">
            <a:avLst/>
          </a:prstGeom>
          <a:noFill/>
          <a:ln w="9525">
            <a:noFill/>
            <a:miter lim="800000"/>
            <a:headEnd/>
            <a:tailEnd/>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Walk-2-fish"/>
          <p:cNvPicPr>
            <a:picLocks noChangeAspect="1" noChangeArrowheads="1"/>
          </p:cNvPicPr>
          <p:nvPr/>
        </p:nvPicPr>
        <p:blipFill>
          <a:blip r:embed="rId3" cstate="email"/>
          <a:srcRect/>
          <a:stretch>
            <a:fillRect/>
          </a:stretch>
        </p:blipFill>
        <p:spPr bwMode="auto">
          <a:xfrm>
            <a:off x="1600200" y="728663"/>
            <a:ext cx="7010400" cy="5343525"/>
          </a:xfrm>
          <a:prstGeom prst="rect">
            <a:avLst/>
          </a:prstGeom>
          <a:noFill/>
          <a:ln w="9525">
            <a:noFill/>
            <a:miter lim="800000"/>
            <a:headEnd/>
            <a:tailEnd/>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1"/>
          <p:cNvSpPr>
            <a:spLocks noChangeArrowheads="1"/>
          </p:cNvSpPr>
          <p:nvPr/>
        </p:nvSpPr>
        <p:spPr bwMode="auto">
          <a:xfrm>
            <a:off x="0" y="88900"/>
            <a:ext cx="10287000" cy="6556375"/>
          </a:xfrm>
          <a:prstGeom prst="rect">
            <a:avLst/>
          </a:prstGeom>
          <a:noFill/>
          <a:ln w="9525">
            <a:noFill/>
            <a:miter lim="800000"/>
            <a:headEnd/>
            <a:tailEnd/>
          </a:ln>
        </p:spPr>
        <p:txBody>
          <a:bodyPr anchor="ctr">
            <a:spAutoFit/>
          </a:bodyPr>
          <a:lstStyle/>
          <a:p>
            <a:r>
              <a:rPr lang="en-US" sz="2800">
                <a:latin typeface="Verdana" pitchFamily="34" charset="0"/>
                <a:ea typeface="Calibri" pitchFamily="34" charset="0"/>
                <a:cs typeface="Times New Roman" pitchFamily="18" charset="0"/>
              </a:rPr>
              <a:t>BEAR HUNTING BEHAVIOR </a:t>
            </a:r>
            <a:r>
              <a:rPr lang="en-US" sz="2800">
                <a:latin typeface="Calibri" pitchFamily="34" charset="0"/>
                <a:ea typeface="Calibri" pitchFamily="34" charset="0"/>
                <a:cs typeface="Times New Roman" pitchFamily="18" charset="0"/>
              </a:rPr>
              <a:t>–</a:t>
            </a:r>
            <a:r>
              <a:rPr lang="en-US" sz="2800">
                <a:latin typeface="Verdana" pitchFamily="34" charset="0"/>
                <a:ea typeface="Calibri" pitchFamily="34" charset="0"/>
                <a:cs typeface="Times New Roman" pitchFamily="18" charset="0"/>
              </a:rPr>
              <a:t> POLAR</a:t>
            </a:r>
          </a:p>
          <a:p>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Polar bears</a:t>
            </a:r>
            <a:r>
              <a:rPr lang="en-US" sz="2800">
                <a:latin typeface="Calibri" pitchFamily="34" charset="0"/>
                <a:ea typeface="Calibri" pitchFamily="34" charset="0"/>
                <a:cs typeface="Times New Roman" pitchFamily="18" charset="0"/>
              </a:rPr>
              <a:t>’</a:t>
            </a:r>
            <a:r>
              <a:rPr lang="en-US" sz="2800">
                <a:latin typeface="Verdana" pitchFamily="34" charset="0"/>
                <a:ea typeface="Calibri" pitchFamily="34" charset="0"/>
                <a:cs typeface="Times New Roman" pitchFamily="18" charset="0"/>
              </a:rPr>
              <a:t> main prey and favorite food is the ringed seal. Polar bears usually catch </a:t>
            </a:r>
            <a:r>
              <a:rPr lang="en-US" sz="2800" b="1">
                <a:latin typeface="Verdana" pitchFamily="34" charset="0"/>
                <a:ea typeface="Calibri" pitchFamily="34" charset="0"/>
                <a:cs typeface="Times New Roman" pitchFamily="18" charset="0"/>
              </a:rPr>
              <a:t>ringed seals</a:t>
            </a:r>
            <a:r>
              <a:rPr lang="en-US" sz="2800">
                <a:latin typeface="Verdana" pitchFamily="34" charset="0"/>
                <a:ea typeface="Calibri" pitchFamily="34" charset="0"/>
                <a:cs typeface="Times New Roman" pitchFamily="18" charset="0"/>
              </a:rPr>
              <a:t> when seals surface to breathe at openings (</a:t>
            </a:r>
            <a:r>
              <a:rPr lang="en-US" sz="2800" b="1">
                <a:latin typeface="Verdana" pitchFamily="34" charset="0"/>
                <a:ea typeface="Calibri" pitchFamily="34" charset="0"/>
                <a:cs typeface="Times New Roman" pitchFamily="18" charset="0"/>
              </a:rPr>
              <a:t>leads</a:t>
            </a:r>
            <a:r>
              <a:rPr lang="en-US" sz="2800">
                <a:latin typeface="Verdana" pitchFamily="34" charset="0"/>
                <a:ea typeface="Calibri" pitchFamily="34" charset="0"/>
                <a:cs typeface="Times New Roman" pitchFamily="18" charset="0"/>
              </a:rPr>
              <a:t>) in the ice or at breathing holes called </a:t>
            </a:r>
            <a:r>
              <a:rPr lang="en-US" sz="2800" b="1">
                <a:latin typeface="Verdana" pitchFamily="34" charset="0"/>
                <a:ea typeface="Calibri" pitchFamily="34" charset="0"/>
                <a:cs typeface="Times New Roman" pitchFamily="18" charset="0"/>
              </a:rPr>
              <a:t>aglus</a:t>
            </a:r>
          </a:p>
          <a:p>
            <a:pPr>
              <a:buFontTx/>
              <a:buChar char="•"/>
            </a:pPr>
            <a:r>
              <a:rPr lang="en-US" sz="2800">
                <a:latin typeface="Verdana" pitchFamily="34" charset="0"/>
                <a:ea typeface="Calibri" pitchFamily="34" charset="0"/>
                <a:cs typeface="Times New Roman" pitchFamily="18" charset="0"/>
              </a:rPr>
              <a:t>.</a:t>
            </a:r>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They will also stalk seals, mostly after determining their sleep/wake cycles.</a:t>
            </a:r>
          </a:p>
          <a:p>
            <a:pPr>
              <a:buFontTx/>
              <a:buChar char="•"/>
            </a:pPr>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They will feed on carrion, particularly that of walruses and whales that get trapped in small openings in pack ice.</a:t>
            </a:r>
          </a:p>
          <a:p>
            <a:pPr>
              <a:buFontTx/>
              <a:buChar char="•"/>
            </a:pPr>
            <a:endParaRPr lang="en-US" sz="2800">
              <a:ea typeface="Calibri" pitchFamily="34" charset="0"/>
              <a:cs typeface="Times New Roman" pitchFamily="18" charset="0"/>
            </a:endParaRPr>
          </a:p>
          <a:p>
            <a:pPr>
              <a:buFontTx/>
              <a:buChar char="•"/>
            </a:pPr>
            <a:r>
              <a:rPr lang="en-US" sz="2800">
                <a:latin typeface="Verdana" pitchFamily="34" charset="0"/>
                <a:ea typeface="Calibri" pitchFamily="34" charset="0"/>
                <a:cs typeface="Times New Roman" pitchFamily="18" charset="0"/>
              </a:rPr>
              <a:t>ICE IS CRITICAL FOR ACCESS TO PREY.</a:t>
            </a:r>
            <a:endParaRPr lang="en-US" sz="2800">
              <a:ea typeface="Calibri" pitchFamily="34" charset="0"/>
              <a:cs typeface="Times New Roman"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Polar-leap"/>
          <p:cNvPicPr>
            <a:picLocks noChangeAspect="1" noChangeArrowheads="1"/>
          </p:cNvPicPr>
          <p:nvPr/>
        </p:nvPicPr>
        <p:blipFill>
          <a:blip r:embed="rId3" cstate="email"/>
          <a:srcRect/>
          <a:stretch>
            <a:fillRect/>
          </a:stretch>
        </p:blipFill>
        <p:spPr bwMode="auto">
          <a:xfrm>
            <a:off x="1524000" y="555625"/>
            <a:ext cx="7239000" cy="5746750"/>
          </a:xfrm>
          <a:prstGeom prst="rect">
            <a:avLst/>
          </a:prstGeom>
          <a:noFill/>
          <a:ln w="9525">
            <a:noFill/>
            <a:miter lim="800000"/>
            <a:headEnd/>
            <a:tailEnd/>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 descr="PolarBearAndSeal2.jpg"/>
          <p:cNvPicPr>
            <a:picLocks noChangeAspect="1"/>
          </p:cNvPicPr>
          <p:nvPr/>
        </p:nvPicPr>
        <p:blipFill>
          <a:blip r:embed="rId3" cstate="email"/>
          <a:srcRect/>
          <a:stretch>
            <a:fillRect/>
          </a:stretch>
        </p:blipFill>
        <p:spPr bwMode="auto">
          <a:xfrm>
            <a:off x="0" y="457200"/>
            <a:ext cx="10299700" cy="5022850"/>
          </a:xfrm>
          <a:prstGeom prst="rect">
            <a:avLst/>
          </a:prstGeom>
          <a:noFill/>
          <a:ln w="9525">
            <a:noFill/>
            <a:miter lim="800000"/>
            <a:headEnd/>
            <a:tailEnd/>
          </a:ln>
        </p:spPr>
      </p:pic>
      <p:sp>
        <p:nvSpPr>
          <p:cNvPr id="152579" name="Rectangle 2"/>
          <p:cNvSpPr>
            <a:spLocks noChangeArrowheads="1"/>
          </p:cNvSpPr>
          <p:nvPr/>
        </p:nvSpPr>
        <p:spPr bwMode="auto">
          <a:xfrm>
            <a:off x="342900" y="5791200"/>
            <a:ext cx="9601200" cy="461963"/>
          </a:xfrm>
          <a:prstGeom prst="rect">
            <a:avLst/>
          </a:prstGeom>
          <a:noFill/>
          <a:ln w="9525">
            <a:noFill/>
            <a:miter lim="800000"/>
            <a:headEnd/>
            <a:tailEnd/>
          </a:ln>
        </p:spPr>
        <p:txBody>
          <a:bodyPr>
            <a:spAutoFit/>
          </a:bodyPr>
          <a:lstStyle/>
          <a:p>
            <a:r>
              <a:rPr lang="en-US">
                <a:latin typeface="Verdana" pitchFamily="34" charset="0"/>
                <a:ea typeface="Calibri" pitchFamily="34" charset="0"/>
                <a:cs typeface="Times New Roman" pitchFamily="18" charset="0"/>
              </a:rPr>
              <a:t>Polar bears</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main prey and favorite food is the ringed seal. </a:t>
            </a:r>
            <a:endParaRPr lang="en-US">
              <a:ea typeface="Calibri" pitchFamily="34" charset="0"/>
              <a:cs typeface="Times New Roman"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descr="ScavBear.jpg"/>
          <p:cNvPicPr>
            <a:picLocks noChangeAspect="1"/>
          </p:cNvPicPr>
          <p:nvPr/>
        </p:nvPicPr>
        <p:blipFill>
          <a:blip r:embed="rId3" cstate="email"/>
          <a:srcRect/>
          <a:stretch>
            <a:fillRect/>
          </a:stretch>
        </p:blipFill>
        <p:spPr bwMode="auto">
          <a:xfrm>
            <a:off x="952500" y="0"/>
            <a:ext cx="8307388" cy="5943600"/>
          </a:xfrm>
          <a:prstGeom prst="rect">
            <a:avLst/>
          </a:prstGeom>
          <a:noFill/>
          <a:ln w="9525">
            <a:noFill/>
            <a:miter lim="800000"/>
            <a:headEnd/>
            <a:tailEnd/>
          </a:ln>
        </p:spPr>
      </p:pic>
      <p:sp>
        <p:nvSpPr>
          <p:cNvPr id="153603" name="Rectangle 2"/>
          <p:cNvSpPr>
            <a:spLocks noChangeArrowheads="1"/>
          </p:cNvSpPr>
          <p:nvPr/>
        </p:nvSpPr>
        <p:spPr bwMode="auto">
          <a:xfrm>
            <a:off x="2705100" y="6172200"/>
            <a:ext cx="4114800" cy="461963"/>
          </a:xfrm>
          <a:prstGeom prst="rect">
            <a:avLst/>
          </a:prstGeom>
          <a:noFill/>
          <a:ln w="9525">
            <a:noFill/>
            <a:miter lim="800000"/>
            <a:headEnd/>
            <a:tailEnd/>
          </a:ln>
        </p:spPr>
        <p:txBody>
          <a:bodyPr wrap="none">
            <a:spAutoFit/>
          </a:bodyPr>
          <a:lstStyle/>
          <a:p>
            <a:r>
              <a:rPr lang="en-US">
                <a:latin typeface="Verdana" pitchFamily="34" charset="0"/>
                <a:ea typeface="Calibri" pitchFamily="34" charset="0"/>
                <a:cs typeface="Times New Roman" pitchFamily="18" charset="0"/>
              </a:rPr>
              <a:t>They will feed on carrion.</a:t>
            </a:r>
            <a:endParaRPr lang="en-US">
              <a:ea typeface="Calibri" pitchFamily="34"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0" y="1143000"/>
            <a:ext cx="5067300" cy="4524375"/>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NECK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All mammals have specific movements associated with the first two joints of the neck, known as the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atlas</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and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axis</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vertebrae (i.e the atlas-axis) complex.</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Greatest degrees of movements take place at base of neck and atlas-axis.</a:t>
            </a:r>
            <a:endParaRPr lang="en-US">
              <a:ea typeface="Calibri" pitchFamily="34" charset="0"/>
              <a:cs typeface="Times New Roman" pitchFamily="18" charset="0"/>
            </a:endParaRPr>
          </a:p>
        </p:txBody>
      </p:sp>
      <p:pic>
        <p:nvPicPr>
          <p:cNvPr id="16387" name="Picture 2" descr="Skeleton"/>
          <p:cNvPicPr>
            <a:picLocks noChangeAspect="1" noChangeArrowheads="1"/>
          </p:cNvPicPr>
          <p:nvPr/>
        </p:nvPicPr>
        <p:blipFill>
          <a:blip r:embed="rId3" cstate="email"/>
          <a:srcRect/>
          <a:stretch>
            <a:fillRect/>
          </a:stretch>
        </p:blipFill>
        <p:spPr bwMode="auto">
          <a:xfrm>
            <a:off x="5067300" y="0"/>
            <a:ext cx="8534400" cy="6578600"/>
          </a:xfrm>
          <a:prstGeom prst="rect">
            <a:avLst/>
          </a:prstGeom>
          <a:noFill/>
          <a:ln w="9525">
            <a:noFill/>
            <a:miter lim="800000"/>
            <a:headEnd/>
            <a:tailEnd/>
          </a:ln>
        </p:spPr>
      </p:pic>
      <p:cxnSp>
        <p:nvCxnSpPr>
          <p:cNvPr id="16388" name="Straight Arrow Connector 4"/>
          <p:cNvCxnSpPr>
            <a:cxnSpLocks noChangeShapeType="1"/>
          </p:cNvCxnSpPr>
          <p:nvPr/>
        </p:nvCxnSpPr>
        <p:spPr bwMode="auto">
          <a:xfrm rot="16200000" flipH="1">
            <a:off x="5295900" y="914400"/>
            <a:ext cx="1447800" cy="838200"/>
          </a:xfrm>
          <a:prstGeom prst="straightConnector1">
            <a:avLst/>
          </a:prstGeom>
          <a:noFill/>
          <a:ln w="57150" algn="ctr">
            <a:solidFill>
              <a:srgbClr val="FF0000"/>
            </a:solidFill>
            <a:round/>
            <a:headEnd/>
            <a:tailEnd type="arrow" w="med" len="med"/>
          </a:ln>
        </p:spPr>
      </p:cxnSp>
      <p:cxnSp>
        <p:nvCxnSpPr>
          <p:cNvPr id="16389" name="Straight Arrow Connector 6"/>
          <p:cNvCxnSpPr>
            <a:cxnSpLocks noChangeShapeType="1"/>
          </p:cNvCxnSpPr>
          <p:nvPr/>
        </p:nvCxnSpPr>
        <p:spPr bwMode="auto">
          <a:xfrm rot="5400000">
            <a:off x="6286501" y="1066800"/>
            <a:ext cx="1066800" cy="3175"/>
          </a:xfrm>
          <a:prstGeom prst="straightConnector1">
            <a:avLst/>
          </a:prstGeom>
          <a:noFill/>
          <a:ln w="57150" algn="ctr">
            <a:solidFill>
              <a:srgbClr val="FF0000"/>
            </a:solidFill>
            <a:round/>
            <a:headEnd/>
            <a:tailEnd type="arrow" w="med" len="med"/>
          </a:ln>
        </p:spPr>
      </p:cxnSp>
      <p:sp>
        <p:nvSpPr>
          <p:cNvPr id="16390" name="TextBox 9"/>
          <p:cNvSpPr txBox="1">
            <a:spLocks noChangeArrowheads="1"/>
          </p:cNvSpPr>
          <p:nvPr/>
        </p:nvSpPr>
        <p:spPr bwMode="auto">
          <a:xfrm>
            <a:off x="5143500" y="76200"/>
            <a:ext cx="2125663" cy="461963"/>
          </a:xfrm>
          <a:prstGeom prst="rect">
            <a:avLst/>
          </a:prstGeom>
          <a:noFill/>
          <a:ln w="9525">
            <a:noFill/>
            <a:miter lim="800000"/>
            <a:headEnd/>
            <a:tailEnd/>
          </a:ln>
        </p:spPr>
        <p:txBody>
          <a:bodyPr wrap="none">
            <a:spAutoFit/>
          </a:bodyPr>
          <a:lstStyle/>
          <a:p>
            <a:r>
              <a:rPr lang="en-US">
                <a:solidFill>
                  <a:srgbClr val="FF0000"/>
                </a:solidFill>
                <a:latin typeface="Verdana" pitchFamily="34" charset="0"/>
              </a:rPr>
              <a:t>Atlas     Axis</a:t>
            </a:r>
          </a:p>
        </p:txBody>
      </p:sp>
      <p:cxnSp>
        <p:nvCxnSpPr>
          <p:cNvPr id="16391" name="Straight Arrow Connector 10"/>
          <p:cNvCxnSpPr>
            <a:cxnSpLocks noChangeShapeType="1"/>
          </p:cNvCxnSpPr>
          <p:nvPr/>
        </p:nvCxnSpPr>
        <p:spPr bwMode="auto">
          <a:xfrm rot="5400000" flipH="1" flipV="1">
            <a:off x="5562600" y="3467100"/>
            <a:ext cx="1828800" cy="76200"/>
          </a:xfrm>
          <a:prstGeom prst="straightConnector1">
            <a:avLst/>
          </a:prstGeom>
          <a:noFill/>
          <a:ln w="57150" algn="ctr">
            <a:solidFill>
              <a:srgbClr val="00B0F0"/>
            </a:solidFill>
            <a:round/>
            <a:headEnd/>
            <a:tailEnd type="arrow" w="med" len="med"/>
          </a:ln>
        </p:spPr>
      </p:cxnSp>
      <p:cxnSp>
        <p:nvCxnSpPr>
          <p:cNvPr id="16392" name="Straight Arrow Connector 11"/>
          <p:cNvCxnSpPr>
            <a:cxnSpLocks noChangeShapeType="1"/>
          </p:cNvCxnSpPr>
          <p:nvPr/>
        </p:nvCxnSpPr>
        <p:spPr bwMode="auto">
          <a:xfrm rot="16200000" flipV="1">
            <a:off x="6324600" y="3009900"/>
            <a:ext cx="1905000" cy="762000"/>
          </a:xfrm>
          <a:prstGeom prst="straightConnector1">
            <a:avLst/>
          </a:prstGeom>
          <a:noFill/>
          <a:ln w="57150" algn="ctr">
            <a:solidFill>
              <a:srgbClr val="00B0F0"/>
            </a:solidFill>
            <a:round/>
            <a:headEnd/>
            <a:tailEnd type="arrow" w="med" len="med"/>
          </a:ln>
        </p:spPr>
      </p:cxnSp>
      <p:sp>
        <p:nvSpPr>
          <p:cNvPr id="16393" name="TextBox 16"/>
          <p:cNvSpPr txBox="1">
            <a:spLocks noChangeArrowheads="1"/>
          </p:cNvSpPr>
          <p:nvPr/>
        </p:nvSpPr>
        <p:spPr bwMode="auto">
          <a:xfrm>
            <a:off x="5295900" y="4419600"/>
            <a:ext cx="1905000" cy="738188"/>
          </a:xfrm>
          <a:prstGeom prst="rect">
            <a:avLst/>
          </a:prstGeom>
          <a:noFill/>
          <a:ln w="9525">
            <a:solidFill>
              <a:srgbClr val="00B0F0"/>
            </a:solidFill>
            <a:miter lim="800000"/>
            <a:headEnd/>
            <a:tailEnd/>
          </a:ln>
        </p:spPr>
        <p:txBody>
          <a:bodyPr>
            <a:spAutoFit/>
          </a:bodyPr>
          <a:lstStyle/>
          <a:p>
            <a:r>
              <a:rPr lang="en-US" sz="1400" b="1">
                <a:solidFill>
                  <a:srgbClr val="00B0F0"/>
                </a:solidFill>
                <a:latin typeface="Verdana" pitchFamily="34" charset="0"/>
              </a:rPr>
              <a:t>Skull-Atlas Joint</a:t>
            </a:r>
          </a:p>
          <a:p>
            <a:r>
              <a:rPr lang="en-US" sz="1400">
                <a:solidFill>
                  <a:srgbClr val="00B0F0"/>
                </a:solidFill>
                <a:latin typeface="Verdana" pitchFamily="34" charset="0"/>
              </a:rPr>
              <a:t>(nodding, up-down motion of skull)</a:t>
            </a:r>
          </a:p>
        </p:txBody>
      </p:sp>
      <p:sp>
        <p:nvSpPr>
          <p:cNvPr id="18" name="TextBox 17"/>
          <p:cNvSpPr txBox="1"/>
          <p:nvPr/>
        </p:nvSpPr>
        <p:spPr>
          <a:xfrm>
            <a:off x="7429500" y="4343400"/>
            <a:ext cx="2362200" cy="738188"/>
          </a:xfrm>
          <a:prstGeom prst="rect">
            <a:avLst/>
          </a:prstGeom>
          <a:noFill/>
          <a:ln>
            <a:solidFill>
              <a:srgbClr val="00B0F0"/>
            </a:solidFill>
          </a:ln>
        </p:spPr>
        <p:txBody>
          <a:bodyPr>
            <a:spAutoFit/>
          </a:bodyPr>
          <a:lstStyle/>
          <a:p>
            <a:pPr>
              <a:defRPr/>
            </a:pPr>
            <a:r>
              <a:rPr lang="en-US" sz="1400" b="1" dirty="0">
                <a:solidFill>
                  <a:srgbClr val="00B0F0"/>
                </a:solidFill>
                <a:latin typeface="Verdana" pitchFamily="34" charset="0"/>
              </a:rPr>
              <a:t>Atlas-Axis Joint </a:t>
            </a:r>
          </a:p>
          <a:p>
            <a:pPr>
              <a:defRPr/>
            </a:pPr>
            <a:r>
              <a:rPr lang="en-US" sz="1400" dirty="0">
                <a:solidFill>
                  <a:srgbClr val="00B0F0"/>
                </a:solidFill>
                <a:latin typeface="Verdana" pitchFamily="34" charset="0"/>
              </a:rPr>
              <a:t>(</a:t>
            </a:r>
            <a:r>
              <a:rPr lang="en-US" sz="1400" dirty="0" err="1">
                <a:solidFill>
                  <a:srgbClr val="00B0F0"/>
                </a:solidFill>
                <a:latin typeface="Verdana" pitchFamily="34" charset="0"/>
              </a:rPr>
              <a:t>rotatory</a:t>
            </a:r>
            <a:r>
              <a:rPr lang="en-US" sz="1400" dirty="0">
                <a:solidFill>
                  <a:srgbClr val="00B0F0"/>
                </a:solidFill>
                <a:latin typeface="Verdana" pitchFamily="34" charset="0"/>
              </a:rPr>
              <a:t> movement of skul</a:t>
            </a:r>
            <a:r>
              <a:rPr lang="en-US" sz="1400" dirty="0">
                <a:solidFill>
                  <a:srgbClr val="00B0F0"/>
                </a:solidFill>
                <a:latin typeface="+mn-lt"/>
              </a:rPr>
              <a:t>l)</a:t>
            </a:r>
          </a:p>
        </p:txBody>
      </p:sp>
      <p:sp>
        <p:nvSpPr>
          <p:cNvPr id="16395" name="Curved Down Arrow 13"/>
          <p:cNvSpPr>
            <a:spLocks noChangeArrowheads="1"/>
          </p:cNvSpPr>
          <p:nvPr/>
        </p:nvSpPr>
        <p:spPr bwMode="auto">
          <a:xfrm>
            <a:off x="6667500" y="2057400"/>
            <a:ext cx="381000" cy="381000"/>
          </a:xfrm>
          <a:prstGeom prst="curvedDownArrow">
            <a:avLst>
              <a:gd name="adj1" fmla="val 25000"/>
              <a:gd name="adj2" fmla="val 50000"/>
              <a:gd name="adj3" fmla="val 25000"/>
            </a:avLst>
          </a:prstGeom>
          <a:solidFill>
            <a:srgbClr val="00B0F0"/>
          </a:solidFill>
          <a:ln w="9525" algn="ctr">
            <a:solidFill>
              <a:srgbClr val="00B0F0"/>
            </a:solidFill>
            <a:round/>
            <a:headEnd/>
            <a:tailEnd/>
          </a:ln>
        </p:spPr>
        <p:txBody>
          <a:bodyPr/>
          <a:lstStyle/>
          <a:p>
            <a:endParaRPr lang="en-US"/>
          </a:p>
        </p:txBody>
      </p:sp>
      <p:cxnSp>
        <p:nvCxnSpPr>
          <p:cNvPr id="16396" name="Straight Arrow Connector 18"/>
          <p:cNvCxnSpPr>
            <a:cxnSpLocks noChangeShapeType="1"/>
          </p:cNvCxnSpPr>
          <p:nvPr/>
        </p:nvCxnSpPr>
        <p:spPr bwMode="auto">
          <a:xfrm rot="16200000" flipH="1">
            <a:off x="6210300" y="2286000"/>
            <a:ext cx="533400" cy="228600"/>
          </a:xfrm>
          <a:prstGeom prst="straightConnector1">
            <a:avLst/>
          </a:prstGeom>
          <a:noFill/>
          <a:ln w="38100" algn="ctr">
            <a:solidFill>
              <a:srgbClr val="00B0F0"/>
            </a:solidFill>
            <a:round/>
            <a:headEnd type="arrow" w="med" len="med"/>
            <a:tailEnd type="arrow" w="med" len="med"/>
          </a:ln>
        </p:spPr>
      </p:cxn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0"/>
            <a:ext cx="10287000" cy="1938338"/>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NECK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2</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Polar Bears have a relatively longer neck and greater degree of mobility of the neck.  They can bend it more from side to side.  (This is thought to be associated with swimming ability.)</a:t>
            </a:r>
            <a:endParaRPr lang="en-US">
              <a:ea typeface="Calibri" pitchFamily="34" charset="0"/>
              <a:cs typeface="Times New Roman" pitchFamily="18" charset="0"/>
            </a:endParaRPr>
          </a:p>
        </p:txBody>
      </p:sp>
      <p:pic>
        <p:nvPicPr>
          <p:cNvPr id="17411" name="Picture 2" descr="StandingBear4.jpg"/>
          <p:cNvPicPr>
            <a:picLocks noChangeAspect="1"/>
          </p:cNvPicPr>
          <p:nvPr/>
        </p:nvPicPr>
        <p:blipFill>
          <a:blip r:embed="rId3" cstate="email"/>
          <a:srcRect/>
          <a:stretch>
            <a:fillRect/>
          </a:stretch>
        </p:blipFill>
        <p:spPr bwMode="auto">
          <a:xfrm>
            <a:off x="2540000" y="2209800"/>
            <a:ext cx="44323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ackpacker"/>
          <p:cNvPicPr>
            <a:picLocks noChangeAspect="1" noChangeArrowheads="1"/>
          </p:cNvPicPr>
          <p:nvPr/>
        </p:nvPicPr>
        <p:blipFill>
          <a:blip r:embed="rId3" cstate="email"/>
          <a:srcRect/>
          <a:stretch>
            <a:fillRect/>
          </a:stretch>
        </p:blipFill>
        <p:spPr bwMode="auto">
          <a:xfrm>
            <a:off x="5448300" y="457200"/>
            <a:ext cx="4695825" cy="6019800"/>
          </a:xfrm>
          <a:prstGeom prst="rect">
            <a:avLst/>
          </a:prstGeom>
          <a:noFill/>
          <a:ln w="9525">
            <a:noFill/>
            <a:miter lim="800000"/>
            <a:headEnd/>
            <a:tailEnd/>
          </a:ln>
        </p:spPr>
      </p:pic>
      <p:sp>
        <p:nvSpPr>
          <p:cNvPr id="18435" name="Text Box 3"/>
          <p:cNvSpPr txBox="1">
            <a:spLocks noChangeArrowheads="1"/>
          </p:cNvSpPr>
          <p:nvPr/>
        </p:nvSpPr>
        <p:spPr bwMode="auto">
          <a:xfrm>
            <a:off x="266700" y="1219200"/>
            <a:ext cx="5297488" cy="1754188"/>
          </a:xfrm>
          <a:prstGeom prst="rect">
            <a:avLst/>
          </a:prstGeom>
          <a:noFill/>
          <a:ln w="9525">
            <a:noFill/>
            <a:miter lim="800000"/>
            <a:headEnd/>
            <a:tailEnd/>
          </a:ln>
        </p:spPr>
        <p:txBody>
          <a:bodyPr wrap="none">
            <a:spAutoFit/>
          </a:bodyPr>
          <a:lstStyle/>
          <a:p>
            <a:r>
              <a:rPr lang="en-US" sz="5400">
                <a:latin typeface="Verdana" pitchFamily="34" charset="0"/>
              </a:rPr>
              <a:t>Limbs, hands, </a:t>
            </a:r>
          </a:p>
          <a:p>
            <a:r>
              <a:rPr lang="en-US" sz="5400">
                <a:latin typeface="Verdana" pitchFamily="34" charset="0"/>
              </a:rPr>
              <a:t>and feet...</a:t>
            </a:r>
            <a:endParaRPr lang="en-US">
              <a:latin typeface="Verdana"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0" y="776288"/>
            <a:ext cx="10287000" cy="5632450"/>
          </a:xfrm>
          <a:prstGeom prst="rect">
            <a:avLst/>
          </a:prstGeom>
          <a:noFill/>
          <a:ln w="9525">
            <a:noFill/>
            <a:miter lim="800000"/>
            <a:headEnd/>
            <a:tailEnd/>
          </a:ln>
        </p:spPr>
        <p:txBody>
          <a:bodyPr anchor="ctr">
            <a:spAutoFit/>
          </a:bodyPr>
          <a:lstStyle/>
          <a:p>
            <a:r>
              <a:rPr lang="en-US" sz="4000">
                <a:latin typeface="Verdana" pitchFamily="34" charset="0"/>
                <a:ea typeface="Calibri" pitchFamily="34" charset="0"/>
                <a:cs typeface="Times New Roman" pitchFamily="18" charset="0"/>
              </a:rPr>
              <a:t>BEAR ANATOMY </a:t>
            </a:r>
            <a:r>
              <a:rPr lang="en-US" sz="4000">
                <a:latin typeface="Calibri" pitchFamily="34" charset="0"/>
                <a:ea typeface="Calibri" pitchFamily="34" charset="0"/>
                <a:cs typeface="Times New Roman" pitchFamily="18" charset="0"/>
              </a:rPr>
              <a:t>–</a:t>
            </a:r>
            <a:r>
              <a:rPr lang="en-US" sz="4000">
                <a:latin typeface="Verdana" pitchFamily="34" charset="0"/>
                <a:ea typeface="Calibri" pitchFamily="34" charset="0"/>
                <a:cs typeface="Times New Roman" pitchFamily="18" charset="0"/>
              </a:rPr>
              <a:t> LIMBS 1</a:t>
            </a:r>
          </a:p>
          <a:p>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Key features of bears:</a:t>
            </a:r>
          </a:p>
          <a:p>
            <a:endParaRPr lang="en-US" sz="3200">
              <a:ea typeface="Calibri" pitchFamily="34" charset="0"/>
              <a:cs typeface="Times New Roman" pitchFamily="18" charset="0"/>
            </a:endParaRPr>
          </a:p>
          <a:p>
            <a:pPr>
              <a:buFontTx/>
              <a:buChar char="•"/>
            </a:pP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Plantigrade</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flat-footed and palmed</a:t>
            </a:r>
          </a:p>
          <a:p>
            <a:pPr>
              <a:buFontTx/>
              <a:buChar char="•"/>
            </a:pPr>
            <a:endParaRPr lang="en-US" sz="3200">
              <a:ea typeface="Calibri" pitchFamily="34" charset="0"/>
              <a:cs typeface="Times New Roman" pitchFamily="18" charset="0"/>
            </a:endParaRPr>
          </a:p>
          <a:p>
            <a:pPr>
              <a:buFontTx/>
              <a:buChar char="•"/>
            </a:pPr>
            <a:r>
              <a:rPr lang="en-US" sz="3200">
                <a:latin typeface="Verdana" pitchFamily="34" charset="0"/>
                <a:ea typeface="Calibri" pitchFamily="34" charset="0"/>
                <a:cs typeface="Times New Roman" pitchFamily="18" charset="0"/>
              </a:rPr>
              <a:t>Limbs very close to columnar in orientation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much like humans.</a:t>
            </a:r>
          </a:p>
          <a:p>
            <a:pPr>
              <a:buFontTx/>
              <a:buChar char="•"/>
            </a:pPr>
            <a:endParaRPr lang="en-US" sz="3200">
              <a:ea typeface="Calibri" pitchFamily="34" charset="0"/>
              <a:cs typeface="Times New Roman" pitchFamily="18" charset="0"/>
            </a:endParaRPr>
          </a:p>
          <a:p>
            <a:pPr>
              <a:buFontTx/>
              <a:buChar char="•"/>
            </a:pPr>
            <a:r>
              <a:rPr lang="en-US" sz="3200">
                <a:latin typeface="Verdana" pitchFamily="34" charset="0"/>
                <a:ea typeface="Calibri" pitchFamily="34" charset="0"/>
                <a:cs typeface="Times New Roman" pitchFamily="18" charset="0"/>
              </a:rPr>
              <a:t>Extremely robust should &amp; hip, upper arm &amp; thigh.</a:t>
            </a:r>
            <a:endParaRPr lang="en-US" sz="320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ChangeArrowheads="1"/>
          </p:cNvSpPr>
          <p:nvPr/>
        </p:nvSpPr>
        <p:spPr bwMode="auto">
          <a:xfrm>
            <a:off x="0" y="0"/>
            <a:ext cx="10287000" cy="304641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LIMBS 2</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Both bears and humans are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flat-footed</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or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plantigrade</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with heel in contact with the ground.  </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Additionally, bear hind limbs are  oriented in an almost columnar manner, much like humans.  (However, note, we will see that hip orientation is different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this is key for standing on two limbs.)</a:t>
            </a:r>
            <a:endParaRPr lang="en-US">
              <a:ea typeface="Calibri" pitchFamily="34" charset="0"/>
              <a:cs typeface="Times New Roman" pitchFamily="18" charset="0"/>
            </a:endParaRPr>
          </a:p>
        </p:txBody>
      </p:sp>
      <p:pic>
        <p:nvPicPr>
          <p:cNvPr id="20483" name="Picture 2" descr="PesSkeletonBear.jpg"/>
          <p:cNvPicPr>
            <a:picLocks noChangeAspect="1"/>
          </p:cNvPicPr>
          <p:nvPr/>
        </p:nvPicPr>
        <p:blipFill>
          <a:blip r:embed="rId3" cstate="email"/>
          <a:srcRect/>
          <a:stretch>
            <a:fillRect/>
          </a:stretch>
        </p:blipFill>
        <p:spPr bwMode="auto">
          <a:xfrm>
            <a:off x="800100" y="3657600"/>
            <a:ext cx="3667125" cy="2200275"/>
          </a:xfrm>
          <a:prstGeom prst="rect">
            <a:avLst/>
          </a:prstGeom>
          <a:noFill/>
          <a:ln w="9525">
            <a:noFill/>
            <a:miter lim="800000"/>
            <a:headEnd/>
            <a:tailEnd/>
          </a:ln>
        </p:spPr>
      </p:pic>
      <p:pic>
        <p:nvPicPr>
          <p:cNvPr id="20484" name="Picture 3" descr="ComparativeSkeletons.jpg"/>
          <p:cNvPicPr>
            <a:picLocks noChangeAspect="1"/>
          </p:cNvPicPr>
          <p:nvPr/>
        </p:nvPicPr>
        <p:blipFill>
          <a:blip r:embed="rId4" cstate="email"/>
          <a:srcRect/>
          <a:stretch>
            <a:fillRect/>
          </a:stretch>
        </p:blipFill>
        <p:spPr bwMode="auto">
          <a:xfrm>
            <a:off x="5295900" y="2743200"/>
            <a:ext cx="2979738" cy="3941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ead-on-wall"/>
          <p:cNvPicPr>
            <a:picLocks noChangeAspect="1" noChangeArrowheads="1"/>
          </p:cNvPicPr>
          <p:nvPr/>
        </p:nvPicPr>
        <p:blipFill>
          <a:blip r:embed="rId3" cstate="email"/>
          <a:srcRect/>
          <a:stretch>
            <a:fillRect/>
          </a:stretch>
        </p:blipFill>
        <p:spPr bwMode="auto">
          <a:xfrm>
            <a:off x="5372100" y="304800"/>
            <a:ext cx="4689475" cy="6172200"/>
          </a:xfrm>
          <a:prstGeom prst="rect">
            <a:avLst/>
          </a:prstGeom>
          <a:noFill/>
          <a:ln w="9525">
            <a:noFill/>
            <a:miter lim="800000"/>
            <a:headEnd/>
            <a:tailEnd/>
          </a:ln>
        </p:spPr>
      </p:pic>
      <p:sp>
        <p:nvSpPr>
          <p:cNvPr id="3075" name="Text Box 3"/>
          <p:cNvSpPr txBox="1">
            <a:spLocks noChangeArrowheads="1"/>
          </p:cNvSpPr>
          <p:nvPr/>
        </p:nvSpPr>
        <p:spPr bwMode="auto">
          <a:xfrm>
            <a:off x="0" y="1219200"/>
            <a:ext cx="5324475" cy="2586038"/>
          </a:xfrm>
          <a:prstGeom prst="rect">
            <a:avLst/>
          </a:prstGeom>
          <a:noFill/>
          <a:ln w="9525">
            <a:noFill/>
            <a:miter lim="800000"/>
            <a:headEnd/>
            <a:tailEnd/>
          </a:ln>
        </p:spPr>
        <p:txBody>
          <a:bodyPr wrap="none">
            <a:spAutoFit/>
          </a:bodyPr>
          <a:lstStyle/>
          <a:p>
            <a:r>
              <a:rPr lang="en-US" sz="5400">
                <a:latin typeface="Verdana" pitchFamily="34" charset="0"/>
              </a:rPr>
              <a:t>BEARS:</a:t>
            </a:r>
          </a:p>
          <a:p>
            <a:endParaRPr lang="en-US" sz="5400">
              <a:latin typeface="Verdana" pitchFamily="34" charset="0"/>
            </a:endParaRPr>
          </a:p>
          <a:p>
            <a:r>
              <a:rPr lang="en-US" sz="5400">
                <a:latin typeface="Verdana" pitchFamily="34" charset="0"/>
              </a:rPr>
              <a:t>Basic Anatomy</a:t>
            </a:r>
            <a:endParaRPr lang="en-US">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0" y="228600"/>
            <a:ext cx="10287000" cy="267811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LIMBS 3</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Human forelimbs hang, whereas those of bears are weight-bearing.  </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Bears forelimbs are attached via a muscular sling to the side of the ribcage whereas those of humans attach to the back/dorsal side of the body with partial skeletal support via the clavicle.</a:t>
            </a:r>
            <a:endParaRPr lang="en-US">
              <a:ea typeface="Calibri" pitchFamily="34" charset="0"/>
              <a:cs typeface="Times New Roman" pitchFamily="18" charset="0"/>
            </a:endParaRPr>
          </a:p>
        </p:txBody>
      </p:sp>
      <p:pic>
        <p:nvPicPr>
          <p:cNvPr id="21507" name="Picture 2" descr="Ursus-arctosSkeleton.jpg"/>
          <p:cNvPicPr>
            <a:picLocks noChangeAspect="1"/>
          </p:cNvPicPr>
          <p:nvPr/>
        </p:nvPicPr>
        <p:blipFill>
          <a:blip r:embed="rId3" cstate="email"/>
          <a:srcRect/>
          <a:stretch>
            <a:fillRect/>
          </a:stretch>
        </p:blipFill>
        <p:spPr bwMode="auto">
          <a:xfrm>
            <a:off x="4914900" y="3068638"/>
            <a:ext cx="5372100" cy="3603625"/>
          </a:xfrm>
          <a:prstGeom prst="rect">
            <a:avLst/>
          </a:prstGeom>
          <a:noFill/>
          <a:ln w="9525">
            <a:noFill/>
            <a:miter lim="800000"/>
            <a:headEnd/>
            <a:tailEnd/>
          </a:ln>
        </p:spPr>
      </p:pic>
      <p:pic>
        <p:nvPicPr>
          <p:cNvPr id="21508" name="Picture 3" descr="img003.jpg"/>
          <p:cNvPicPr>
            <a:picLocks noChangeAspect="1"/>
          </p:cNvPicPr>
          <p:nvPr/>
        </p:nvPicPr>
        <p:blipFill>
          <a:blip r:embed="rId4" cstate="email"/>
          <a:srcRect/>
          <a:stretch>
            <a:fillRect/>
          </a:stretch>
        </p:blipFill>
        <p:spPr bwMode="auto">
          <a:xfrm>
            <a:off x="1409700" y="2895600"/>
            <a:ext cx="2617788" cy="373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ones-forelimb"/>
          <p:cNvPicPr>
            <a:picLocks noChangeAspect="1" noChangeArrowheads="1"/>
          </p:cNvPicPr>
          <p:nvPr/>
        </p:nvPicPr>
        <p:blipFill>
          <a:blip r:embed="rId3" cstate="email"/>
          <a:srcRect/>
          <a:stretch>
            <a:fillRect/>
          </a:stretch>
        </p:blipFill>
        <p:spPr bwMode="auto">
          <a:xfrm>
            <a:off x="3646488" y="457200"/>
            <a:ext cx="3108325" cy="61722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Bones-forelimb"/>
          <p:cNvPicPr>
            <a:picLocks noChangeAspect="1" noChangeArrowheads="1"/>
          </p:cNvPicPr>
          <p:nvPr/>
        </p:nvPicPr>
        <p:blipFill>
          <a:blip r:embed="rId3" cstate="email"/>
          <a:srcRect/>
          <a:stretch>
            <a:fillRect/>
          </a:stretch>
        </p:blipFill>
        <p:spPr bwMode="auto">
          <a:xfrm>
            <a:off x="685800" y="457200"/>
            <a:ext cx="3108325" cy="6172200"/>
          </a:xfrm>
          <a:prstGeom prst="rect">
            <a:avLst/>
          </a:prstGeom>
          <a:noFill/>
          <a:ln w="9525">
            <a:noFill/>
            <a:miter lim="800000"/>
            <a:headEnd/>
            <a:tailEnd/>
          </a:ln>
        </p:spPr>
      </p:pic>
      <p:sp>
        <p:nvSpPr>
          <p:cNvPr id="23555" name="Line 3"/>
          <p:cNvSpPr>
            <a:spLocks noChangeShapeType="1"/>
          </p:cNvSpPr>
          <p:nvPr/>
        </p:nvSpPr>
        <p:spPr bwMode="auto">
          <a:xfrm flipV="1">
            <a:off x="1676400" y="762000"/>
            <a:ext cx="914400" cy="1828800"/>
          </a:xfrm>
          <a:prstGeom prst="line">
            <a:avLst/>
          </a:prstGeom>
          <a:noFill/>
          <a:ln w="76200">
            <a:solidFill>
              <a:schemeClr val="tx1"/>
            </a:solidFill>
            <a:round/>
            <a:headEnd/>
            <a:tailEnd/>
          </a:ln>
        </p:spPr>
        <p:txBody>
          <a:bodyPr wrap="none" anchor="ctr"/>
          <a:lstStyle/>
          <a:p>
            <a:endParaRPr lang="en-US"/>
          </a:p>
        </p:txBody>
      </p:sp>
      <p:sp>
        <p:nvSpPr>
          <p:cNvPr id="23556" name="Line 4"/>
          <p:cNvSpPr>
            <a:spLocks noChangeShapeType="1"/>
          </p:cNvSpPr>
          <p:nvPr/>
        </p:nvSpPr>
        <p:spPr bwMode="auto">
          <a:xfrm>
            <a:off x="1676400" y="2667000"/>
            <a:ext cx="1143000" cy="1371600"/>
          </a:xfrm>
          <a:prstGeom prst="line">
            <a:avLst/>
          </a:prstGeom>
          <a:noFill/>
          <a:ln w="76200">
            <a:solidFill>
              <a:schemeClr val="tx1"/>
            </a:solidFill>
            <a:round/>
            <a:headEnd/>
            <a:tailEnd/>
          </a:ln>
        </p:spPr>
        <p:txBody>
          <a:bodyPr wrap="none" anchor="ctr"/>
          <a:lstStyle/>
          <a:p>
            <a:endParaRPr lang="en-US"/>
          </a:p>
        </p:txBody>
      </p:sp>
      <p:sp>
        <p:nvSpPr>
          <p:cNvPr id="23557" name="Line 5"/>
          <p:cNvSpPr>
            <a:spLocks noChangeShapeType="1"/>
          </p:cNvSpPr>
          <p:nvPr/>
        </p:nvSpPr>
        <p:spPr bwMode="auto">
          <a:xfrm flipH="1">
            <a:off x="2667000" y="4114800"/>
            <a:ext cx="152400" cy="1752600"/>
          </a:xfrm>
          <a:prstGeom prst="line">
            <a:avLst/>
          </a:prstGeom>
          <a:noFill/>
          <a:ln w="76200">
            <a:solidFill>
              <a:schemeClr val="tx1"/>
            </a:solidFill>
            <a:round/>
            <a:headEnd/>
            <a:tailEnd/>
          </a:ln>
        </p:spPr>
        <p:txBody>
          <a:bodyPr wrap="none" anchor="ctr"/>
          <a:lstStyle/>
          <a:p>
            <a:endParaRPr lang="en-US"/>
          </a:p>
        </p:txBody>
      </p:sp>
      <p:sp>
        <p:nvSpPr>
          <p:cNvPr id="23558" name="Line 6"/>
          <p:cNvSpPr>
            <a:spLocks noChangeShapeType="1"/>
          </p:cNvSpPr>
          <p:nvPr/>
        </p:nvSpPr>
        <p:spPr bwMode="auto">
          <a:xfrm flipH="1">
            <a:off x="1752600" y="5867400"/>
            <a:ext cx="914400" cy="76200"/>
          </a:xfrm>
          <a:prstGeom prst="line">
            <a:avLst/>
          </a:prstGeom>
          <a:noFill/>
          <a:ln w="76200">
            <a:solidFill>
              <a:schemeClr val="tx1"/>
            </a:solidFill>
            <a:round/>
            <a:headEnd/>
            <a:tailEnd/>
          </a:ln>
        </p:spPr>
        <p:txBody>
          <a:bodyPr wrap="none" anchor="ctr"/>
          <a:lstStyle/>
          <a:p>
            <a:endParaRPr lang="en-US"/>
          </a:p>
        </p:txBody>
      </p:sp>
      <p:sp>
        <p:nvSpPr>
          <p:cNvPr id="23559" name="Line 7"/>
          <p:cNvSpPr>
            <a:spLocks noChangeShapeType="1"/>
          </p:cNvSpPr>
          <p:nvPr/>
        </p:nvSpPr>
        <p:spPr bwMode="auto">
          <a:xfrm flipV="1">
            <a:off x="5486400" y="838200"/>
            <a:ext cx="914400" cy="1828800"/>
          </a:xfrm>
          <a:prstGeom prst="line">
            <a:avLst/>
          </a:prstGeom>
          <a:noFill/>
          <a:ln w="76200">
            <a:solidFill>
              <a:schemeClr val="tx1"/>
            </a:solidFill>
            <a:round/>
            <a:headEnd/>
            <a:tailEnd/>
          </a:ln>
        </p:spPr>
        <p:txBody>
          <a:bodyPr wrap="none" anchor="ctr"/>
          <a:lstStyle/>
          <a:p>
            <a:endParaRPr lang="en-US"/>
          </a:p>
        </p:txBody>
      </p:sp>
      <p:sp>
        <p:nvSpPr>
          <p:cNvPr id="23560" name="Line 8"/>
          <p:cNvSpPr>
            <a:spLocks noChangeShapeType="1"/>
          </p:cNvSpPr>
          <p:nvPr/>
        </p:nvSpPr>
        <p:spPr bwMode="auto">
          <a:xfrm>
            <a:off x="5486400" y="2743200"/>
            <a:ext cx="1143000" cy="1371600"/>
          </a:xfrm>
          <a:prstGeom prst="line">
            <a:avLst/>
          </a:prstGeom>
          <a:noFill/>
          <a:ln w="76200">
            <a:solidFill>
              <a:schemeClr val="tx1"/>
            </a:solidFill>
            <a:round/>
            <a:headEnd/>
            <a:tailEnd/>
          </a:ln>
        </p:spPr>
        <p:txBody>
          <a:bodyPr wrap="none" anchor="ctr"/>
          <a:lstStyle/>
          <a:p>
            <a:endParaRPr lang="en-US"/>
          </a:p>
        </p:txBody>
      </p:sp>
      <p:sp>
        <p:nvSpPr>
          <p:cNvPr id="23561" name="Line 9"/>
          <p:cNvSpPr>
            <a:spLocks noChangeShapeType="1"/>
          </p:cNvSpPr>
          <p:nvPr/>
        </p:nvSpPr>
        <p:spPr bwMode="auto">
          <a:xfrm flipH="1">
            <a:off x="6477000" y="4191000"/>
            <a:ext cx="152400" cy="1752600"/>
          </a:xfrm>
          <a:prstGeom prst="line">
            <a:avLst/>
          </a:prstGeom>
          <a:noFill/>
          <a:ln w="76200">
            <a:solidFill>
              <a:schemeClr val="tx1"/>
            </a:solidFill>
            <a:round/>
            <a:headEnd/>
            <a:tailEnd/>
          </a:ln>
        </p:spPr>
        <p:txBody>
          <a:bodyPr wrap="none" anchor="ctr"/>
          <a:lstStyle/>
          <a:p>
            <a:endParaRPr lang="en-US"/>
          </a:p>
        </p:txBody>
      </p:sp>
      <p:sp>
        <p:nvSpPr>
          <p:cNvPr id="23562" name="Line 10"/>
          <p:cNvSpPr>
            <a:spLocks noChangeShapeType="1"/>
          </p:cNvSpPr>
          <p:nvPr/>
        </p:nvSpPr>
        <p:spPr bwMode="auto">
          <a:xfrm flipH="1">
            <a:off x="5562600" y="5943600"/>
            <a:ext cx="914400" cy="76200"/>
          </a:xfrm>
          <a:prstGeom prst="line">
            <a:avLst/>
          </a:prstGeom>
          <a:noFill/>
          <a:ln w="76200">
            <a:solidFill>
              <a:schemeClr val="tx1"/>
            </a:solidFill>
            <a:round/>
            <a:headEnd/>
            <a:tailEnd/>
          </a:ln>
        </p:spPr>
        <p:txBody>
          <a:bodyPr wrap="none" anchor="ct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Muscles-forelimb"/>
          <p:cNvPicPr>
            <a:picLocks noChangeAspect="1" noChangeArrowheads="1"/>
          </p:cNvPicPr>
          <p:nvPr/>
        </p:nvPicPr>
        <p:blipFill>
          <a:blip r:embed="rId3" cstate="email"/>
          <a:srcRect/>
          <a:stretch>
            <a:fillRect/>
          </a:stretch>
        </p:blipFill>
        <p:spPr bwMode="auto">
          <a:xfrm>
            <a:off x="3657600" y="304800"/>
            <a:ext cx="3116263" cy="6553200"/>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1" descr="Muscles-forelimb"/>
          <p:cNvPicPr>
            <a:picLocks noChangeAspect="1" noChangeArrowheads="1"/>
          </p:cNvPicPr>
          <p:nvPr/>
        </p:nvPicPr>
        <p:blipFill>
          <a:blip r:embed="rId3" cstate="email"/>
          <a:srcRect/>
          <a:stretch>
            <a:fillRect/>
          </a:stretch>
        </p:blipFill>
        <p:spPr bwMode="auto">
          <a:xfrm>
            <a:off x="4495800" y="304800"/>
            <a:ext cx="3116263" cy="6553200"/>
          </a:xfrm>
          <a:prstGeom prst="rect">
            <a:avLst/>
          </a:prstGeom>
          <a:noFill/>
          <a:ln w="9525">
            <a:noFill/>
            <a:miter lim="800000"/>
            <a:headEnd/>
            <a:tailEnd/>
          </a:ln>
        </p:spPr>
      </p:pic>
      <p:sp>
        <p:nvSpPr>
          <p:cNvPr id="25603" name="Line 3"/>
          <p:cNvSpPr>
            <a:spLocks noChangeShapeType="1"/>
          </p:cNvSpPr>
          <p:nvPr/>
        </p:nvSpPr>
        <p:spPr bwMode="auto">
          <a:xfrm flipV="1">
            <a:off x="1676400" y="762000"/>
            <a:ext cx="914400" cy="1828800"/>
          </a:xfrm>
          <a:prstGeom prst="line">
            <a:avLst/>
          </a:prstGeom>
          <a:noFill/>
          <a:ln w="76200">
            <a:solidFill>
              <a:schemeClr val="tx1"/>
            </a:solidFill>
            <a:round/>
            <a:headEnd/>
            <a:tailEnd/>
          </a:ln>
        </p:spPr>
        <p:txBody>
          <a:bodyPr wrap="none" anchor="ctr"/>
          <a:lstStyle/>
          <a:p>
            <a:endParaRPr lang="en-US"/>
          </a:p>
        </p:txBody>
      </p:sp>
      <p:sp>
        <p:nvSpPr>
          <p:cNvPr id="25604" name="Line 4"/>
          <p:cNvSpPr>
            <a:spLocks noChangeShapeType="1"/>
          </p:cNvSpPr>
          <p:nvPr/>
        </p:nvSpPr>
        <p:spPr bwMode="auto">
          <a:xfrm>
            <a:off x="1676400" y="2667000"/>
            <a:ext cx="1143000" cy="1371600"/>
          </a:xfrm>
          <a:prstGeom prst="line">
            <a:avLst/>
          </a:prstGeom>
          <a:noFill/>
          <a:ln w="76200">
            <a:solidFill>
              <a:schemeClr val="tx1"/>
            </a:solidFill>
            <a:round/>
            <a:headEnd/>
            <a:tailEnd/>
          </a:ln>
        </p:spPr>
        <p:txBody>
          <a:bodyPr wrap="none" anchor="ctr"/>
          <a:lstStyle/>
          <a:p>
            <a:endParaRPr lang="en-US"/>
          </a:p>
        </p:txBody>
      </p:sp>
      <p:sp>
        <p:nvSpPr>
          <p:cNvPr id="25605" name="Line 5"/>
          <p:cNvSpPr>
            <a:spLocks noChangeShapeType="1"/>
          </p:cNvSpPr>
          <p:nvPr/>
        </p:nvSpPr>
        <p:spPr bwMode="auto">
          <a:xfrm flipH="1">
            <a:off x="2667000" y="4114800"/>
            <a:ext cx="152400" cy="1752600"/>
          </a:xfrm>
          <a:prstGeom prst="line">
            <a:avLst/>
          </a:prstGeom>
          <a:noFill/>
          <a:ln w="76200">
            <a:solidFill>
              <a:schemeClr val="tx1"/>
            </a:solidFill>
            <a:round/>
            <a:headEnd/>
            <a:tailEnd/>
          </a:ln>
        </p:spPr>
        <p:txBody>
          <a:bodyPr wrap="none" anchor="ctr"/>
          <a:lstStyle/>
          <a:p>
            <a:endParaRPr lang="en-US"/>
          </a:p>
        </p:txBody>
      </p:sp>
      <p:sp>
        <p:nvSpPr>
          <p:cNvPr id="25606" name="Line 6"/>
          <p:cNvSpPr>
            <a:spLocks noChangeShapeType="1"/>
          </p:cNvSpPr>
          <p:nvPr/>
        </p:nvSpPr>
        <p:spPr bwMode="auto">
          <a:xfrm flipH="1">
            <a:off x="1752600" y="5867400"/>
            <a:ext cx="914400" cy="76200"/>
          </a:xfrm>
          <a:prstGeom prst="line">
            <a:avLst/>
          </a:prstGeom>
          <a:noFill/>
          <a:ln w="76200">
            <a:solidFill>
              <a:schemeClr val="tx1"/>
            </a:solidFill>
            <a:round/>
            <a:headEnd/>
            <a:tailEnd/>
          </a:ln>
        </p:spPr>
        <p:txBody>
          <a:bodyPr wrap="none" anchor="ctr"/>
          <a:lstStyle/>
          <a:p>
            <a:endParaRPr lang="en-US"/>
          </a:p>
        </p:txBody>
      </p:sp>
      <p:sp>
        <p:nvSpPr>
          <p:cNvPr id="25607" name="Line 7"/>
          <p:cNvSpPr>
            <a:spLocks noChangeShapeType="1"/>
          </p:cNvSpPr>
          <p:nvPr/>
        </p:nvSpPr>
        <p:spPr bwMode="auto">
          <a:xfrm flipV="1">
            <a:off x="5486400" y="838200"/>
            <a:ext cx="914400" cy="1828800"/>
          </a:xfrm>
          <a:prstGeom prst="line">
            <a:avLst/>
          </a:prstGeom>
          <a:noFill/>
          <a:ln w="76200">
            <a:solidFill>
              <a:schemeClr val="tx1"/>
            </a:solidFill>
            <a:round/>
            <a:headEnd/>
            <a:tailEnd/>
          </a:ln>
        </p:spPr>
        <p:txBody>
          <a:bodyPr wrap="none" anchor="ctr"/>
          <a:lstStyle/>
          <a:p>
            <a:endParaRPr lang="en-US"/>
          </a:p>
        </p:txBody>
      </p:sp>
      <p:sp>
        <p:nvSpPr>
          <p:cNvPr id="25608" name="Line 8"/>
          <p:cNvSpPr>
            <a:spLocks noChangeShapeType="1"/>
          </p:cNvSpPr>
          <p:nvPr/>
        </p:nvSpPr>
        <p:spPr bwMode="auto">
          <a:xfrm>
            <a:off x="5410200" y="2667000"/>
            <a:ext cx="1219200" cy="1524000"/>
          </a:xfrm>
          <a:prstGeom prst="line">
            <a:avLst/>
          </a:prstGeom>
          <a:noFill/>
          <a:ln w="76200">
            <a:solidFill>
              <a:schemeClr val="tx1"/>
            </a:solidFill>
            <a:round/>
            <a:headEnd/>
            <a:tailEnd/>
          </a:ln>
        </p:spPr>
        <p:txBody>
          <a:bodyPr wrap="none" anchor="ctr"/>
          <a:lstStyle/>
          <a:p>
            <a:endParaRPr lang="en-US"/>
          </a:p>
        </p:txBody>
      </p:sp>
      <p:sp>
        <p:nvSpPr>
          <p:cNvPr id="25609" name="Line 9"/>
          <p:cNvSpPr>
            <a:spLocks noChangeShapeType="1"/>
          </p:cNvSpPr>
          <p:nvPr/>
        </p:nvSpPr>
        <p:spPr bwMode="auto">
          <a:xfrm flipH="1">
            <a:off x="6477000" y="4191000"/>
            <a:ext cx="152400" cy="1981200"/>
          </a:xfrm>
          <a:prstGeom prst="line">
            <a:avLst/>
          </a:prstGeom>
          <a:noFill/>
          <a:ln w="76200">
            <a:solidFill>
              <a:schemeClr val="tx1"/>
            </a:solidFill>
            <a:round/>
            <a:headEnd/>
            <a:tailEnd/>
          </a:ln>
        </p:spPr>
        <p:txBody>
          <a:bodyPr wrap="none" anchor="ctr"/>
          <a:lstStyle/>
          <a:p>
            <a:endParaRPr lang="en-US"/>
          </a:p>
        </p:txBody>
      </p:sp>
      <p:sp>
        <p:nvSpPr>
          <p:cNvPr id="25610" name="Line 10"/>
          <p:cNvSpPr>
            <a:spLocks noChangeShapeType="1"/>
          </p:cNvSpPr>
          <p:nvPr/>
        </p:nvSpPr>
        <p:spPr bwMode="auto">
          <a:xfrm flipH="1">
            <a:off x="5562600" y="6172200"/>
            <a:ext cx="990600" cy="228600"/>
          </a:xfrm>
          <a:prstGeom prst="line">
            <a:avLst/>
          </a:prstGeom>
          <a:noFill/>
          <a:ln w="76200">
            <a:solidFill>
              <a:schemeClr val="tx1"/>
            </a:solidFill>
            <a:round/>
            <a:headEnd/>
            <a:tailEnd/>
          </a:ln>
        </p:spPr>
        <p:txBody>
          <a:bodyPr wrap="none" anchor="ct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alk-shoulder"/>
          <p:cNvPicPr>
            <a:picLocks noChangeAspect="1" noChangeArrowheads="1"/>
          </p:cNvPicPr>
          <p:nvPr/>
        </p:nvPicPr>
        <p:blipFill>
          <a:blip r:embed="rId3" cstate="email"/>
          <a:srcRect/>
          <a:stretch>
            <a:fillRect/>
          </a:stretch>
        </p:blipFill>
        <p:spPr bwMode="auto">
          <a:xfrm>
            <a:off x="2133600" y="387350"/>
            <a:ext cx="6794500" cy="6237288"/>
          </a:xfrm>
          <a:prstGeom prst="rect">
            <a:avLst/>
          </a:prstGeom>
          <a:noFill/>
          <a:ln w="9525">
            <a:noFill/>
            <a:miter lim="800000"/>
            <a:headEnd/>
            <a:tailEnd/>
          </a:ln>
        </p:spPr>
      </p:pic>
      <p:sp>
        <p:nvSpPr>
          <p:cNvPr id="26627" name="Line 3"/>
          <p:cNvSpPr>
            <a:spLocks noChangeShapeType="1"/>
          </p:cNvSpPr>
          <p:nvPr/>
        </p:nvSpPr>
        <p:spPr bwMode="auto">
          <a:xfrm flipH="1" flipV="1">
            <a:off x="7086600" y="914400"/>
            <a:ext cx="990600" cy="1219200"/>
          </a:xfrm>
          <a:prstGeom prst="line">
            <a:avLst/>
          </a:prstGeom>
          <a:noFill/>
          <a:ln w="57150">
            <a:solidFill>
              <a:schemeClr val="tx1"/>
            </a:solidFill>
            <a:prstDash val="sysDot"/>
            <a:round/>
            <a:headEnd/>
            <a:tailEnd/>
          </a:ln>
        </p:spPr>
        <p:txBody>
          <a:bodyPr wrap="none" anchor="ctr"/>
          <a:lstStyle/>
          <a:p>
            <a:endParaRPr lang="en-US"/>
          </a:p>
        </p:txBody>
      </p:sp>
      <p:sp>
        <p:nvSpPr>
          <p:cNvPr id="26628" name="Line 4"/>
          <p:cNvSpPr>
            <a:spLocks noChangeShapeType="1"/>
          </p:cNvSpPr>
          <p:nvPr/>
        </p:nvSpPr>
        <p:spPr bwMode="auto">
          <a:xfrm flipV="1">
            <a:off x="5562600" y="990600"/>
            <a:ext cx="762000" cy="1295400"/>
          </a:xfrm>
          <a:prstGeom prst="line">
            <a:avLst/>
          </a:prstGeom>
          <a:noFill/>
          <a:ln w="57150">
            <a:solidFill>
              <a:schemeClr val="tx1"/>
            </a:solidFill>
            <a:prstDash val="sysDot"/>
            <a:round/>
            <a:headEnd/>
            <a:tailEnd/>
          </a:ln>
        </p:spPr>
        <p:txBody>
          <a:bodyPr wrap="none" anchor="ctr"/>
          <a:lstStyle/>
          <a:p>
            <a:endParaRPr lang="en-US"/>
          </a:p>
        </p:txBody>
      </p:sp>
      <p:sp>
        <p:nvSpPr>
          <p:cNvPr id="26629" name="Line 5"/>
          <p:cNvSpPr>
            <a:spLocks noChangeShapeType="1"/>
          </p:cNvSpPr>
          <p:nvPr/>
        </p:nvSpPr>
        <p:spPr bwMode="auto">
          <a:xfrm>
            <a:off x="4038600" y="609600"/>
            <a:ext cx="1219200" cy="762000"/>
          </a:xfrm>
          <a:prstGeom prst="line">
            <a:avLst/>
          </a:prstGeom>
          <a:noFill/>
          <a:ln w="76200">
            <a:solidFill>
              <a:schemeClr val="tx1"/>
            </a:solidFill>
            <a:round/>
            <a:headEnd/>
            <a:tailEnd type="triangle" w="med" len="med"/>
          </a:ln>
        </p:spPr>
        <p:txBody>
          <a:bodyPr wrap="none" anchor="ct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ones-hindlimb"/>
          <p:cNvPicPr>
            <a:picLocks noChangeAspect="1" noChangeArrowheads="1"/>
          </p:cNvPicPr>
          <p:nvPr/>
        </p:nvPicPr>
        <p:blipFill>
          <a:blip r:embed="rId3" cstate="email"/>
          <a:srcRect/>
          <a:stretch>
            <a:fillRect/>
          </a:stretch>
        </p:blipFill>
        <p:spPr bwMode="auto">
          <a:xfrm>
            <a:off x="3448050" y="228600"/>
            <a:ext cx="3508375" cy="66294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Bones-hindlimb"/>
          <p:cNvPicPr>
            <a:picLocks noChangeAspect="1" noChangeArrowheads="1"/>
          </p:cNvPicPr>
          <p:nvPr/>
        </p:nvPicPr>
        <p:blipFill>
          <a:blip r:embed="rId3" cstate="email"/>
          <a:srcRect/>
          <a:stretch>
            <a:fillRect/>
          </a:stretch>
        </p:blipFill>
        <p:spPr bwMode="auto">
          <a:xfrm>
            <a:off x="3448050" y="228600"/>
            <a:ext cx="3508375" cy="66294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Bones-hindlimb"/>
          <p:cNvPicPr>
            <a:picLocks noChangeAspect="1" noChangeArrowheads="1"/>
          </p:cNvPicPr>
          <p:nvPr/>
        </p:nvPicPr>
        <p:blipFill>
          <a:blip r:embed="rId3" cstate="email"/>
          <a:srcRect/>
          <a:stretch>
            <a:fillRect/>
          </a:stretch>
        </p:blipFill>
        <p:spPr bwMode="auto">
          <a:xfrm>
            <a:off x="914400" y="228600"/>
            <a:ext cx="3508375" cy="6629400"/>
          </a:xfrm>
          <a:prstGeom prst="rect">
            <a:avLst/>
          </a:prstGeom>
          <a:noFill/>
          <a:ln w="9525">
            <a:noFill/>
            <a:miter lim="800000"/>
            <a:headEnd/>
            <a:tailEnd/>
          </a:ln>
        </p:spPr>
      </p:pic>
      <p:pic>
        <p:nvPicPr>
          <p:cNvPr id="29699" name="Picture 3" descr="Footbones"/>
          <p:cNvPicPr>
            <a:picLocks noChangeAspect="1" noChangeArrowheads="1"/>
          </p:cNvPicPr>
          <p:nvPr/>
        </p:nvPicPr>
        <p:blipFill>
          <a:blip r:embed="rId4" cstate="email"/>
          <a:srcRect/>
          <a:stretch>
            <a:fillRect/>
          </a:stretch>
        </p:blipFill>
        <p:spPr bwMode="auto">
          <a:xfrm>
            <a:off x="4876800" y="228600"/>
            <a:ext cx="5091113" cy="66294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uscles-hindlimb"/>
          <p:cNvPicPr>
            <a:picLocks noChangeAspect="1" noChangeArrowheads="1"/>
          </p:cNvPicPr>
          <p:nvPr/>
        </p:nvPicPr>
        <p:blipFill>
          <a:blip r:embed="rId3" cstate="email"/>
          <a:srcRect/>
          <a:stretch>
            <a:fillRect/>
          </a:stretch>
        </p:blipFill>
        <p:spPr bwMode="auto">
          <a:xfrm>
            <a:off x="3465513" y="228600"/>
            <a:ext cx="3352800" cy="6400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alk"/>
          <p:cNvPicPr>
            <a:picLocks noChangeAspect="1" noChangeArrowheads="1"/>
          </p:cNvPicPr>
          <p:nvPr/>
        </p:nvPicPr>
        <p:blipFill>
          <a:blip r:embed="rId3" cstate="email"/>
          <a:srcRect/>
          <a:stretch>
            <a:fillRect/>
          </a:stretch>
        </p:blipFill>
        <p:spPr bwMode="auto">
          <a:xfrm>
            <a:off x="4838700" y="0"/>
            <a:ext cx="5554663" cy="3357563"/>
          </a:xfrm>
          <a:prstGeom prst="rect">
            <a:avLst/>
          </a:prstGeom>
          <a:noFill/>
          <a:ln w="9525">
            <a:noFill/>
            <a:miter lim="800000"/>
            <a:headEnd/>
            <a:tailEnd/>
          </a:ln>
        </p:spPr>
      </p:pic>
      <p:pic>
        <p:nvPicPr>
          <p:cNvPr id="4099" name="Picture 2" descr="PolarBearLateral.jpg"/>
          <p:cNvPicPr>
            <a:picLocks noChangeAspect="1"/>
          </p:cNvPicPr>
          <p:nvPr/>
        </p:nvPicPr>
        <p:blipFill>
          <a:blip r:embed="rId4" cstate="email"/>
          <a:srcRect/>
          <a:stretch>
            <a:fillRect/>
          </a:stretch>
        </p:blipFill>
        <p:spPr bwMode="auto">
          <a:xfrm>
            <a:off x="4838700" y="3276600"/>
            <a:ext cx="5619750" cy="4213225"/>
          </a:xfrm>
          <a:prstGeom prst="rect">
            <a:avLst/>
          </a:prstGeom>
          <a:noFill/>
          <a:ln w="9525">
            <a:noFill/>
            <a:miter lim="800000"/>
            <a:headEnd/>
            <a:tailEnd/>
          </a:ln>
        </p:spPr>
      </p:pic>
      <p:sp>
        <p:nvSpPr>
          <p:cNvPr id="4100" name="TextBox 3"/>
          <p:cNvSpPr txBox="1">
            <a:spLocks noChangeArrowheads="1"/>
          </p:cNvSpPr>
          <p:nvPr/>
        </p:nvSpPr>
        <p:spPr bwMode="auto">
          <a:xfrm>
            <a:off x="419100" y="304800"/>
            <a:ext cx="4267200" cy="5262563"/>
          </a:xfrm>
          <a:prstGeom prst="rect">
            <a:avLst/>
          </a:prstGeom>
          <a:noFill/>
          <a:ln w="9525">
            <a:noFill/>
            <a:miter lim="800000"/>
            <a:headEnd/>
            <a:tailEnd/>
          </a:ln>
        </p:spPr>
        <p:txBody>
          <a:bodyPr>
            <a:spAutoFit/>
          </a:bodyPr>
          <a:lstStyle/>
          <a:p>
            <a:r>
              <a:rPr lang="en-US">
                <a:latin typeface="Verdana" pitchFamily="34" charset="0"/>
              </a:rPr>
              <a:t>BEAR ANATOMY</a:t>
            </a:r>
          </a:p>
          <a:p>
            <a:r>
              <a:rPr lang="en-US">
                <a:latin typeface="Verdana" pitchFamily="34" charset="0"/>
              </a:rPr>
              <a:t>BODY OUTLINE-1</a:t>
            </a:r>
          </a:p>
          <a:p>
            <a:endParaRPr lang="en-US">
              <a:latin typeface="Verdana" pitchFamily="34" charset="0"/>
            </a:endParaRPr>
          </a:p>
          <a:p>
            <a:r>
              <a:rPr lang="en-US">
                <a:latin typeface="Verdana" pitchFamily="34" charset="0"/>
              </a:rPr>
              <a:t>In general, the highest point on a brown or grizzly bear will be the shoulder…</a:t>
            </a:r>
          </a:p>
          <a:p>
            <a:endParaRPr lang="en-US">
              <a:latin typeface="Verdana" pitchFamily="34" charset="0"/>
            </a:endParaRPr>
          </a:p>
          <a:p>
            <a:endParaRPr lang="en-US">
              <a:latin typeface="Verdana" pitchFamily="34" charset="0"/>
            </a:endParaRPr>
          </a:p>
          <a:p>
            <a:endParaRPr lang="en-US">
              <a:latin typeface="Verdana" pitchFamily="34" charset="0"/>
            </a:endParaRPr>
          </a:p>
          <a:p>
            <a:endParaRPr lang="en-US">
              <a:latin typeface="Verdana" pitchFamily="34" charset="0"/>
            </a:endParaRPr>
          </a:p>
          <a:p>
            <a:r>
              <a:rPr lang="en-US">
                <a:latin typeface="Verdana" pitchFamily="34" charset="0"/>
              </a:rPr>
              <a:t>…whereas in a polar bear the highest point will be the hip</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uscles-hindlimb"/>
          <p:cNvPicPr>
            <a:picLocks noChangeAspect="1" noChangeArrowheads="1"/>
          </p:cNvPicPr>
          <p:nvPr/>
        </p:nvPicPr>
        <p:blipFill>
          <a:blip r:embed="rId3" cstate="email"/>
          <a:srcRect/>
          <a:stretch>
            <a:fillRect/>
          </a:stretch>
        </p:blipFill>
        <p:spPr bwMode="auto">
          <a:xfrm>
            <a:off x="1371600" y="228600"/>
            <a:ext cx="3352800" cy="6400800"/>
          </a:xfrm>
          <a:prstGeom prst="rect">
            <a:avLst/>
          </a:prstGeom>
          <a:noFill/>
          <a:ln w="9525">
            <a:noFill/>
            <a:miter lim="800000"/>
            <a:headEnd/>
            <a:tailEnd/>
          </a:ln>
        </p:spPr>
      </p:pic>
      <p:pic>
        <p:nvPicPr>
          <p:cNvPr id="31747" name="Picture 3" descr="Leg-lateral"/>
          <p:cNvPicPr>
            <a:picLocks noChangeAspect="1" noChangeArrowheads="1"/>
          </p:cNvPicPr>
          <p:nvPr/>
        </p:nvPicPr>
        <p:blipFill>
          <a:blip r:embed="rId4" cstate="email"/>
          <a:srcRect/>
          <a:stretch>
            <a:fillRect/>
          </a:stretch>
        </p:blipFill>
        <p:spPr bwMode="auto">
          <a:xfrm>
            <a:off x="6975475" y="228600"/>
            <a:ext cx="1825625" cy="63595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Plantigrade"/>
          <p:cNvPicPr>
            <a:picLocks noChangeAspect="1" noChangeArrowheads="1"/>
          </p:cNvPicPr>
          <p:nvPr/>
        </p:nvPicPr>
        <p:blipFill>
          <a:blip r:embed="rId3" cstate="email"/>
          <a:srcRect/>
          <a:stretch>
            <a:fillRect/>
          </a:stretch>
        </p:blipFill>
        <p:spPr bwMode="auto">
          <a:xfrm>
            <a:off x="5410200" y="304800"/>
            <a:ext cx="4538663" cy="6324600"/>
          </a:xfrm>
          <a:prstGeom prst="rect">
            <a:avLst/>
          </a:prstGeom>
          <a:noFill/>
          <a:ln w="9525">
            <a:noFill/>
            <a:miter lim="800000"/>
            <a:headEnd/>
            <a:tailEnd/>
          </a:ln>
        </p:spPr>
      </p:pic>
      <p:pic>
        <p:nvPicPr>
          <p:cNvPr id="32771" name="Picture 3" descr="Muscles-hindlimb"/>
          <p:cNvPicPr>
            <a:picLocks noChangeAspect="1" noChangeArrowheads="1"/>
          </p:cNvPicPr>
          <p:nvPr/>
        </p:nvPicPr>
        <p:blipFill>
          <a:blip r:embed="rId4" cstate="email"/>
          <a:srcRect/>
          <a:stretch>
            <a:fillRect/>
          </a:stretch>
        </p:blipFill>
        <p:spPr bwMode="auto">
          <a:xfrm>
            <a:off x="609600" y="228600"/>
            <a:ext cx="3352800" cy="64008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riminy"/>
          <p:cNvPicPr>
            <a:picLocks noChangeAspect="1" noChangeArrowheads="1"/>
          </p:cNvPicPr>
          <p:nvPr/>
        </p:nvPicPr>
        <p:blipFill>
          <a:blip r:embed="rId3" cstate="email"/>
          <a:srcRect/>
          <a:stretch>
            <a:fillRect/>
          </a:stretch>
        </p:blipFill>
        <p:spPr bwMode="auto">
          <a:xfrm>
            <a:off x="4984750" y="304800"/>
            <a:ext cx="4835525" cy="6248400"/>
          </a:xfrm>
          <a:prstGeom prst="rect">
            <a:avLst/>
          </a:prstGeom>
          <a:noFill/>
          <a:ln w="9525">
            <a:noFill/>
            <a:miter lim="800000"/>
            <a:headEnd/>
            <a:tailEnd/>
          </a:ln>
        </p:spPr>
      </p:pic>
      <p:sp>
        <p:nvSpPr>
          <p:cNvPr id="33795" name="Text Box 4"/>
          <p:cNvSpPr txBox="1">
            <a:spLocks noChangeArrowheads="1"/>
          </p:cNvSpPr>
          <p:nvPr/>
        </p:nvSpPr>
        <p:spPr bwMode="auto">
          <a:xfrm>
            <a:off x="517525" y="965200"/>
            <a:ext cx="3308350" cy="1570038"/>
          </a:xfrm>
          <a:prstGeom prst="rect">
            <a:avLst/>
          </a:prstGeom>
          <a:noFill/>
          <a:ln w="9525">
            <a:noFill/>
            <a:miter lim="800000"/>
            <a:headEnd/>
            <a:tailEnd/>
          </a:ln>
        </p:spPr>
        <p:txBody>
          <a:bodyPr wrap="none">
            <a:spAutoFit/>
          </a:bodyPr>
          <a:lstStyle/>
          <a:p>
            <a:r>
              <a:rPr lang="en-US" sz="4800">
                <a:latin typeface="Verdana" pitchFamily="34" charset="0"/>
              </a:rPr>
              <a:t>Paws and </a:t>
            </a:r>
          </a:p>
          <a:p>
            <a:r>
              <a:rPr lang="en-US" sz="4800">
                <a:latin typeface="Verdana" pitchFamily="34" charset="0"/>
              </a:rPr>
              <a:t>Claws...</a:t>
            </a:r>
            <a:endParaRPr lang="en-US">
              <a:latin typeface="Verdana"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WINDOWS\Desktop\Stuart\Animation\StandardLectures\sssh049.jpg"/>
          <p:cNvPicPr>
            <a:picLocks noChangeAspect="1" noChangeArrowheads="1"/>
          </p:cNvPicPr>
          <p:nvPr/>
        </p:nvPicPr>
        <p:blipFill>
          <a:blip r:embed="rId3" cstate="email"/>
          <a:srcRect/>
          <a:stretch>
            <a:fillRect/>
          </a:stretch>
        </p:blipFill>
        <p:spPr bwMode="auto">
          <a:xfrm>
            <a:off x="2400300" y="0"/>
            <a:ext cx="6346825"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WINDOWS\Desktop\Stuart\Animation\StandardLectures\sssh050.jpg"/>
          <p:cNvPicPr>
            <a:picLocks noChangeAspect="1" noChangeArrowheads="1"/>
          </p:cNvPicPr>
          <p:nvPr/>
        </p:nvPicPr>
        <p:blipFill>
          <a:blip r:embed="rId3" cstate="email"/>
          <a:srcRect/>
          <a:stretch>
            <a:fillRect/>
          </a:stretch>
        </p:blipFill>
        <p:spPr bwMode="auto">
          <a:xfrm>
            <a:off x="952500" y="381000"/>
            <a:ext cx="8610600" cy="5989638"/>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ManusSkeletonBear.jpg"/>
          <p:cNvPicPr>
            <a:picLocks noChangeAspect="1"/>
          </p:cNvPicPr>
          <p:nvPr/>
        </p:nvPicPr>
        <p:blipFill>
          <a:blip r:embed="rId3" cstate="email"/>
          <a:srcRect/>
          <a:stretch>
            <a:fillRect/>
          </a:stretch>
        </p:blipFill>
        <p:spPr bwMode="auto">
          <a:xfrm>
            <a:off x="1441450" y="914400"/>
            <a:ext cx="7180263" cy="48768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0" y="849313"/>
            <a:ext cx="4152900" cy="4894262"/>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PAWS AND CLAWS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Grizzly Bear claws are extremely long.</a:t>
            </a:r>
          </a:p>
          <a:p>
            <a:pPr>
              <a:buFontTx/>
              <a:buChar char="•"/>
            </a:pP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Regular brown and black bear claws shorter and more hooked.</a:t>
            </a:r>
          </a:p>
          <a:p>
            <a:pPr>
              <a:buFontTx/>
              <a:buChar char="•"/>
            </a:pP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Polar Bear claws are slightly smaller and sharper.</a:t>
            </a:r>
            <a:endParaRPr lang="en-US">
              <a:ea typeface="Calibri" pitchFamily="34" charset="0"/>
              <a:cs typeface="Times New Roman" pitchFamily="18" charset="0"/>
            </a:endParaRPr>
          </a:p>
        </p:txBody>
      </p:sp>
      <p:pic>
        <p:nvPicPr>
          <p:cNvPr id="37891" name="Picture 3" descr="Claws"/>
          <p:cNvPicPr>
            <a:picLocks noChangeAspect="1" noChangeArrowheads="1"/>
          </p:cNvPicPr>
          <p:nvPr/>
        </p:nvPicPr>
        <p:blipFill>
          <a:blip r:embed="rId3" cstate="email"/>
          <a:srcRect/>
          <a:stretch>
            <a:fillRect/>
          </a:stretch>
        </p:blipFill>
        <p:spPr bwMode="auto">
          <a:xfrm>
            <a:off x="4343400" y="381000"/>
            <a:ext cx="5943600" cy="590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and-claws"/>
          <p:cNvPicPr>
            <a:picLocks noChangeAspect="1" noChangeArrowheads="1"/>
          </p:cNvPicPr>
          <p:nvPr/>
        </p:nvPicPr>
        <p:blipFill>
          <a:blip r:embed="rId3" cstate="email"/>
          <a:srcRect/>
          <a:stretch>
            <a:fillRect/>
          </a:stretch>
        </p:blipFill>
        <p:spPr bwMode="auto">
          <a:xfrm>
            <a:off x="2933700" y="381000"/>
            <a:ext cx="4471988" cy="61722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descr="KodasMom2.bmp"/>
          <p:cNvPicPr>
            <a:picLocks noChangeAspect="1"/>
          </p:cNvPicPr>
          <p:nvPr/>
        </p:nvPicPr>
        <p:blipFill>
          <a:blip r:embed="rId3" cstate="email"/>
          <a:srcRect/>
          <a:stretch>
            <a:fillRect/>
          </a:stretch>
        </p:blipFill>
        <p:spPr bwMode="auto">
          <a:xfrm>
            <a:off x="95250" y="0"/>
            <a:ext cx="100965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0" y="228600"/>
            <a:ext cx="10287000" cy="2678113"/>
          </a:xfrm>
          <a:prstGeom prst="rect">
            <a:avLst/>
          </a:prstGeom>
          <a:noFill/>
          <a:ln w="9525">
            <a:noFill/>
            <a:miter lim="800000"/>
            <a:headEnd/>
            <a:tailEnd/>
          </a:ln>
        </p:spPr>
        <p:txBody>
          <a:bodyPr>
            <a:spAutoFit/>
          </a:bodyPr>
          <a:lstStyle/>
          <a:p>
            <a:r>
              <a:rPr lang="en-US">
                <a:latin typeface="Verdana" pitchFamily="34" charset="0"/>
                <a:ea typeface="Verdana" pitchFamily="34" charset="0"/>
                <a:cs typeface="Verdana" pitchFamily="34" charset="0"/>
              </a:rPr>
              <a:t>BEAR ANATOMY – PAWS AND CLAWS – 2</a:t>
            </a:r>
          </a:p>
          <a:p>
            <a:r>
              <a:rPr lang="en-US">
                <a:latin typeface="Verdana" pitchFamily="34" charset="0"/>
                <a:ea typeface="Verdana" pitchFamily="34" charset="0"/>
                <a:cs typeface="Verdana" pitchFamily="34" charset="0"/>
              </a:rPr>
              <a:t> </a:t>
            </a:r>
          </a:p>
          <a:p>
            <a:pPr>
              <a:buFont typeface="Arial" charset="0"/>
              <a:buChar char="•"/>
            </a:pPr>
            <a:r>
              <a:rPr lang="en-US">
                <a:latin typeface="Verdana" pitchFamily="34" charset="0"/>
                <a:ea typeface="Verdana" pitchFamily="34" charset="0"/>
                <a:cs typeface="Verdana" pitchFamily="34" charset="0"/>
              </a:rPr>
              <a:t>Note that polar bears have much less friction padding on their feet.</a:t>
            </a:r>
          </a:p>
          <a:p>
            <a:pPr>
              <a:buFont typeface="Arial" charset="0"/>
              <a:buChar char="•"/>
            </a:pPr>
            <a:r>
              <a:rPr lang="en-US">
                <a:latin typeface="Verdana" pitchFamily="34" charset="0"/>
                <a:ea typeface="Verdana" pitchFamily="34" charset="0"/>
                <a:cs typeface="Verdana" pitchFamily="34" charset="0"/>
              </a:rPr>
              <a:t>Due to adaptation to extreme cold, they even have fur on the underside of their feet and between toes.</a:t>
            </a:r>
          </a:p>
          <a:p>
            <a:endParaRPr lang="en-US"/>
          </a:p>
        </p:txBody>
      </p:sp>
      <p:pic>
        <p:nvPicPr>
          <p:cNvPr id="40963" name="Picture 3" descr="PesPolarBear.jpg"/>
          <p:cNvPicPr>
            <a:picLocks noChangeAspect="1"/>
          </p:cNvPicPr>
          <p:nvPr/>
        </p:nvPicPr>
        <p:blipFill>
          <a:blip r:embed="rId3" cstate="email"/>
          <a:srcRect/>
          <a:stretch>
            <a:fillRect/>
          </a:stretch>
        </p:blipFill>
        <p:spPr bwMode="auto">
          <a:xfrm>
            <a:off x="-1409700" y="2743200"/>
            <a:ext cx="6262688" cy="4114800"/>
          </a:xfrm>
          <a:prstGeom prst="rect">
            <a:avLst/>
          </a:prstGeom>
          <a:noFill/>
          <a:ln w="9525">
            <a:noFill/>
            <a:miter lim="800000"/>
            <a:headEnd/>
            <a:tailEnd/>
          </a:ln>
        </p:spPr>
      </p:pic>
      <p:pic>
        <p:nvPicPr>
          <p:cNvPr id="40964" name="Picture 2" descr="PesBrownBear.jpg"/>
          <p:cNvPicPr>
            <a:picLocks noChangeAspect="1"/>
          </p:cNvPicPr>
          <p:nvPr/>
        </p:nvPicPr>
        <p:blipFill>
          <a:blip r:embed="rId4" cstate="email"/>
          <a:srcRect/>
          <a:stretch>
            <a:fillRect/>
          </a:stretch>
        </p:blipFill>
        <p:spPr bwMode="auto">
          <a:xfrm>
            <a:off x="4076700" y="2740025"/>
            <a:ext cx="6210300" cy="4117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ComparativeBearSkeletons2.jpg"/>
          <p:cNvPicPr>
            <a:picLocks noChangeAspect="1"/>
          </p:cNvPicPr>
          <p:nvPr/>
        </p:nvPicPr>
        <p:blipFill>
          <a:blip r:embed="rId3" cstate="email"/>
          <a:srcRect/>
          <a:stretch>
            <a:fillRect/>
          </a:stretch>
        </p:blipFill>
        <p:spPr bwMode="auto">
          <a:xfrm>
            <a:off x="0" y="457200"/>
            <a:ext cx="4724400" cy="5659438"/>
          </a:xfrm>
          <a:prstGeom prst="rect">
            <a:avLst/>
          </a:prstGeom>
          <a:noFill/>
          <a:ln w="9525">
            <a:noFill/>
            <a:miter lim="800000"/>
            <a:headEnd/>
            <a:tailEnd/>
          </a:ln>
        </p:spPr>
      </p:pic>
      <p:pic>
        <p:nvPicPr>
          <p:cNvPr id="5123" name="Picture 2" descr="ComparativeBearSkeletons1.jpg"/>
          <p:cNvPicPr>
            <a:picLocks noChangeAspect="1"/>
          </p:cNvPicPr>
          <p:nvPr/>
        </p:nvPicPr>
        <p:blipFill>
          <a:blip r:embed="rId4" cstate="email"/>
          <a:srcRect/>
          <a:stretch>
            <a:fillRect/>
          </a:stretch>
        </p:blipFill>
        <p:spPr bwMode="auto">
          <a:xfrm>
            <a:off x="4838700" y="685800"/>
            <a:ext cx="510540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0" y="228600"/>
            <a:ext cx="10287000" cy="2678113"/>
          </a:xfrm>
          <a:prstGeom prst="rect">
            <a:avLst/>
          </a:prstGeom>
          <a:noFill/>
          <a:ln w="9525">
            <a:noFill/>
            <a:miter lim="800000"/>
            <a:headEnd/>
            <a:tailEnd/>
          </a:ln>
        </p:spPr>
        <p:txBody>
          <a:bodyPr>
            <a:spAutoFit/>
          </a:bodyPr>
          <a:lstStyle/>
          <a:p>
            <a:r>
              <a:rPr lang="en-US">
                <a:latin typeface="Verdana" pitchFamily="34" charset="0"/>
                <a:ea typeface="Verdana" pitchFamily="34" charset="0"/>
                <a:cs typeface="Verdana" pitchFamily="34" charset="0"/>
              </a:rPr>
              <a:t>BEAR ANATOMY – PAWS AND CLAWS – 2</a:t>
            </a:r>
          </a:p>
          <a:p>
            <a:r>
              <a:rPr lang="en-US">
                <a:latin typeface="Verdana" pitchFamily="34" charset="0"/>
                <a:ea typeface="Verdana" pitchFamily="34" charset="0"/>
                <a:cs typeface="Verdana" pitchFamily="34" charset="0"/>
              </a:rPr>
              <a:t> </a:t>
            </a:r>
          </a:p>
          <a:p>
            <a:pPr>
              <a:buFont typeface="Arial" charset="0"/>
              <a:buChar char="•"/>
            </a:pPr>
            <a:r>
              <a:rPr lang="en-US">
                <a:latin typeface="Verdana" pitchFamily="34" charset="0"/>
                <a:ea typeface="Verdana" pitchFamily="34" charset="0"/>
                <a:cs typeface="Verdana" pitchFamily="34" charset="0"/>
              </a:rPr>
              <a:t>Note that polar bears have much less friction padding on their feet.</a:t>
            </a:r>
          </a:p>
          <a:p>
            <a:pPr>
              <a:buFont typeface="Arial" charset="0"/>
              <a:buChar char="•"/>
            </a:pPr>
            <a:r>
              <a:rPr lang="en-US">
                <a:latin typeface="Verdana" pitchFamily="34" charset="0"/>
                <a:ea typeface="Verdana" pitchFamily="34" charset="0"/>
                <a:cs typeface="Verdana" pitchFamily="34" charset="0"/>
              </a:rPr>
              <a:t>Due to adaptation to extreme cold, they even have fur on the underside of their feet and between toes.</a:t>
            </a:r>
          </a:p>
          <a:p>
            <a:endParaRPr lang="en-US"/>
          </a:p>
        </p:txBody>
      </p:sp>
      <p:pic>
        <p:nvPicPr>
          <p:cNvPr id="41987" name="Picture 3" descr="PesPolarBear.jpg"/>
          <p:cNvPicPr>
            <a:picLocks noChangeAspect="1"/>
          </p:cNvPicPr>
          <p:nvPr/>
        </p:nvPicPr>
        <p:blipFill>
          <a:blip r:embed="rId3" cstate="email"/>
          <a:srcRect/>
          <a:stretch>
            <a:fillRect/>
          </a:stretch>
        </p:blipFill>
        <p:spPr bwMode="auto">
          <a:xfrm>
            <a:off x="-1409700" y="2743200"/>
            <a:ext cx="6262688" cy="4114800"/>
          </a:xfrm>
          <a:prstGeom prst="rect">
            <a:avLst/>
          </a:prstGeom>
          <a:noFill/>
          <a:ln w="9525">
            <a:noFill/>
            <a:miter lim="800000"/>
            <a:headEnd/>
            <a:tailEnd/>
          </a:ln>
        </p:spPr>
      </p:pic>
      <p:pic>
        <p:nvPicPr>
          <p:cNvPr id="41988" name="Picture 4" descr="ManusPolarBear.jpg"/>
          <p:cNvPicPr>
            <a:picLocks noChangeAspect="1"/>
          </p:cNvPicPr>
          <p:nvPr/>
        </p:nvPicPr>
        <p:blipFill>
          <a:blip r:embed="rId4" cstate="email"/>
          <a:srcRect/>
          <a:stretch>
            <a:fillRect/>
          </a:stretch>
        </p:blipFill>
        <p:spPr bwMode="auto">
          <a:xfrm>
            <a:off x="4800600" y="2743200"/>
            <a:ext cx="54864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228600"/>
            <a:ext cx="10287000" cy="2308225"/>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PAWS AND CLAWS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3</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Due to the plantigrade strategy of locomotion of bears, their hands (forepaws) take on a morphology much like that of a foot.</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Note that the fifth metacarpal is longest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more like the human foot than hand.</a:t>
            </a:r>
            <a:endParaRPr lang="en-US">
              <a:ea typeface="Calibri" pitchFamily="34" charset="0"/>
              <a:cs typeface="Times New Roman" pitchFamily="18" charset="0"/>
            </a:endParaRPr>
          </a:p>
        </p:txBody>
      </p:sp>
      <p:pic>
        <p:nvPicPr>
          <p:cNvPr id="43011" name="Picture 2" descr="ManusRediographBear.gif"/>
          <p:cNvPicPr>
            <a:picLocks noChangeAspect="1"/>
          </p:cNvPicPr>
          <p:nvPr/>
        </p:nvPicPr>
        <p:blipFill>
          <a:blip r:embed="rId3" cstate="email"/>
          <a:srcRect/>
          <a:stretch>
            <a:fillRect/>
          </a:stretch>
        </p:blipFill>
        <p:spPr bwMode="auto">
          <a:xfrm>
            <a:off x="6972300" y="2362200"/>
            <a:ext cx="3219450" cy="4191000"/>
          </a:xfrm>
          <a:prstGeom prst="rect">
            <a:avLst/>
          </a:prstGeom>
          <a:noFill/>
          <a:ln w="9525">
            <a:noFill/>
            <a:miter lim="800000"/>
            <a:headEnd/>
            <a:tailEnd/>
          </a:ln>
        </p:spPr>
      </p:pic>
      <p:pic>
        <p:nvPicPr>
          <p:cNvPr id="43012" name="Picture 3" descr="PesRadiographHuman.jpg"/>
          <p:cNvPicPr>
            <a:picLocks noChangeAspect="1"/>
          </p:cNvPicPr>
          <p:nvPr/>
        </p:nvPicPr>
        <p:blipFill>
          <a:blip r:embed="rId4" cstate="email"/>
          <a:srcRect/>
          <a:stretch>
            <a:fillRect/>
          </a:stretch>
        </p:blipFill>
        <p:spPr bwMode="auto">
          <a:xfrm>
            <a:off x="3314700" y="2133600"/>
            <a:ext cx="3608388" cy="4868863"/>
          </a:xfrm>
          <a:prstGeom prst="rect">
            <a:avLst/>
          </a:prstGeom>
          <a:noFill/>
          <a:ln w="9525">
            <a:noFill/>
            <a:miter lim="800000"/>
            <a:headEnd/>
            <a:tailEnd/>
          </a:ln>
        </p:spPr>
      </p:pic>
      <p:pic>
        <p:nvPicPr>
          <p:cNvPr id="43013" name="Picture 4" descr="HandRadiographHuman.jpg"/>
          <p:cNvPicPr>
            <a:picLocks noChangeAspect="1"/>
          </p:cNvPicPr>
          <p:nvPr/>
        </p:nvPicPr>
        <p:blipFill>
          <a:blip r:embed="rId5" cstate="email"/>
          <a:srcRect/>
          <a:stretch>
            <a:fillRect/>
          </a:stretch>
        </p:blipFill>
        <p:spPr bwMode="auto">
          <a:xfrm>
            <a:off x="0" y="2514600"/>
            <a:ext cx="3082925" cy="4025900"/>
          </a:xfrm>
          <a:prstGeom prst="rect">
            <a:avLst/>
          </a:prstGeom>
          <a:noFill/>
          <a:ln w="9525">
            <a:noFill/>
            <a:miter lim="800000"/>
            <a:headEnd/>
            <a:tailEnd/>
          </a:ln>
        </p:spPr>
      </p:pic>
      <p:sp>
        <p:nvSpPr>
          <p:cNvPr id="43014" name="TextBox 5"/>
          <p:cNvSpPr txBox="1">
            <a:spLocks noChangeArrowheads="1"/>
          </p:cNvSpPr>
          <p:nvPr/>
        </p:nvSpPr>
        <p:spPr bwMode="auto">
          <a:xfrm>
            <a:off x="7658100" y="5029200"/>
            <a:ext cx="338138" cy="461963"/>
          </a:xfrm>
          <a:prstGeom prst="rect">
            <a:avLst/>
          </a:prstGeom>
          <a:noFill/>
          <a:ln w="9525">
            <a:noFill/>
            <a:miter lim="800000"/>
            <a:headEnd/>
            <a:tailEnd/>
          </a:ln>
        </p:spPr>
        <p:txBody>
          <a:bodyPr wrap="none">
            <a:spAutoFit/>
          </a:bodyPr>
          <a:lstStyle/>
          <a:p>
            <a:r>
              <a:rPr lang="en-US"/>
              <a:t>1</a:t>
            </a:r>
          </a:p>
        </p:txBody>
      </p:sp>
      <p:sp>
        <p:nvSpPr>
          <p:cNvPr id="43015" name="Rectangle 6"/>
          <p:cNvSpPr>
            <a:spLocks noChangeArrowheads="1"/>
          </p:cNvSpPr>
          <p:nvPr/>
        </p:nvSpPr>
        <p:spPr bwMode="auto">
          <a:xfrm>
            <a:off x="8039100" y="4800600"/>
            <a:ext cx="338138" cy="461963"/>
          </a:xfrm>
          <a:prstGeom prst="rect">
            <a:avLst/>
          </a:prstGeom>
          <a:noFill/>
          <a:ln w="9525">
            <a:noFill/>
            <a:miter lim="800000"/>
            <a:headEnd/>
            <a:tailEnd/>
          </a:ln>
        </p:spPr>
        <p:txBody>
          <a:bodyPr wrap="none">
            <a:spAutoFit/>
          </a:bodyPr>
          <a:lstStyle/>
          <a:p>
            <a:r>
              <a:rPr lang="en-US"/>
              <a:t>2</a:t>
            </a:r>
          </a:p>
        </p:txBody>
      </p:sp>
      <p:sp>
        <p:nvSpPr>
          <p:cNvPr id="43016" name="Rectangle 7"/>
          <p:cNvSpPr>
            <a:spLocks noChangeArrowheads="1"/>
          </p:cNvSpPr>
          <p:nvPr/>
        </p:nvSpPr>
        <p:spPr bwMode="auto">
          <a:xfrm>
            <a:off x="8420100" y="4572000"/>
            <a:ext cx="338138" cy="461963"/>
          </a:xfrm>
          <a:prstGeom prst="rect">
            <a:avLst/>
          </a:prstGeom>
          <a:noFill/>
          <a:ln w="9525">
            <a:noFill/>
            <a:miter lim="800000"/>
            <a:headEnd/>
            <a:tailEnd/>
          </a:ln>
        </p:spPr>
        <p:txBody>
          <a:bodyPr wrap="none">
            <a:spAutoFit/>
          </a:bodyPr>
          <a:lstStyle/>
          <a:p>
            <a:r>
              <a:rPr lang="en-US"/>
              <a:t>3</a:t>
            </a:r>
          </a:p>
        </p:txBody>
      </p:sp>
      <p:sp>
        <p:nvSpPr>
          <p:cNvPr id="43017" name="Rectangle 8"/>
          <p:cNvSpPr>
            <a:spLocks noChangeArrowheads="1"/>
          </p:cNvSpPr>
          <p:nvPr/>
        </p:nvSpPr>
        <p:spPr bwMode="auto">
          <a:xfrm>
            <a:off x="8801100" y="4419600"/>
            <a:ext cx="338138" cy="461963"/>
          </a:xfrm>
          <a:prstGeom prst="rect">
            <a:avLst/>
          </a:prstGeom>
          <a:noFill/>
          <a:ln w="9525">
            <a:noFill/>
            <a:miter lim="800000"/>
            <a:headEnd/>
            <a:tailEnd/>
          </a:ln>
        </p:spPr>
        <p:txBody>
          <a:bodyPr wrap="none">
            <a:spAutoFit/>
          </a:bodyPr>
          <a:lstStyle/>
          <a:p>
            <a:r>
              <a:rPr lang="en-US"/>
              <a:t>4</a:t>
            </a:r>
          </a:p>
        </p:txBody>
      </p:sp>
      <p:sp>
        <p:nvSpPr>
          <p:cNvPr id="43018" name="Rectangle 9"/>
          <p:cNvSpPr>
            <a:spLocks noChangeArrowheads="1"/>
          </p:cNvSpPr>
          <p:nvPr/>
        </p:nvSpPr>
        <p:spPr bwMode="auto">
          <a:xfrm>
            <a:off x="9258300" y="4572000"/>
            <a:ext cx="338138" cy="461963"/>
          </a:xfrm>
          <a:prstGeom prst="rect">
            <a:avLst/>
          </a:prstGeom>
          <a:noFill/>
          <a:ln w="9525">
            <a:noFill/>
            <a:miter lim="800000"/>
            <a:headEnd/>
            <a:tailEnd/>
          </a:ln>
        </p:spPr>
        <p:txBody>
          <a:bodyPr wrap="none">
            <a:spAutoFit/>
          </a:bodyPr>
          <a:lstStyle/>
          <a:p>
            <a:r>
              <a:rPr lang="en-US"/>
              <a:t>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descr="PawprintBear.jpg"/>
          <p:cNvPicPr>
            <a:picLocks noChangeAspect="1"/>
          </p:cNvPicPr>
          <p:nvPr/>
        </p:nvPicPr>
        <p:blipFill>
          <a:blip r:embed="rId3" cstate="email"/>
          <a:srcRect/>
          <a:stretch>
            <a:fillRect/>
          </a:stretch>
        </p:blipFill>
        <p:spPr bwMode="auto">
          <a:xfrm>
            <a:off x="1108075" y="0"/>
            <a:ext cx="8070850" cy="6858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rizzly-tracks1"/>
          <p:cNvPicPr>
            <a:picLocks noChangeAspect="1" noChangeArrowheads="1"/>
          </p:cNvPicPr>
          <p:nvPr/>
        </p:nvPicPr>
        <p:blipFill>
          <a:blip r:embed="rId3" cstate="email"/>
          <a:srcRect/>
          <a:stretch>
            <a:fillRect/>
          </a:stretch>
        </p:blipFill>
        <p:spPr bwMode="auto">
          <a:xfrm>
            <a:off x="1066800" y="677863"/>
            <a:ext cx="8153400" cy="550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Grizzly-tracks2"/>
          <p:cNvPicPr>
            <a:picLocks noChangeAspect="1" noChangeArrowheads="1"/>
          </p:cNvPicPr>
          <p:nvPr/>
        </p:nvPicPr>
        <p:blipFill>
          <a:blip r:embed="rId3" cstate="email"/>
          <a:srcRect/>
          <a:stretch>
            <a:fillRect/>
          </a:stretch>
        </p:blipFill>
        <p:spPr bwMode="auto">
          <a:xfrm>
            <a:off x="3217863" y="304800"/>
            <a:ext cx="3757612"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andwiches"/>
          <p:cNvPicPr>
            <a:picLocks noChangeAspect="1" noChangeArrowheads="1"/>
          </p:cNvPicPr>
          <p:nvPr/>
        </p:nvPicPr>
        <p:blipFill>
          <a:blip r:embed="rId3" cstate="email"/>
          <a:srcRect/>
          <a:stretch>
            <a:fillRect/>
          </a:stretch>
        </p:blipFill>
        <p:spPr bwMode="auto">
          <a:xfrm>
            <a:off x="5219700" y="533400"/>
            <a:ext cx="4775200" cy="5943600"/>
          </a:xfrm>
          <a:prstGeom prst="rect">
            <a:avLst/>
          </a:prstGeom>
          <a:noFill/>
          <a:ln w="9525">
            <a:noFill/>
            <a:miter lim="800000"/>
            <a:headEnd/>
            <a:tailEnd/>
          </a:ln>
        </p:spPr>
      </p:pic>
      <p:sp>
        <p:nvSpPr>
          <p:cNvPr id="47107" name="Text Box 3"/>
          <p:cNvSpPr txBox="1">
            <a:spLocks noChangeArrowheads="1"/>
          </p:cNvSpPr>
          <p:nvPr/>
        </p:nvSpPr>
        <p:spPr bwMode="auto">
          <a:xfrm>
            <a:off x="304800" y="990600"/>
            <a:ext cx="5372100" cy="1754188"/>
          </a:xfrm>
          <a:prstGeom prst="rect">
            <a:avLst/>
          </a:prstGeom>
          <a:noFill/>
          <a:ln w="9525">
            <a:noFill/>
            <a:miter lim="800000"/>
            <a:headEnd/>
            <a:tailEnd/>
          </a:ln>
        </p:spPr>
        <p:txBody>
          <a:bodyPr>
            <a:spAutoFit/>
          </a:bodyPr>
          <a:lstStyle/>
          <a:p>
            <a:r>
              <a:rPr lang="en-US" sz="5400">
                <a:latin typeface="Verdana" pitchFamily="34" charset="0"/>
              </a:rPr>
              <a:t>Skulls, Jaws, and Feeding</a:t>
            </a:r>
            <a:endParaRPr lang="en-US">
              <a:latin typeface="Verdana"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Ursus-arctosSkull.jpg"/>
          <p:cNvPicPr>
            <a:picLocks noChangeAspect="1"/>
          </p:cNvPicPr>
          <p:nvPr/>
        </p:nvPicPr>
        <p:blipFill>
          <a:blip r:embed="rId3" cstate="email"/>
          <a:srcRect/>
          <a:stretch>
            <a:fillRect/>
          </a:stretch>
        </p:blipFill>
        <p:spPr bwMode="auto">
          <a:xfrm>
            <a:off x="720725" y="142875"/>
            <a:ext cx="8845550"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10287000" cy="2308225"/>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SKULLS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GENERAL – 1</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Bears are evolutionarily a part of the Carnivora, but secondarily omnivorous.  They retain the typical carnivoran jaw apparatus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note the jaw joint is directly in line with the tooth row (like a scissors).</a:t>
            </a:r>
            <a:endParaRPr lang="en-US">
              <a:ea typeface="Calibri" pitchFamily="34" charset="0"/>
              <a:cs typeface="Times New Roman" pitchFamily="18" charset="0"/>
            </a:endParaRPr>
          </a:p>
        </p:txBody>
      </p:sp>
      <p:pic>
        <p:nvPicPr>
          <p:cNvPr id="49155" name="Picture 2" descr="Ursus-arctosSkull.jpg"/>
          <p:cNvPicPr>
            <a:picLocks noChangeAspect="1"/>
          </p:cNvPicPr>
          <p:nvPr/>
        </p:nvPicPr>
        <p:blipFill>
          <a:blip r:embed="rId3" cstate="email"/>
          <a:srcRect/>
          <a:stretch>
            <a:fillRect/>
          </a:stretch>
        </p:blipFill>
        <p:spPr bwMode="auto">
          <a:xfrm>
            <a:off x="5143500" y="2378075"/>
            <a:ext cx="4879975" cy="3624263"/>
          </a:xfrm>
          <a:prstGeom prst="rect">
            <a:avLst/>
          </a:prstGeom>
          <a:noFill/>
          <a:ln w="9525">
            <a:noFill/>
            <a:miter lim="800000"/>
            <a:headEnd/>
            <a:tailEnd/>
          </a:ln>
        </p:spPr>
      </p:pic>
      <p:pic>
        <p:nvPicPr>
          <p:cNvPr id="49156" name="Picture 3" descr="HumanSkull.jpg"/>
          <p:cNvPicPr>
            <a:picLocks noChangeAspect="1"/>
          </p:cNvPicPr>
          <p:nvPr/>
        </p:nvPicPr>
        <p:blipFill>
          <a:blip r:embed="rId4" cstate="email"/>
          <a:srcRect/>
          <a:stretch>
            <a:fillRect/>
          </a:stretch>
        </p:blipFill>
        <p:spPr bwMode="auto">
          <a:xfrm>
            <a:off x="1562100" y="1828800"/>
            <a:ext cx="2781300" cy="2589213"/>
          </a:xfrm>
          <a:prstGeom prst="rect">
            <a:avLst/>
          </a:prstGeom>
          <a:noFill/>
          <a:ln w="9525">
            <a:noFill/>
            <a:miter lim="800000"/>
            <a:headEnd/>
            <a:tailEnd/>
          </a:ln>
        </p:spPr>
      </p:pic>
      <p:pic>
        <p:nvPicPr>
          <p:cNvPr id="49157" name="Picture 4" descr="EquusSkull.jpg"/>
          <p:cNvPicPr>
            <a:picLocks noChangeAspect="1"/>
          </p:cNvPicPr>
          <p:nvPr/>
        </p:nvPicPr>
        <p:blipFill>
          <a:blip r:embed="rId5" cstate="email"/>
          <a:srcRect/>
          <a:stretch>
            <a:fillRect/>
          </a:stretch>
        </p:blipFill>
        <p:spPr bwMode="auto">
          <a:xfrm>
            <a:off x="723900" y="4267200"/>
            <a:ext cx="3989388" cy="273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ChangeArrowheads="1"/>
          </p:cNvSpPr>
          <p:nvPr/>
        </p:nvSpPr>
        <p:spPr bwMode="auto">
          <a:xfrm>
            <a:off x="0" y="46038"/>
            <a:ext cx="10287000" cy="2216150"/>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BEAR ANATOMY SKULLS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GENERAL – 1</a:t>
            </a:r>
          </a:p>
          <a:p>
            <a:endParaRPr lang="en-US" sz="1400">
              <a:ea typeface="Calibri" pitchFamily="34" charset="0"/>
              <a:cs typeface="Times New Roman" pitchFamily="18" charset="0"/>
            </a:endParaRPr>
          </a:p>
          <a:p>
            <a:r>
              <a:rPr lang="en-US">
                <a:latin typeface="Verdana" pitchFamily="34" charset="0"/>
                <a:ea typeface="Calibri" pitchFamily="34" charset="0"/>
                <a:cs typeface="Times New Roman" pitchFamily="18" charset="0"/>
              </a:rPr>
              <a:t>Bears are evolutionarily a part of the Carnivora, but secondarily omnivorous.  They retain the typical carnivoran jaw apparatus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note the jaw joint is directly in line with the tooth row (like a scissors).</a:t>
            </a:r>
            <a:endParaRPr lang="en-US">
              <a:ea typeface="Calibri" pitchFamily="34" charset="0"/>
              <a:cs typeface="Times New Roman" pitchFamily="18" charset="0"/>
            </a:endParaRPr>
          </a:p>
        </p:txBody>
      </p:sp>
      <p:pic>
        <p:nvPicPr>
          <p:cNvPr id="50179" name="Picture 2" descr="Ursus-arctosSkull.jpg"/>
          <p:cNvPicPr>
            <a:picLocks noChangeAspect="1"/>
          </p:cNvPicPr>
          <p:nvPr/>
        </p:nvPicPr>
        <p:blipFill>
          <a:blip r:embed="rId3" cstate="email"/>
          <a:srcRect/>
          <a:stretch>
            <a:fillRect/>
          </a:stretch>
        </p:blipFill>
        <p:spPr bwMode="auto">
          <a:xfrm>
            <a:off x="5143500" y="2378075"/>
            <a:ext cx="4879975" cy="3624263"/>
          </a:xfrm>
          <a:prstGeom prst="rect">
            <a:avLst/>
          </a:prstGeom>
          <a:noFill/>
          <a:ln w="9525">
            <a:noFill/>
            <a:miter lim="800000"/>
            <a:headEnd/>
            <a:tailEnd/>
          </a:ln>
        </p:spPr>
      </p:pic>
      <p:pic>
        <p:nvPicPr>
          <p:cNvPr id="50180" name="Picture 3" descr="HumanSkull.jpg"/>
          <p:cNvPicPr>
            <a:picLocks noChangeAspect="1"/>
          </p:cNvPicPr>
          <p:nvPr/>
        </p:nvPicPr>
        <p:blipFill>
          <a:blip r:embed="rId4" cstate="email"/>
          <a:srcRect/>
          <a:stretch>
            <a:fillRect/>
          </a:stretch>
        </p:blipFill>
        <p:spPr bwMode="auto">
          <a:xfrm>
            <a:off x="1562100" y="1828800"/>
            <a:ext cx="2781300" cy="2589213"/>
          </a:xfrm>
          <a:prstGeom prst="rect">
            <a:avLst/>
          </a:prstGeom>
          <a:noFill/>
          <a:ln w="9525">
            <a:noFill/>
            <a:miter lim="800000"/>
            <a:headEnd/>
            <a:tailEnd/>
          </a:ln>
        </p:spPr>
      </p:pic>
      <p:pic>
        <p:nvPicPr>
          <p:cNvPr id="50181" name="Picture 4" descr="EquusSkull.jpg"/>
          <p:cNvPicPr>
            <a:picLocks noChangeAspect="1"/>
          </p:cNvPicPr>
          <p:nvPr/>
        </p:nvPicPr>
        <p:blipFill>
          <a:blip r:embed="rId5" cstate="email"/>
          <a:srcRect/>
          <a:stretch>
            <a:fillRect/>
          </a:stretch>
        </p:blipFill>
        <p:spPr bwMode="auto">
          <a:xfrm>
            <a:off x="723900" y="4267200"/>
            <a:ext cx="3989388" cy="2735263"/>
          </a:xfrm>
          <a:prstGeom prst="rect">
            <a:avLst/>
          </a:prstGeom>
          <a:noFill/>
          <a:ln w="9525">
            <a:noFill/>
            <a:miter lim="800000"/>
            <a:headEnd/>
            <a:tailEnd/>
          </a:ln>
        </p:spPr>
      </p:pic>
      <p:cxnSp>
        <p:nvCxnSpPr>
          <p:cNvPr id="50182" name="Straight Connector 6"/>
          <p:cNvCxnSpPr>
            <a:cxnSpLocks noChangeShapeType="1"/>
          </p:cNvCxnSpPr>
          <p:nvPr/>
        </p:nvCxnSpPr>
        <p:spPr bwMode="auto">
          <a:xfrm>
            <a:off x="3162300" y="3810000"/>
            <a:ext cx="838200" cy="0"/>
          </a:xfrm>
          <a:prstGeom prst="line">
            <a:avLst/>
          </a:prstGeom>
          <a:noFill/>
          <a:ln w="28575" algn="ctr">
            <a:solidFill>
              <a:srgbClr val="FF0000"/>
            </a:solidFill>
            <a:round/>
            <a:headEnd/>
            <a:tailEnd/>
          </a:ln>
        </p:spPr>
      </p:cxnSp>
      <p:cxnSp>
        <p:nvCxnSpPr>
          <p:cNvPr id="50183" name="Straight Connector 11"/>
          <p:cNvCxnSpPr>
            <a:cxnSpLocks noChangeShapeType="1"/>
          </p:cNvCxnSpPr>
          <p:nvPr/>
        </p:nvCxnSpPr>
        <p:spPr bwMode="auto">
          <a:xfrm flipV="1">
            <a:off x="1028700" y="5867400"/>
            <a:ext cx="2057400" cy="76200"/>
          </a:xfrm>
          <a:prstGeom prst="line">
            <a:avLst/>
          </a:prstGeom>
          <a:noFill/>
          <a:ln w="28575" algn="ctr">
            <a:solidFill>
              <a:srgbClr val="FF0000"/>
            </a:solidFill>
            <a:round/>
            <a:headEnd/>
            <a:tailEnd/>
          </a:ln>
        </p:spPr>
      </p:cxnSp>
      <p:cxnSp>
        <p:nvCxnSpPr>
          <p:cNvPr id="50184" name="Straight Connector 13"/>
          <p:cNvCxnSpPr>
            <a:cxnSpLocks noChangeShapeType="1"/>
          </p:cNvCxnSpPr>
          <p:nvPr/>
        </p:nvCxnSpPr>
        <p:spPr bwMode="auto">
          <a:xfrm flipV="1">
            <a:off x="5753100" y="4267200"/>
            <a:ext cx="2895600" cy="762000"/>
          </a:xfrm>
          <a:prstGeom prst="line">
            <a:avLst/>
          </a:prstGeom>
          <a:noFill/>
          <a:ln w="28575" algn="ctr">
            <a:solidFill>
              <a:srgbClr val="FF0000"/>
            </a:solidFill>
            <a:round/>
            <a:headEnd/>
            <a:tailEnd/>
          </a:ln>
        </p:spPr>
      </p:cxnSp>
      <p:sp>
        <p:nvSpPr>
          <p:cNvPr id="50185" name="Oval 15"/>
          <p:cNvSpPr>
            <a:spLocks noChangeArrowheads="1"/>
          </p:cNvSpPr>
          <p:nvPr/>
        </p:nvSpPr>
        <p:spPr bwMode="auto">
          <a:xfrm>
            <a:off x="8648700" y="4114800"/>
            <a:ext cx="152400" cy="152400"/>
          </a:xfrm>
          <a:prstGeom prst="ellipse">
            <a:avLst/>
          </a:prstGeom>
          <a:solidFill>
            <a:srgbClr val="0070C0"/>
          </a:solidFill>
          <a:ln w="9525" algn="ctr">
            <a:solidFill>
              <a:schemeClr val="tx1"/>
            </a:solidFill>
            <a:round/>
            <a:headEnd/>
            <a:tailEnd/>
          </a:ln>
        </p:spPr>
        <p:txBody>
          <a:bodyPr/>
          <a:lstStyle/>
          <a:p>
            <a:endParaRPr lang="en-US"/>
          </a:p>
        </p:txBody>
      </p:sp>
      <p:sp>
        <p:nvSpPr>
          <p:cNvPr id="50186" name="Oval 16"/>
          <p:cNvSpPr>
            <a:spLocks noChangeArrowheads="1"/>
          </p:cNvSpPr>
          <p:nvPr/>
        </p:nvSpPr>
        <p:spPr bwMode="auto">
          <a:xfrm>
            <a:off x="3848100" y="5105400"/>
            <a:ext cx="152400" cy="152400"/>
          </a:xfrm>
          <a:prstGeom prst="ellipse">
            <a:avLst/>
          </a:prstGeom>
          <a:solidFill>
            <a:srgbClr val="0070C0"/>
          </a:solidFill>
          <a:ln w="9525" algn="ctr">
            <a:solidFill>
              <a:schemeClr val="tx1"/>
            </a:solidFill>
            <a:round/>
            <a:headEnd/>
            <a:tailEnd/>
          </a:ln>
        </p:spPr>
        <p:txBody>
          <a:bodyPr/>
          <a:lstStyle/>
          <a:p>
            <a:endParaRPr lang="en-US"/>
          </a:p>
        </p:txBody>
      </p:sp>
      <p:sp>
        <p:nvSpPr>
          <p:cNvPr id="50187" name="Oval 17"/>
          <p:cNvSpPr>
            <a:spLocks noChangeArrowheads="1"/>
          </p:cNvSpPr>
          <p:nvPr/>
        </p:nvSpPr>
        <p:spPr bwMode="auto">
          <a:xfrm>
            <a:off x="2933700" y="3352800"/>
            <a:ext cx="152400" cy="152400"/>
          </a:xfrm>
          <a:prstGeom prst="ellipse">
            <a:avLst/>
          </a:prstGeom>
          <a:solidFill>
            <a:srgbClr val="0070C0"/>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toothline"/>
          <p:cNvPicPr>
            <a:picLocks noChangeAspect="1" noChangeArrowheads="1"/>
          </p:cNvPicPr>
          <p:nvPr/>
        </p:nvPicPr>
        <p:blipFill>
          <a:blip r:embed="rId3" cstate="email"/>
          <a:srcRect/>
          <a:stretch>
            <a:fillRect/>
          </a:stretch>
        </p:blipFill>
        <p:spPr bwMode="auto">
          <a:xfrm>
            <a:off x="533400" y="1952625"/>
            <a:ext cx="9220200" cy="295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ComparativeBearBodies.jpg"/>
          <p:cNvPicPr>
            <a:picLocks noChangeAspect="1"/>
          </p:cNvPicPr>
          <p:nvPr/>
        </p:nvPicPr>
        <p:blipFill>
          <a:blip r:embed="rId3" cstate="email"/>
          <a:srcRect/>
          <a:stretch>
            <a:fillRect/>
          </a:stretch>
        </p:blipFill>
        <p:spPr bwMode="auto">
          <a:xfrm>
            <a:off x="419100" y="1371600"/>
            <a:ext cx="5457825" cy="3249613"/>
          </a:xfrm>
          <a:prstGeom prst="rect">
            <a:avLst/>
          </a:prstGeom>
          <a:noFill/>
          <a:ln w="9525">
            <a:noFill/>
            <a:miter lim="800000"/>
            <a:headEnd/>
            <a:tailEnd/>
          </a:ln>
        </p:spPr>
      </p:pic>
      <p:sp>
        <p:nvSpPr>
          <p:cNvPr id="6147" name="TextBox 2"/>
          <p:cNvSpPr txBox="1">
            <a:spLocks noChangeArrowheads="1"/>
          </p:cNvSpPr>
          <p:nvPr/>
        </p:nvSpPr>
        <p:spPr bwMode="auto">
          <a:xfrm>
            <a:off x="6057900" y="1752600"/>
            <a:ext cx="3983038" cy="2216150"/>
          </a:xfrm>
          <a:prstGeom prst="rect">
            <a:avLst/>
          </a:prstGeom>
          <a:noFill/>
          <a:ln w="9525">
            <a:noFill/>
            <a:miter lim="800000"/>
            <a:headEnd/>
            <a:tailEnd/>
          </a:ln>
        </p:spPr>
        <p:txBody>
          <a:bodyPr wrap="none">
            <a:spAutoFit/>
          </a:bodyPr>
          <a:lstStyle/>
          <a:p>
            <a:r>
              <a:rPr lang="en-US">
                <a:latin typeface="Verdana" pitchFamily="34" charset="0"/>
              </a:rPr>
              <a:t>Extinct Short-faced Bear</a:t>
            </a:r>
          </a:p>
          <a:p>
            <a:endParaRPr lang="en-US" sz="1600">
              <a:latin typeface="Verdana" pitchFamily="34" charset="0"/>
            </a:endParaRPr>
          </a:p>
          <a:p>
            <a:endParaRPr lang="en-US">
              <a:latin typeface="Verdana" pitchFamily="34" charset="0"/>
            </a:endParaRPr>
          </a:p>
          <a:p>
            <a:r>
              <a:rPr lang="en-US">
                <a:latin typeface="Verdana" pitchFamily="34" charset="0"/>
              </a:rPr>
              <a:t>Polar Bear</a:t>
            </a:r>
          </a:p>
          <a:p>
            <a:endParaRPr lang="en-US">
              <a:latin typeface="Verdana" pitchFamily="34" charset="0"/>
            </a:endParaRPr>
          </a:p>
          <a:p>
            <a:r>
              <a:rPr lang="en-US">
                <a:latin typeface="Verdana" pitchFamily="34" charset="0"/>
              </a:rPr>
              <a:t>Grizzley Bear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SSS-A-047"/>
          <p:cNvPicPr>
            <a:picLocks noChangeAspect="1" noChangeArrowheads="1"/>
          </p:cNvPicPr>
          <p:nvPr/>
        </p:nvPicPr>
        <p:blipFill>
          <a:blip r:embed="rId3" cstate="email"/>
          <a:srcRect/>
          <a:stretch>
            <a:fillRect/>
          </a:stretch>
        </p:blipFill>
        <p:spPr bwMode="auto">
          <a:xfrm>
            <a:off x="0" y="887413"/>
            <a:ext cx="10287000" cy="5081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BearGrizzlyLateralSkull.jpg"/>
          <p:cNvPicPr>
            <a:picLocks noChangeAspect="1"/>
          </p:cNvPicPr>
          <p:nvPr/>
        </p:nvPicPr>
        <p:blipFill>
          <a:blip r:embed="rId3" cstate="email"/>
          <a:srcRect/>
          <a:stretch>
            <a:fillRect/>
          </a:stretch>
        </p:blipFill>
        <p:spPr bwMode="auto">
          <a:xfrm>
            <a:off x="114300" y="1219200"/>
            <a:ext cx="4892675" cy="3733800"/>
          </a:xfrm>
          <a:prstGeom prst="rect">
            <a:avLst/>
          </a:prstGeom>
          <a:noFill/>
          <a:ln w="9525">
            <a:noFill/>
            <a:miter lim="800000"/>
            <a:headEnd/>
            <a:tailEnd/>
          </a:ln>
        </p:spPr>
      </p:pic>
      <p:sp>
        <p:nvSpPr>
          <p:cNvPr id="53251" name="TextBox 2"/>
          <p:cNvSpPr txBox="1">
            <a:spLocks noChangeArrowheads="1"/>
          </p:cNvSpPr>
          <p:nvPr/>
        </p:nvSpPr>
        <p:spPr bwMode="auto">
          <a:xfrm>
            <a:off x="723900" y="4800600"/>
            <a:ext cx="9182100" cy="461963"/>
          </a:xfrm>
          <a:prstGeom prst="rect">
            <a:avLst/>
          </a:prstGeom>
          <a:noFill/>
          <a:ln w="9525">
            <a:noFill/>
            <a:miter lim="800000"/>
            <a:headEnd/>
            <a:tailEnd/>
          </a:ln>
        </p:spPr>
        <p:txBody>
          <a:bodyPr wrap="none">
            <a:spAutoFit/>
          </a:bodyPr>
          <a:lstStyle/>
          <a:p>
            <a:r>
              <a:rPr lang="en-US"/>
              <a:t>Ursus arctos – Grizzly Bear                          Ursus maritimus – Polar Bear</a:t>
            </a:r>
          </a:p>
        </p:txBody>
      </p:sp>
      <p:pic>
        <p:nvPicPr>
          <p:cNvPr id="53252" name="Picture 3" descr="BearPolarLateralSkull.jpg"/>
          <p:cNvPicPr>
            <a:picLocks noChangeAspect="1"/>
          </p:cNvPicPr>
          <p:nvPr/>
        </p:nvPicPr>
        <p:blipFill>
          <a:blip r:embed="rId4" cstate="email"/>
          <a:srcRect/>
          <a:stretch>
            <a:fillRect/>
          </a:stretch>
        </p:blipFill>
        <p:spPr bwMode="auto">
          <a:xfrm>
            <a:off x="5372100" y="1219200"/>
            <a:ext cx="4762500" cy="3633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BearGrizzlyLateralSkull.jpg"/>
          <p:cNvPicPr>
            <a:picLocks noChangeAspect="1"/>
          </p:cNvPicPr>
          <p:nvPr/>
        </p:nvPicPr>
        <p:blipFill>
          <a:blip r:embed="rId3" cstate="email"/>
          <a:srcRect/>
          <a:stretch>
            <a:fillRect/>
          </a:stretch>
        </p:blipFill>
        <p:spPr bwMode="auto">
          <a:xfrm>
            <a:off x="114300" y="1219200"/>
            <a:ext cx="4892675" cy="3733800"/>
          </a:xfrm>
          <a:prstGeom prst="rect">
            <a:avLst/>
          </a:prstGeom>
          <a:noFill/>
          <a:ln w="9525">
            <a:noFill/>
            <a:miter lim="800000"/>
            <a:headEnd/>
            <a:tailEnd/>
          </a:ln>
        </p:spPr>
      </p:pic>
      <p:sp>
        <p:nvSpPr>
          <p:cNvPr id="54275" name="TextBox 2"/>
          <p:cNvSpPr txBox="1">
            <a:spLocks noChangeArrowheads="1"/>
          </p:cNvSpPr>
          <p:nvPr/>
        </p:nvSpPr>
        <p:spPr bwMode="auto">
          <a:xfrm>
            <a:off x="368300" y="4800600"/>
            <a:ext cx="9918700" cy="461963"/>
          </a:xfrm>
          <a:prstGeom prst="rect">
            <a:avLst/>
          </a:prstGeom>
          <a:noFill/>
          <a:ln w="9525">
            <a:noFill/>
            <a:miter lim="800000"/>
            <a:headEnd/>
            <a:tailEnd/>
          </a:ln>
        </p:spPr>
        <p:txBody>
          <a:bodyPr wrap="none">
            <a:spAutoFit/>
          </a:bodyPr>
          <a:lstStyle/>
          <a:p>
            <a:r>
              <a:rPr lang="en-US" i="1">
                <a:solidFill>
                  <a:srgbClr val="FFFF00"/>
                </a:solidFill>
                <a:latin typeface="Verdana" pitchFamily="34" charset="0"/>
                <a:ea typeface="Verdana" pitchFamily="34" charset="0"/>
                <a:cs typeface="Verdana" pitchFamily="34" charset="0"/>
              </a:rPr>
              <a:t>Ursus arctos </a:t>
            </a:r>
            <a:r>
              <a:rPr lang="en-US">
                <a:solidFill>
                  <a:srgbClr val="FFFF00"/>
                </a:solidFill>
                <a:latin typeface="Verdana" pitchFamily="34" charset="0"/>
                <a:ea typeface="Verdana" pitchFamily="34" charset="0"/>
                <a:cs typeface="Verdana" pitchFamily="34" charset="0"/>
              </a:rPr>
              <a:t>– Grizzly Bear         </a:t>
            </a:r>
            <a:r>
              <a:rPr lang="en-US" i="1">
                <a:solidFill>
                  <a:srgbClr val="FFFF00"/>
                </a:solidFill>
                <a:latin typeface="Verdana" pitchFamily="34" charset="0"/>
                <a:ea typeface="Verdana" pitchFamily="34" charset="0"/>
                <a:cs typeface="Verdana" pitchFamily="34" charset="0"/>
              </a:rPr>
              <a:t>Ursus maritimus </a:t>
            </a:r>
            <a:r>
              <a:rPr lang="en-US">
                <a:solidFill>
                  <a:srgbClr val="FFFF00"/>
                </a:solidFill>
                <a:latin typeface="Verdana" pitchFamily="34" charset="0"/>
                <a:ea typeface="Verdana" pitchFamily="34" charset="0"/>
                <a:cs typeface="Verdana" pitchFamily="34" charset="0"/>
              </a:rPr>
              <a:t>– Polar Bear</a:t>
            </a:r>
          </a:p>
        </p:txBody>
      </p:sp>
      <p:pic>
        <p:nvPicPr>
          <p:cNvPr id="54276" name="Picture 3" descr="BearPolarLateralSkull.jpg"/>
          <p:cNvPicPr>
            <a:picLocks noChangeAspect="1"/>
          </p:cNvPicPr>
          <p:nvPr/>
        </p:nvPicPr>
        <p:blipFill>
          <a:blip r:embed="rId4" cstate="email"/>
          <a:srcRect/>
          <a:stretch>
            <a:fillRect/>
          </a:stretch>
        </p:blipFill>
        <p:spPr bwMode="auto">
          <a:xfrm>
            <a:off x="5372100" y="1219200"/>
            <a:ext cx="4762500" cy="3633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BearGrizzlyLateralSkull.jpg"/>
          <p:cNvPicPr>
            <a:picLocks noChangeAspect="1"/>
          </p:cNvPicPr>
          <p:nvPr/>
        </p:nvPicPr>
        <p:blipFill>
          <a:blip r:embed="rId3" cstate="email"/>
          <a:srcRect/>
          <a:stretch>
            <a:fillRect/>
          </a:stretch>
        </p:blipFill>
        <p:spPr bwMode="auto">
          <a:xfrm>
            <a:off x="114300" y="1219200"/>
            <a:ext cx="4892675" cy="3733800"/>
          </a:xfrm>
          <a:prstGeom prst="rect">
            <a:avLst/>
          </a:prstGeom>
          <a:noFill/>
          <a:ln w="9525">
            <a:noFill/>
            <a:miter lim="800000"/>
            <a:headEnd/>
            <a:tailEnd/>
          </a:ln>
        </p:spPr>
      </p:pic>
      <p:sp>
        <p:nvSpPr>
          <p:cNvPr id="55299" name="TextBox 2"/>
          <p:cNvSpPr txBox="1">
            <a:spLocks noChangeArrowheads="1"/>
          </p:cNvSpPr>
          <p:nvPr/>
        </p:nvSpPr>
        <p:spPr bwMode="auto">
          <a:xfrm>
            <a:off x="368300" y="4800600"/>
            <a:ext cx="9918700" cy="461963"/>
          </a:xfrm>
          <a:prstGeom prst="rect">
            <a:avLst/>
          </a:prstGeom>
          <a:noFill/>
          <a:ln w="9525">
            <a:noFill/>
            <a:miter lim="800000"/>
            <a:headEnd/>
            <a:tailEnd/>
          </a:ln>
        </p:spPr>
        <p:txBody>
          <a:bodyPr wrap="none">
            <a:spAutoFit/>
          </a:bodyPr>
          <a:lstStyle/>
          <a:p>
            <a:r>
              <a:rPr lang="en-US" i="1">
                <a:solidFill>
                  <a:srgbClr val="FFFF00"/>
                </a:solidFill>
                <a:latin typeface="Verdana" pitchFamily="34" charset="0"/>
                <a:ea typeface="Verdana" pitchFamily="34" charset="0"/>
                <a:cs typeface="Verdana" pitchFamily="34" charset="0"/>
              </a:rPr>
              <a:t>Ursus arctos </a:t>
            </a:r>
            <a:r>
              <a:rPr lang="en-US">
                <a:solidFill>
                  <a:srgbClr val="FFFF00"/>
                </a:solidFill>
                <a:latin typeface="Verdana" pitchFamily="34" charset="0"/>
                <a:ea typeface="Verdana" pitchFamily="34" charset="0"/>
                <a:cs typeface="Verdana" pitchFamily="34" charset="0"/>
              </a:rPr>
              <a:t>– Grizzly Bear         </a:t>
            </a:r>
            <a:r>
              <a:rPr lang="en-US" i="1">
                <a:solidFill>
                  <a:srgbClr val="FFFF00"/>
                </a:solidFill>
                <a:latin typeface="Verdana" pitchFamily="34" charset="0"/>
                <a:ea typeface="Verdana" pitchFamily="34" charset="0"/>
                <a:cs typeface="Verdana" pitchFamily="34" charset="0"/>
              </a:rPr>
              <a:t>Ursus maritimus </a:t>
            </a:r>
            <a:r>
              <a:rPr lang="en-US">
                <a:solidFill>
                  <a:srgbClr val="FFFF00"/>
                </a:solidFill>
                <a:latin typeface="Verdana" pitchFamily="34" charset="0"/>
                <a:ea typeface="Verdana" pitchFamily="34" charset="0"/>
                <a:cs typeface="Verdana" pitchFamily="34" charset="0"/>
              </a:rPr>
              <a:t>– Polar Bear</a:t>
            </a:r>
          </a:p>
        </p:txBody>
      </p:sp>
      <p:pic>
        <p:nvPicPr>
          <p:cNvPr id="55300" name="Picture 3" descr="BearPolarLateralSkull.jpg"/>
          <p:cNvPicPr>
            <a:picLocks noChangeAspect="1"/>
          </p:cNvPicPr>
          <p:nvPr/>
        </p:nvPicPr>
        <p:blipFill>
          <a:blip r:embed="rId4" cstate="email"/>
          <a:srcRect/>
          <a:stretch>
            <a:fillRect/>
          </a:stretch>
        </p:blipFill>
        <p:spPr bwMode="auto">
          <a:xfrm>
            <a:off x="5372100" y="1219200"/>
            <a:ext cx="4762500" cy="3633788"/>
          </a:xfrm>
          <a:prstGeom prst="rect">
            <a:avLst/>
          </a:prstGeom>
          <a:noFill/>
          <a:ln w="9525">
            <a:noFill/>
            <a:miter lim="800000"/>
            <a:headEnd/>
            <a:tailEnd/>
          </a:ln>
        </p:spPr>
      </p:pic>
      <p:sp>
        <p:nvSpPr>
          <p:cNvPr id="55301" name="Oval 4"/>
          <p:cNvSpPr>
            <a:spLocks noChangeArrowheads="1"/>
          </p:cNvSpPr>
          <p:nvPr/>
        </p:nvSpPr>
        <p:spPr bwMode="auto">
          <a:xfrm>
            <a:off x="1104900" y="2209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2" name="Oval 5"/>
          <p:cNvSpPr>
            <a:spLocks noChangeArrowheads="1"/>
          </p:cNvSpPr>
          <p:nvPr/>
        </p:nvSpPr>
        <p:spPr bwMode="auto">
          <a:xfrm>
            <a:off x="6057900" y="2286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3" name="Oval 6"/>
          <p:cNvSpPr>
            <a:spLocks noChangeArrowheads="1"/>
          </p:cNvSpPr>
          <p:nvPr/>
        </p:nvSpPr>
        <p:spPr bwMode="auto">
          <a:xfrm>
            <a:off x="1714500" y="2209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4" name="Oval 7"/>
          <p:cNvSpPr>
            <a:spLocks noChangeArrowheads="1"/>
          </p:cNvSpPr>
          <p:nvPr/>
        </p:nvSpPr>
        <p:spPr bwMode="auto">
          <a:xfrm>
            <a:off x="2781300" y="1905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5" name="Oval 8"/>
          <p:cNvSpPr>
            <a:spLocks noChangeArrowheads="1"/>
          </p:cNvSpPr>
          <p:nvPr/>
        </p:nvSpPr>
        <p:spPr bwMode="auto">
          <a:xfrm>
            <a:off x="66675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6" name="Oval 9"/>
          <p:cNvSpPr>
            <a:spLocks noChangeArrowheads="1"/>
          </p:cNvSpPr>
          <p:nvPr/>
        </p:nvSpPr>
        <p:spPr bwMode="auto">
          <a:xfrm>
            <a:off x="2247900" y="2057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7" name="Oval 10"/>
          <p:cNvSpPr>
            <a:spLocks noChangeArrowheads="1"/>
          </p:cNvSpPr>
          <p:nvPr/>
        </p:nvSpPr>
        <p:spPr bwMode="auto">
          <a:xfrm>
            <a:off x="7048500" y="1905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8" name="Oval 11"/>
          <p:cNvSpPr>
            <a:spLocks noChangeArrowheads="1"/>
          </p:cNvSpPr>
          <p:nvPr/>
        </p:nvSpPr>
        <p:spPr bwMode="auto">
          <a:xfrm>
            <a:off x="7962900" y="1752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09" name="Oval 12"/>
          <p:cNvSpPr>
            <a:spLocks noChangeArrowheads="1"/>
          </p:cNvSpPr>
          <p:nvPr/>
        </p:nvSpPr>
        <p:spPr bwMode="auto">
          <a:xfrm>
            <a:off x="48387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0" name="Oval 13"/>
          <p:cNvSpPr>
            <a:spLocks noChangeArrowheads="1"/>
          </p:cNvSpPr>
          <p:nvPr/>
        </p:nvSpPr>
        <p:spPr bwMode="auto">
          <a:xfrm>
            <a:off x="9715500" y="1981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1" name="Oval 14"/>
          <p:cNvSpPr>
            <a:spLocks noChangeArrowheads="1"/>
          </p:cNvSpPr>
          <p:nvPr/>
        </p:nvSpPr>
        <p:spPr bwMode="auto">
          <a:xfrm>
            <a:off x="48387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2" name="Oval 15"/>
          <p:cNvSpPr>
            <a:spLocks noChangeArrowheads="1"/>
          </p:cNvSpPr>
          <p:nvPr/>
        </p:nvSpPr>
        <p:spPr bwMode="auto">
          <a:xfrm>
            <a:off x="98679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3" name="Oval 16"/>
          <p:cNvSpPr>
            <a:spLocks noChangeArrowheads="1"/>
          </p:cNvSpPr>
          <p:nvPr/>
        </p:nvSpPr>
        <p:spPr bwMode="auto">
          <a:xfrm>
            <a:off x="4610100" y="3200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4" name="Oval 17"/>
          <p:cNvSpPr>
            <a:spLocks noChangeArrowheads="1"/>
          </p:cNvSpPr>
          <p:nvPr/>
        </p:nvSpPr>
        <p:spPr bwMode="auto">
          <a:xfrm>
            <a:off x="9715500" y="2286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5" name="Oval 18"/>
          <p:cNvSpPr>
            <a:spLocks noChangeArrowheads="1"/>
          </p:cNvSpPr>
          <p:nvPr/>
        </p:nvSpPr>
        <p:spPr bwMode="auto">
          <a:xfrm>
            <a:off x="4533900" y="3810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6" name="Oval 19"/>
          <p:cNvSpPr>
            <a:spLocks noChangeArrowheads="1"/>
          </p:cNvSpPr>
          <p:nvPr/>
        </p:nvSpPr>
        <p:spPr bwMode="auto">
          <a:xfrm>
            <a:off x="99441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7" name="Oval 20"/>
          <p:cNvSpPr>
            <a:spLocks noChangeArrowheads="1"/>
          </p:cNvSpPr>
          <p:nvPr/>
        </p:nvSpPr>
        <p:spPr bwMode="auto">
          <a:xfrm>
            <a:off x="9715500" y="2743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8" name="Oval 21"/>
          <p:cNvSpPr>
            <a:spLocks noChangeArrowheads="1"/>
          </p:cNvSpPr>
          <p:nvPr/>
        </p:nvSpPr>
        <p:spPr bwMode="auto">
          <a:xfrm>
            <a:off x="4533900" y="3581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19" name="Oval 22"/>
          <p:cNvSpPr>
            <a:spLocks noChangeArrowheads="1"/>
          </p:cNvSpPr>
          <p:nvPr/>
        </p:nvSpPr>
        <p:spPr bwMode="auto">
          <a:xfrm>
            <a:off x="3695700" y="3733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0" name="Oval 23"/>
          <p:cNvSpPr>
            <a:spLocks noChangeArrowheads="1"/>
          </p:cNvSpPr>
          <p:nvPr/>
        </p:nvSpPr>
        <p:spPr bwMode="auto">
          <a:xfrm>
            <a:off x="9029700" y="3429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1" name="Oval 24"/>
          <p:cNvSpPr>
            <a:spLocks noChangeArrowheads="1"/>
          </p:cNvSpPr>
          <p:nvPr/>
        </p:nvSpPr>
        <p:spPr bwMode="auto">
          <a:xfrm>
            <a:off x="3162300" y="3429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2" name="Oval 25"/>
          <p:cNvSpPr>
            <a:spLocks noChangeArrowheads="1"/>
          </p:cNvSpPr>
          <p:nvPr/>
        </p:nvSpPr>
        <p:spPr bwMode="auto">
          <a:xfrm>
            <a:off x="82677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3" name="Oval 26"/>
          <p:cNvSpPr>
            <a:spLocks noChangeArrowheads="1"/>
          </p:cNvSpPr>
          <p:nvPr/>
        </p:nvSpPr>
        <p:spPr bwMode="auto">
          <a:xfrm>
            <a:off x="1905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4" name="Oval 27"/>
          <p:cNvSpPr>
            <a:spLocks noChangeArrowheads="1"/>
          </p:cNvSpPr>
          <p:nvPr/>
        </p:nvSpPr>
        <p:spPr bwMode="auto">
          <a:xfrm>
            <a:off x="54483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5" name="Oval 28"/>
          <p:cNvSpPr>
            <a:spLocks noChangeArrowheads="1"/>
          </p:cNvSpPr>
          <p:nvPr/>
        </p:nvSpPr>
        <p:spPr bwMode="auto">
          <a:xfrm>
            <a:off x="2019300" y="3276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6" name="Oval 29"/>
          <p:cNvSpPr>
            <a:spLocks noChangeArrowheads="1"/>
          </p:cNvSpPr>
          <p:nvPr/>
        </p:nvSpPr>
        <p:spPr bwMode="auto">
          <a:xfrm>
            <a:off x="7200900" y="3124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7" name="Oval 30"/>
          <p:cNvSpPr>
            <a:spLocks noChangeArrowheads="1"/>
          </p:cNvSpPr>
          <p:nvPr/>
        </p:nvSpPr>
        <p:spPr bwMode="auto">
          <a:xfrm>
            <a:off x="7239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8" name="Oval 31"/>
          <p:cNvSpPr>
            <a:spLocks noChangeArrowheads="1"/>
          </p:cNvSpPr>
          <p:nvPr/>
        </p:nvSpPr>
        <p:spPr bwMode="auto">
          <a:xfrm>
            <a:off x="5981700" y="3276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29" name="Oval 32"/>
          <p:cNvSpPr>
            <a:spLocks noChangeArrowheads="1"/>
          </p:cNvSpPr>
          <p:nvPr/>
        </p:nvSpPr>
        <p:spPr bwMode="auto">
          <a:xfrm>
            <a:off x="2019300" y="2971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30" name="Oval 33"/>
          <p:cNvSpPr>
            <a:spLocks noChangeArrowheads="1"/>
          </p:cNvSpPr>
          <p:nvPr/>
        </p:nvSpPr>
        <p:spPr bwMode="auto">
          <a:xfrm>
            <a:off x="71247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31" name="Oval 34"/>
          <p:cNvSpPr>
            <a:spLocks noChangeArrowheads="1"/>
          </p:cNvSpPr>
          <p:nvPr/>
        </p:nvSpPr>
        <p:spPr bwMode="auto">
          <a:xfrm>
            <a:off x="25527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32" name="Oval 35"/>
          <p:cNvSpPr>
            <a:spLocks noChangeArrowheads="1"/>
          </p:cNvSpPr>
          <p:nvPr/>
        </p:nvSpPr>
        <p:spPr bwMode="auto">
          <a:xfrm>
            <a:off x="2933700" y="3124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33" name="Oval 36"/>
          <p:cNvSpPr>
            <a:spLocks noChangeArrowheads="1"/>
          </p:cNvSpPr>
          <p:nvPr/>
        </p:nvSpPr>
        <p:spPr bwMode="auto">
          <a:xfrm>
            <a:off x="74295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34" name="Oval 37"/>
          <p:cNvSpPr>
            <a:spLocks noChangeArrowheads="1"/>
          </p:cNvSpPr>
          <p:nvPr/>
        </p:nvSpPr>
        <p:spPr bwMode="auto">
          <a:xfrm>
            <a:off x="79629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5335" name="Oval 38"/>
          <p:cNvSpPr>
            <a:spLocks noChangeArrowheads="1"/>
          </p:cNvSpPr>
          <p:nvPr/>
        </p:nvSpPr>
        <p:spPr bwMode="auto">
          <a:xfrm>
            <a:off x="647700" y="3962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36" name="Oval 39"/>
          <p:cNvSpPr>
            <a:spLocks noChangeArrowheads="1"/>
          </p:cNvSpPr>
          <p:nvPr/>
        </p:nvSpPr>
        <p:spPr bwMode="auto">
          <a:xfrm>
            <a:off x="6210300" y="4114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37" name="Oval 40"/>
          <p:cNvSpPr>
            <a:spLocks noChangeArrowheads="1"/>
          </p:cNvSpPr>
          <p:nvPr/>
        </p:nvSpPr>
        <p:spPr bwMode="auto">
          <a:xfrm>
            <a:off x="114300" y="3276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38" name="Oval 41"/>
          <p:cNvSpPr>
            <a:spLocks noChangeArrowheads="1"/>
          </p:cNvSpPr>
          <p:nvPr/>
        </p:nvSpPr>
        <p:spPr bwMode="auto">
          <a:xfrm>
            <a:off x="5448300" y="3657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39" name="Oval 42"/>
          <p:cNvSpPr>
            <a:spLocks noChangeArrowheads="1"/>
          </p:cNvSpPr>
          <p:nvPr/>
        </p:nvSpPr>
        <p:spPr bwMode="auto">
          <a:xfrm>
            <a:off x="342900" y="3733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0" name="Oval 43"/>
          <p:cNvSpPr>
            <a:spLocks noChangeArrowheads="1"/>
          </p:cNvSpPr>
          <p:nvPr/>
        </p:nvSpPr>
        <p:spPr bwMode="auto">
          <a:xfrm>
            <a:off x="5753100" y="3962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1" name="Oval 44"/>
          <p:cNvSpPr>
            <a:spLocks noChangeArrowheads="1"/>
          </p:cNvSpPr>
          <p:nvPr/>
        </p:nvSpPr>
        <p:spPr bwMode="auto">
          <a:xfrm>
            <a:off x="2019300" y="35052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2" name="Oval 45"/>
          <p:cNvSpPr>
            <a:spLocks noChangeArrowheads="1"/>
          </p:cNvSpPr>
          <p:nvPr/>
        </p:nvSpPr>
        <p:spPr bwMode="auto">
          <a:xfrm>
            <a:off x="7200900" y="3352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3" name="Oval 46"/>
          <p:cNvSpPr>
            <a:spLocks noChangeArrowheads="1"/>
          </p:cNvSpPr>
          <p:nvPr/>
        </p:nvSpPr>
        <p:spPr bwMode="auto">
          <a:xfrm>
            <a:off x="3009900" y="38862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4" name="Oval 47"/>
          <p:cNvSpPr>
            <a:spLocks noChangeArrowheads="1"/>
          </p:cNvSpPr>
          <p:nvPr/>
        </p:nvSpPr>
        <p:spPr bwMode="auto">
          <a:xfrm>
            <a:off x="8267700" y="3581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5" name="Oval 48"/>
          <p:cNvSpPr>
            <a:spLocks noChangeArrowheads="1"/>
          </p:cNvSpPr>
          <p:nvPr/>
        </p:nvSpPr>
        <p:spPr bwMode="auto">
          <a:xfrm>
            <a:off x="3009900" y="2667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6" name="Oval 49"/>
          <p:cNvSpPr>
            <a:spLocks noChangeArrowheads="1"/>
          </p:cNvSpPr>
          <p:nvPr/>
        </p:nvSpPr>
        <p:spPr bwMode="auto">
          <a:xfrm>
            <a:off x="8191500" y="2514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7" name="Oval 50"/>
          <p:cNvSpPr>
            <a:spLocks noChangeArrowheads="1"/>
          </p:cNvSpPr>
          <p:nvPr/>
        </p:nvSpPr>
        <p:spPr bwMode="auto">
          <a:xfrm>
            <a:off x="2628900" y="2667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8" name="Oval 51"/>
          <p:cNvSpPr>
            <a:spLocks noChangeArrowheads="1"/>
          </p:cNvSpPr>
          <p:nvPr/>
        </p:nvSpPr>
        <p:spPr bwMode="auto">
          <a:xfrm>
            <a:off x="7810500" y="2514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49" name="Oval 52"/>
          <p:cNvSpPr>
            <a:spLocks noChangeArrowheads="1"/>
          </p:cNvSpPr>
          <p:nvPr/>
        </p:nvSpPr>
        <p:spPr bwMode="auto">
          <a:xfrm>
            <a:off x="2324100" y="3048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5350" name="Oval 53"/>
          <p:cNvSpPr>
            <a:spLocks noChangeArrowheads="1"/>
          </p:cNvSpPr>
          <p:nvPr/>
        </p:nvSpPr>
        <p:spPr bwMode="auto">
          <a:xfrm>
            <a:off x="7429500" y="2971800"/>
            <a:ext cx="152400" cy="152400"/>
          </a:xfrm>
          <a:prstGeom prst="ellipse">
            <a:avLst/>
          </a:prstGeom>
          <a:solidFill>
            <a:srgbClr val="00B0F0"/>
          </a:solidFill>
          <a:ln w="9525" algn="ctr">
            <a:solidFill>
              <a:srgbClr val="00B0F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BearGrizzlyLateralSkull.jpg"/>
          <p:cNvPicPr>
            <a:picLocks noChangeAspect="1"/>
          </p:cNvPicPr>
          <p:nvPr/>
        </p:nvPicPr>
        <p:blipFill>
          <a:blip r:embed="rId3" cstate="email"/>
          <a:srcRect/>
          <a:stretch>
            <a:fillRect/>
          </a:stretch>
        </p:blipFill>
        <p:spPr bwMode="auto">
          <a:xfrm>
            <a:off x="114300" y="1219200"/>
            <a:ext cx="4892675" cy="3733800"/>
          </a:xfrm>
          <a:prstGeom prst="rect">
            <a:avLst/>
          </a:prstGeom>
          <a:noFill/>
          <a:ln w="9525">
            <a:noFill/>
            <a:miter lim="800000"/>
            <a:headEnd/>
            <a:tailEnd/>
          </a:ln>
        </p:spPr>
      </p:pic>
      <p:sp>
        <p:nvSpPr>
          <p:cNvPr id="56323" name="TextBox 2"/>
          <p:cNvSpPr txBox="1">
            <a:spLocks noChangeArrowheads="1"/>
          </p:cNvSpPr>
          <p:nvPr/>
        </p:nvSpPr>
        <p:spPr bwMode="auto">
          <a:xfrm>
            <a:off x="368300" y="4800600"/>
            <a:ext cx="9918700" cy="461963"/>
          </a:xfrm>
          <a:prstGeom prst="rect">
            <a:avLst/>
          </a:prstGeom>
          <a:noFill/>
          <a:ln w="9525">
            <a:noFill/>
            <a:miter lim="800000"/>
            <a:headEnd/>
            <a:tailEnd/>
          </a:ln>
        </p:spPr>
        <p:txBody>
          <a:bodyPr wrap="none">
            <a:spAutoFit/>
          </a:bodyPr>
          <a:lstStyle/>
          <a:p>
            <a:r>
              <a:rPr lang="en-US" i="1">
                <a:solidFill>
                  <a:srgbClr val="FFFF00"/>
                </a:solidFill>
                <a:latin typeface="Verdana" pitchFamily="34" charset="0"/>
                <a:ea typeface="Verdana" pitchFamily="34" charset="0"/>
                <a:cs typeface="Verdana" pitchFamily="34" charset="0"/>
              </a:rPr>
              <a:t>Ursus arctos </a:t>
            </a:r>
            <a:r>
              <a:rPr lang="en-US">
                <a:solidFill>
                  <a:srgbClr val="FFFF00"/>
                </a:solidFill>
                <a:latin typeface="Verdana" pitchFamily="34" charset="0"/>
                <a:ea typeface="Verdana" pitchFamily="34" charset="0"/>
                <a:cs typeface="Verdana" pitchFamily="34" charset="0"/>
              </a:rPr>
              <a:t>– Grizzly Bear         </a:t>
            </a:r>
            <a:r>
              <a:rPr lang="en-US" i="1">
                <a:solidFill>
                  <a:srgbClr val="FFFF00"/>
                </a:solidFill>
                <a:latin typeface="Verdana" pitchFamily="34" charset="0"/>
                <a:ea typeface="Verdana" pitchFamily="34" charset="0"/>
                <a:cs typeface="Verdana" pitchFamily="34" charset="0"/>
              </a:rPr>
              <a:t>Ursus maritimus </a:t>
            </a:r>
            <a:r>
              <a:rPr lang="en-US">
                <a:solidFill>
                  <a:srgbClr val="FFFF00"/>
                </a:solidFill>
                <a:latin typeface="Verdana" pitchFamily="34" charset="0"/>
                <a:ea typeface="Verdana" pitchFamily="34" charset="0"/>
                <a:cs typeface="Verdana" pitchFamily="34" charset="0"/>
              </a:rPr>
              <a:t>– Polar Bear</a:t>
            </a:r>
          </a:p>
        </p:txBody>
      </p:sp>
      <p:pic>
        <p:nvPicPr>
          <p:cNvPr id="56324" name="Picture 3" descr="BearPolarLateralSkull.jpg"/>
          <p:cNvPicPr>
            <a:picLocks noChangeAspect="1"/>
          </p:cNvPicPr>
          <p:nvPr/>
        </p:nvPicPr>
        <p:blipFill>
          <a:blip r:embed="rId4" cstate="email"/>
          <a:srcRect/>
          <a:stretch>
            <a:fillRect/>
          </a:stretch>
        </p:blipFill>
        <p:spPr bwMode="auto">
          <a:xfrm>
            <a:off x="5372100" y="1219200"/>
            <a:ext cx="4762500" cy="3633788"/>
          </a:xfrm>
          <a:prstGeom prst="rect">
            <a:avLst/>
          </a:prstGeom>
          <a:noFill/>
          <a:ln w="9525">
            <a:noFill/>
            <a:miter lim="800000"/>
            <a:headEnd/>
            <a:tailEnd/>
          </a:ln>
        </p:spPr>
      </p:pic>
      <p:sp>
        <p:nvSpPr>
          <p:cNvPr id="56325" name="Oval 4"/>
          <p:cNvSpPr>
            <a:spLocks noChangeArrowheads="1"/>
          </p:cNvSpPr>
          <p:nvPr/>
        </p:nvSpPr>
        <p:spPr bwMode="auto">
          <a:xfrm>
            <a:off x="1104900" y="2209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26" name="Oval 5"/>
          <p:cNvSpPr>
            <a:spLocks noChangeArrowheads="1"/>
          </p:cNvSpPr>
          <p:nvPr/>
        </p:nvSpPr>
        <p:spPr bwMode="auto">
          <a:xfrm>
            <a:off x="6057900" y="2286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27" name="Oval 6"/>
          <p:cNvSpPr>
            <a:spLocks noChangeArrowheads="1"/>
          </p:cNvSpPr>
          <p:nvPr/>
        </p:nvSpPr>
        <p:spPr bwMode="auto">
          <a:xfrm>
            <a:off x="1714500" y="2209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28" name="Oval 7"/>
          <p:cNvSpPr>
            <a:spLocks noChangeArrowheads="1"/>
          </p:cNvSpPr>
          <p:nvPr/>
        </p:nvSpPr>
        <p:spPr bwMode="auto">
          <a:xfrm>
            <a:off x="2781300" y="1905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29" name="Oval 8"/>
          <p:cNvSpPr>
            <a:spLocks noChangeArrowheads="1"/>
          </p:cNvSpPr>
          <p:nvPr/>
        </p:nvSpPr>
        <p:spPr bwMode="auto">
          <a:xfrm>
            <a:off x="66675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0" name="Oval 9"/>
          <p:cNvSpPr>
            <a:spLocks noChangeArrowheads="1"/>
          </p:cNvSpPr>
          <p:nvPr/>
        </p:nvSpPr>
        <p:spPr bwMode="auto">
          <a:xfrm>
            <a:off x="2247900" y="2057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1" name="Oval 10"/>
          <p:cNvSpPr>
            <a:spLocks noChangeArrowheads="1"/>
          </p:cNvSpPr>
          <p:nvPr/>
        </p:nvSpPr>
        <p:spPr bwMode="auto">
          <a:xfrm>
            <a:off x="7048500" y="1905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2" name="Oval 11"/>
          <p:cNvSpPr>
            <a:spLocks noChangeArrowheads="1"/>
          </p:cNvSpPr>
          <p:nvPr/>
        </p:nvSpPr>
        <p:spPr bwMode="auto">
          <a:xfrm>
            <a:off x="7962900" y="1752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3" name="Oval 12"/>
          <p:cNvSpPr>
            <a:spLocks noChangeArrowheads="1"/>
          </p:cNvSpPr>
          <p:nvPr/>
        </p:nvSpPr>
        <p:spPr bwMode="auto">
          <a:xfrm>
            <a:off x="48387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4" name="Oval 13"/>
          <p:cNvSpPr>
            <a:spLocks noChangeArrowheads="1"/>
          </p:cNvSpPr>
          <p:nvPr/>
        </p:nvSpPr>
        <p:spPr bwMode="auto">
          <a:xfrm>
            <a:off x="9715500" y="1981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5" name="Oval 14"/>
          <p:cNvSpPr>
            <a:spLocks noChangeArrowheads="1"/>
          </p:cNvSpPr>
          <p:nvPr/>
        </p:nvSpPr>
        <p:spPr bwMode="auto">
          <a:xfrm>
            <a:off x="48387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6" name="Oval 15"/>
          <p:cNvSpPr>
            <a:spLocks noChangeArrowheads="1"/>
          </p:cNvSpPr>
          <p:nvPr/>
        </p:nvSpPr>
        <p:spPr bwMode="auto">
          <a:xfrm>
            <a:off x="98679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7" name="Oval 16"/>
          <p:cNvSpPr>
            <a:spLocks noChangeArrowheads="1"/>
          </p:cNvSpPr>
          <p:nvPr/>
        </p:nvSpPr>
        <p:spPr bwMode="auto">
          <a:xfrm>
            <a:off x="4610100" y="3200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8" name="Oval 17"/>
          <p:cNvSpPr>
            <a:spLocks noChangeArrowheads="1"/>
          </p:cNvSpPr>
          <p:nvPr/>
        </p:nvSpPr>
        <p:spPr bwMode="auto">
          <a:xfrm>
            <a:off x="9715500" y="2286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39" name="Oval 18"/>
          <p:cNvSpPr>
            <a:spLocks noChangeArrowheads="1"/>
          </p:cNvSpPr>
          <p:nvPr/>
        </p:nvSpPr>
        <p:spPr bwMode="auto">
          <a:xfrm>
            <a:off x="4533900" y="3810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0" name="Oval 19"/>
          <p:cNvSpPr>
            <a:spLocks noChangeArrowheads="1"/>
          </p:cNvSpPr>
          <p:nvPr/>
        </p:nvSpPr>
        <p:spPr bwMode="auto">
          <a:xfrm>
            <a:off x="99441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1" name="Oval 20"/>
          <p:cNvSpPr>
            <a:spLocks noChangeArrowheads="1"/>
          </p:cNvSpPr>
          <p:nvPr/>
        </p:nvSpPr>
        <p:spPr bwMode="auto">
          <a:xfrm>
            <a:off x="9715500" y="2743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2" name="Oval 21"/>
          <p:cNvSpPr>
            <a:spLocks noChangeArrowheads="1"/>
          </p:cNvSpPr>
          <p:nvPr/>
        </p:nvSpPr>
        <p:spPr bwMode="auto">
          <a:xfrm>
            <a:off x="4533900" y="3581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3" name="Oval 22"/>
          <p:cNvSpPr>
            <a:spLocks noChangeArrowheads="1"/>
          </p:cNvSpPr>
          <p:nvPr/>
        </p:nvSpPr>
        <p:spPr bwMode="auto">
          <a:xfrm>
            <a:off x="3695700" y="3733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4" name="Oval 23"/>
          <p:cNvSpPr>
            <a:spLocks noChangeArrowheads="1"/>
          </p:cNvSpPr>
          <p:nvPr/>
        </p:nvSpPr>
        <p:spPr bwMode="auto">
          <a:xfrm>
            <a:off x="9029700" y="3429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5" name="Oval 24"/>
          <p:cNvSpPr>
            <a:spLocks noChangeArrowheads="1"/>
          </p:cNvSpPr>
          <p:nvPr/>
        </p:nvSpPr>
        <p:spPr bwMode="auto">
          <a:xfrm>
            <a:off x="3162300" y="3429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6" name="Oval 26"/>
          <p:cNvSpPr>
            <a:spLocks noChangeArrowheads="1"/>
          </p:cNvSpPr>
          <p:nvPr/>
        </p:nvSpPr>
        <p:spPr bwMode="auto">
          <a:xfrm>
            <a:off x="1905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7" name="Oval 27"/>
          <p:cNvSpPr>
            <a:spLocks noChangeArrowheads="1"/>
          </p:cNvSpPr>
          <p:nvPr/>
        </p:nvSpPr>
        <p:spPr bwMode="auto">
          <a:xfrm>
            <a:off x="54483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8" name="Oval 28"/>
          <p:cNvSpPr>
            <a:spLocks noChangeArrowheads="1"/>
          </p:cNvSpPr>
          <p:nvPr/>
        </p:nvSpPr>
        <p:spPr bwMode="auto">
          <a:xfrm>
            <a:off x="2019300" y="3276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49" name="Oval 29"/>
          <p:cNvSpPr>
            <a:spLocks noChangeArrowheads="1"/>
          </p:cNvSpPr>
          <p:nvPr/>
        </p:nvSpPr>
        <p:spPr bwMode="auto">
          <a:xfrm>
            <a:off x="7200900" y="3124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0" name="Oval 30"/>
          <p:cNvSpPr>
            <a:spLocks noChangeArrowheads="1"/>
          </p:cNvSpPr>
          <p:nvPr/>
        </p:nvSpPr>
        <p:spPr bwMode="auto">
          <a:xfrm>
            <a:off x="7239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1" name="Oval 31"/>
          <p:cNvSpPr>
            <a:spLocks noChangeArrowheads="1"/>
          </p:cNvSpPr>
          <p:nvPr/>
        </p:nvSpPr>
        <p:spPr bwMode="auto">
          <a:xfrm>
            <a:off x="5981700" y="3276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2" name="Oval 32"/>
          <p:cNvSpPr>
            <a:spLocks noChangeArrowheads="1"/>
          </p:cNvSpPr>
          <p:nvPr/>
        </p:nvSpPr>
        <p:spPr bwMode="auto">
          <a:xfrm>
            <a:off x="2019300" y="2971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3" name="Oval 33"/>
          <p:cNvSpPr>
            <a:spLocks noChangeArrowheads="1"/>
          </p:cNvSpPr>
          <p:nvPr/>
        </p:nvSpPr>
        <p:spPr bwMode="auto">
          <a:xfrm>
            <a:off x="71247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4" name="Oval 34"/>
          <p:cNvSpPr>
            <a:spLocks noChangeArrowheads="1"/>
          </p:cNvSpPr>
          <p:nvPr/>
        </p:nvSpPr>
        <p:spPr bwMode="auto">
          <a:xfrm>
            <a:off x="25527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5" name="Oval 36"/>
          <p:cNvSpPr>
            <a:spLocks noChangeArrowheads="1"/>
          </p:cNvSpPr>
          <p:nvPr/>
        </p:nvSpPr>
        <p:spPr bwMode="auto">
          <a:xfrm>
            <a:off x="74295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6" name="Oval 37"/>
          <p:cNvSpPr>
            <a:spLocks noChangeArrowheads="1"/>
          </p:cNvSpPr>
          <p:nvPr/>
        </p:nvSpPr>
        <p:spPr bwMode="auto">
          <a:xfrm>
            <a:off x="79629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57" name="Oval 38"/>
          <p:cNvSpPr>
            <a:spLocks noChangeArrowheads="1"/>
          </p:cNvSpPr>
          <p:nvPr/>
        </p:nvSpPr>
        <p:spPr bwMode="auto">
          <a:xfrm>
            <a:off x="647700" y="3962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58" name="Oval 39"/>
          <p:cNvSpPr>
            <a:spLocks noChangeArrowheads="1"/>
          </p:cNvSpPr>
          <p:nvPr/>
        </p:nvSpPr>
        <p:spPr bwMode="auto">
          <a:xfrm>
            <a:off x="6210300" y="4114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59" name="Oval 40"/>
          <p:cNvSpPr>
            <a:spLocks noChangeArrowheads="1"/>
          </p:cNvSpPr>
          <p:nvPr/>
        </p:nvSpPr>
        <p:spPr bwMode="auto">
          <a:xfrm>
            <a:off x="114300" y="3276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0" name="Oval 41"/>
          <p:cNvSpPr>
            <a:spLocks noChangeArrowheads="1"/>
          </p:cNvSpPr>
          <p:nvPr/>
        </p:nvSpPr>
        <p:spPr bwMode="auto">
          <a:xfrm>
            <a:off x="5448300" y="3657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1" name="Oval 42"/>
          <p:cNvSpPr>
            <a:spLocks noChangeArrowheads="1"/>
          </p:cNvSpPr>
          <p:nvPr/>
        </p:nvSpPr>
        <p:spPr bwMode="auto">
          <a:xfrm>
            <a:off x="342900" y="3733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2" name="Oval 43"/>
          <p:cNvSpPr>
            <a:spLocks noChangeArrowheads="1"/>
          </p:cNvSpPr>
          <p:nvPr/>
        </p:nvSpPr>
        <p:spPr bwMode="auto">
          <a:xfrm>
            <a:off x="5753100" y="3962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3" name="Oval 44"/>
          <p:cNvSpPr>
            <a:spLocks noChangeArrowheads="1"/>
          </p:cNvSpPr>
          <p:nvPr/>
        </p:nvSpPr>
        <p:spPr bwMode="auto">
          <a:xfrm>
            <a:off x="2019300" y="35052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4" name="Oval 45"/>
          <p:cNvSpPr>
            <a:spLocks noChangeArrowheads="1"/>
          </p:cNvSpPr>
          <p:nvPr/>
        </p:nvSpPr>
        <p:spPr bwMode="auto">
          <a:xfrm>
            <a:off x="7200900" y="3352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5" name="Oval 46"/>
          <p:cNvSpPr>
            <a:spLocks noChangeArrowheads="1"/>
          </p:cNvSpPr>
          <p:nvPr/>
        </p:nvSpPr>
        <p:spPr bwMode="auto">
          <a:xfrm>
            <a:off x="3009900" y="38862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6" name="Oval 47"/>
          <p:cNvSpPr>
            <a:spLocks noChangeArrowheads="1"/>
          </p:cNvSpPr>
          <p:nvPr/>
        </p:nvSpPr>
        <p:spPr bwMode="auto">
          <a:xfrm>
            <a:off x="8267700" y="3581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7" name="Oval 48"/>
          <p:cNvSpPr>
            <a:spLocks noChangeArrowheads="1"/>
          </p:cNvSpPr>
          <p:nvPr/>
        </p:nvSpPr>
        <p:spPr bwMode="auto">
          <a:xfrm>
            <a:off x="3009900" y="2667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8" name="Oval 49"/>
          <p:cNvSpPr>
            <a:spLocks noChangeArrowheads="1"/>
          </p:cNvSpPr>
          <p:nvPr/>
        </p:nvSpPr>
        <p:spPr bwMode="auto">
          <a:xfrm>
            <a:off x="8191500" y="2514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69" name="Oval 50"/>
          <p:cNvSpPr>
            <a:spLocks noChangeArrowheads="1"/>
          </p:cNvSpPr>
          <p:nvPr/>
        </p:nvSpPr>
        <p:spPr bwMode="auto">
          <a:xfrm>
            <a:off x="2628900" y="2667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70" name="Oval 51"/>
          <p:cNvSpPr>
            <a:spLocks noChangeArrowheads="1"/>
          </p:cNvSpPr>
          <p:nvPr/>
        </p:nvSpPr>
        <p:spPr bwMode="auto">
          <a:xfrm>
            <a:off x="7810500" y="2514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71" name="Oval 52"/>
          <p:cNvSpPr>
            <a:spLocks noChangeArrowheads="1"/>
          </p:cNvSpPr>
          <p:nvPr/>
        </p:nvSpPr>
        <p:spPr bwMode="auto">
          <a:xfrm>
            <a:off x="2324100" y="3048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6372" name="Oval 53"/>
          <p:cNvSpPr>
            <a:spLocks noChangeArrowheads="1"/>
          </p:cNvSpPr>
          <p:nvPr/>
        </p:nvSpPr>
        <p:spPr bwMode="auto">
          <a:xfrm>
            <a:off x="7429500" y="2971800"/>
            <a:ext cx="152400" cy="152400"/>
          </a:xfrm>
          <a:prstGeom prst="ellipse">
            <a:avLst/>
          </a:prstGeom>
          <a:solidFill>
            <a:srgbClr val="00B0F0"/>
          </a:solidFill>
          <a:ln w="9525" algn="ctr">
            <a:solidFill>
              <a:srgbClr val="00B0F0"/>
            </a:solidFill>
            <a:round/>
            <a:headEnd/>
            <a:tailEnd/>
          </a:ln>
        </p:spPr>
        <p:txBody>
          <a:bodyPr/>
          <a:lstStyle/>
          <a:p>
            <a:endParaRPr lang="en-US"/>
          </a:p>
        </p:txBody>
      </p:sp>
      <p:cxnSp>
        <p:nvCxnSpPr>
          <p:cNvPr id="56373" name="Straight Connector 55"/>
          <p:cNvCxnSpPr>
            <a:cxnSpLocks noChangeShapeType="1"/>
            <a:endCxn id="56374" idx="2"/>
          </p:cNvCxnSpPr>
          <p:nvPr/>
        </p:nvCxnSpPr>
        <p:spPr bwMode="auto">
          <a:xfrm>
            <a:off x="2933700" y="1981200"/>
            <a:ext cx="990600" cy="228600"/>
          </a:xfrm>
          <a:prstGeom prst="line">
            <a:avLst/>
          </a:prstGeom>
          <a:noFill/>
          <a:ln w="28575" algn="ctr">
            <a:solidFill>
              <a:srgbClr val="FF0000"/>
            </a:solidFill>
            <a:round/>
            <a:headEnd/>
            <a:tailEnd/>
          </a:ln>
        </p:spPr>
      </p:cxnSp>
      <p:sp>
        <p:nvSpPr>
          <p:cNvPr id="56374" name="Oval 58"/>
          <p:cNvSpPr>
            <a:spLocks noChangeArrowheads="1"/>
          </p:cNvSpPr>
          <p:nvPr/>
        </p:nvSpPr>
        <p:spPr bwMode="auto">
          <a:xfrm>
            <a:off x="39243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75" name="Oval 59"/>
          <p:cNvSpPr>
            <a:spLocks noChangeArrowheads="1"/>
          </p:cNvSpPr>
          <p:nvPr/>
        </p:nvSpPr>
        <p:spPr bwMode="auto">
          <a:xfrm>
            <a:off x="8877300" y="1828800"/>
            <a:ext cx="152400" cy="152400"/>
          </a:xfrm>
          <a:prstGeom prst="ellipse">
            <a:avLst/>
          </a:prstGeom>
          <a:solidFill>
            <a:srgbClr val="FF0000"/>
          </a:solidFill>
          <a:ln w="9525" algn="ctr">
            <a:solidFill>
              <a:srgbClr val="FF0000"/>
            </a:solidFill>
            <a:round/>
            <a:headEnd/>
            <a:tailEnd/>
          </a:ln>
        </p:spPr>
        <p:txBody>
          <a:bodyPr/>
          <a:lstStyle/>
          <a:p>
            <a:endParaRPr lang="en-US"/>
          </a:p>
        </p:txBody>
      </p:sp>
      <p:cxnSp>
        <p:nvCxnSpPr>
          <p:cNvPr id="56376" name="Straight Connector 61"/>
          <p:cNvCxnSpPr>
            <a:cxnSpLocks noChangeShapeType="1"/>
            <a:endCxn id="56333" idx="6"/>
          </p:cNvCxnSpPr>
          <p:nvPr/>
        </p:nvCxnSpPr>
        <p:spPr bwMode="auto">
          <a:xfrm>
            <a:off x="4000500" y="2209800"/>
            <a:ext cx="990600" cy="685800"/>
          </a:xfrm>
          <a:prstGeom prst="line">
            <a:avLst/>
          </a:prstGeom>
          <a:noFill/>
          <a:ln w="28575" algn="ctr">
            <a:solidFill>
              <a:srgbClr val="FF0000"/>
            </a:solidFill>
            <a:round/>
            <a:headEnd/>
            <a:tailEnd/>
          </a:ln>
        </p:spPr>
      </p:cxnSp>
      <p:cxnSp>
        <p:nvCxnSpPr>
          <p:cNvPr id="56377" name="Straight Connector 64"/>
          <p:cNvCxnSpPr>
            <a:cxnSpLocks noChangeShapeType="1"/>
            <a:stCxn id="56330" idx="2"/>
            <a:endCxn id="56328" idx="2"/>
          </p:cNvCxnSpPr>
          <p:nvPr/>
        </p:nvCxnSpPr>
        <p:spPr bwMode="auto">
          <a:xfrm rot="10800000" flipH="1">
            <a:off x="2247900" y="1981200"/>
            <a:ext cx="533400" cy="152400"/>
          </a:xfrm>
          <a:prstGeom prst="line">
            <a:avLst/>
          </a:prstGeom>
          <a:noFill/>
          <a:ln w="28575" algn="ctr">
            <a:solidFill>
              <a:srgbClr val="FF0000"/>
            </a:solidFill>
            <a:round/>
            <a:headEnd/>
            <a:tailEnd/>
          </a:ln>
        </p:spPr>
      </p:cxnSp>
      <p:cxnSp>
        <p:nvCxnSpPr>
          <p:cNvPr id="56378" name="Straight Connector 69"/>
          <p:cNvCxnSpPr>
            <a:cxnSpLocks noChangeShapeType="1"/>
            <a:endCxn id="56330" idx="7"/>
          </p:cNvCxnSpPr>
          <p:nvPr/>
        </p:nvCxnSpPr>
        <p:spPr bwMode="auto">
          <a:xfrm flipV="1">
            <a:off x="1790700" y="2079625"/>
            <a:ext cx="587375" cy="206375"/>
          </a:xfrm>
          <a:prstGeom prst="line">
            <a:avLst/>
          </a:prstGeom>
          <a:noFill/>
          <a:ln w="28575" algn="ctr">
            <a:solidFill>
              <a:srgbClr val="FF0000"/>
            </a:solidFill>
            <a:round/>
            <a:headEnd/>
            <a:tailEnd/>
          </a:ln>
        </p:spPr>
      </p:cxnSp>
      <p:cxnSp>
        <p:nvCxnSpPr>
          <p:cNvPr id="56379" name="Straight Connector 71"/>
          <p:cNvCxnSpPr>
            <a:cxnSpLocks noChangeShapeType="1"/>
            <a:stCxn id="56335" idx="4"/>
          </p:cNvCxnSpPr>
          <p:nvPr/>
        </p:nvCxnSpPr>
        <p:spPr bwMode="auto">
          <a:xfrm rot="5400000" flipH="1">
            <a:off x="4762500" y="3048000"/>
            <a:ext cx="304800" cy="0"/>
          </a:xfrm>
          <a:prstGeom prst="line">
            <a:avLst/>
          </a:prstGeom>
          <a:noFill/>
          <a:ln w="28575" algn="ctr">
            <a:solidFill>
              <a:srgbClr val="FF0000"/>
            </a:solidFill>
            <a:round/>
            <a:headEnd/>
            <a:tailEnd/>
          </a:ln>
        </p:spPr>
      </p:cxnSp>
      <p:cxnSp>
        <p:nvCxnSpPr>
          <p:cNvPr id="56380" name="Straight Connector 73"/>
          <p:cNvCxnSpPr>
            <a:cxnSpLocks noChangeShapeType="1"/>
            <a:endCxn id="56436" idx="1"/>
          </p:cNvCxnSpPr>
          <p:nvPr/>
        </p:nvCxnSpPr>
        <p:spPr bwMode="auto">
          <a:xfrm>
            <a:off x="2628900" y="2971800"/>
            <a:ext cx="327025" cy="174625"/>
          </a:xfrm>
          <a:prstGeom prst="line">
            <a:avLst/>
          </a:prstGeom>
          <a:noFill/>
          <a:ln w="28575" algn="ctr">
            <a:solidFill>
              <a:srgbClr val="FF0000"/>
            </a:solidFill>
            <a:round/>
            <a:headEnd/>
            <a:tailEnd/>
          </a:ln>
        </p:spPr>
      </p:cxnSp>
      <p:cxnSp>
        <p:nvCxnSpPr>
          <p:cNvPr id="56381" name="Straight Connector 77"/>
          <p:cNvCxnSpPr>
            <a:cxnSpLocks noChangeShapeType="1"/>
            <a:endCxn id="56343" idx="5"/>
          </p:cNvCxnSpPr>
          <p:nvPr/>
        </p:nvCxnSpPr>
        <p:spPr bwMode="auto">
          <a:xfrm>
            <a:off x="3162300" y="3505200"/>
            <a:ext cx="663575" cy="358775"/>
          </a:xfrm>
          <a:prstGeom prst="line">
            <a:avLst/>
          </a:prstGeom>
          <a:noFill/>
          <a:ln w="28575" algn="ctr">
            <a:solidFill>
              <a:srgbClr val="FF0000"/>
            </a:solidFill>
            <a:round/>
            <a:headEnd/>
            <a:tailEnd/>
          </a:ln>
        </p:spPr>
      </p:cxnSp>
      <p:cxnSp>
        <p:nvCxnSpPr>
          <p:cNvPr id="56382" name="Straight Connector 79"/>
          <p:cNvCxnSpPr>
            <a:cxnSpLocks noChangeShapeType="1"/>
            <a:endCxn id="56339" idx="6"/>
          </p:cNvCxnSpPr>
          <p:nvPr/>
        </p:nvCxnSpPr>
        <p:spPr bwMode="auto">
          <a:xfrm>
            <a:off x="3695700" y="3810000"/>
            <a:ext cx="990600" cy="76200"/>
          </a:xfrm>
          <a:prstGeom prst="line">
            <a:avLst/>
          </a:prstGeom>
          <a:noFill/>
          <a:ln w="28575" algn="ctr">
            <a:solidFill>
              <a:srgbClr val="FF0000"/>
            </a:solidFill>
            <a:round/>
            <a:headEnd/>
            <a:tailEnd/>
          </a:ln>
        </p:spPr>
      </p:cxnSp>
      <p:cxnSp>
        <p:nvCxnSpPr>
          <p:cNvPr id="56383" name="Straight Connector 81"/>
          <p:cNvCxnSpPr>
            <a:cxnSpLocks noChangeShapeType="1"/>
            <a:stCxn id="56337" idx="7"/>
            <a:endCxn id="56335" idx="6"/>
          </p:cNvCxnSpPr>
          <p:nvPr/>
        </p:nvCxnSpPr>
        <p:spPr bwMode="auto">
          <a:xfrm rot="5400000" flipH="1" flipV="1">
            <a:off x="4816475" y="3048000"/>
            <a:ext cx="98425" cy="250825"/>
          </a:xfrm>
          <a:prstGeom prst="line">
            <a:avLst/>
          </a:prstGeom>
          <a:noFill/>
          <a:ln w="28575" algn="ctr">
            <a:solidFill>
              <a:srgbClr val="FF0000"/>
            </a:solidFill>
            <a:round/>
            <a:headEnd/>
            <a:tailEnd/>
          </a:ln>
        </p:spPr>
      </p:cxnSp>
      <p:cxnSp>
        <p:nvCxnSpPr>
          <p:cNvPr id="56384" name="Straight Connector 86"/>
          <p:cNvCxnSpPr>
            <a:cxnSpLocks noChangeShapeType="1"/>
            <a:endCxn id="56342" idx="0"/>
          </p:cNvCxnSpPr>
          <p:nvPr/>
        </p:nvCxnSpPr>
        <p:spPr bwMode="auto">
          <a:xfrm rot="5400000">
            <a:off x="4495800" y="3390900"/>
            <a:ext cx="304800" cy="76200"/>
          </a:xfrm>
          <a:prstGeom prst="line">
            <a:avLst/>
          </a:prstGeom>
          <a:noFill/>
          <a:ln w="28575" algn="ctr">
            <a:solidFill>
              <a:srgbClr val="FF0000"/>
            </a:solidFill>
            <a:round/>
            <a:headEnd/>
            <a:tailEnd/>
          </a:ln>
        </p:spPr>
      </p:cxnSp>
      <p:cxnSp>
        <p:nvCxnSpPr>
          <p:cNvPr id="56385" name="Straight Connector 88"/>
          <p:cNvCxnSpPr>
            <a:cxnSpLocks noChangeShapeType="1"/>
            <a:stCxn id="56342" idx="0"/>
            <a:endCxn id="56339" idx="4"/>
          </p:cNvCxnSpPr>
          <p:nvPr/>
        </p:nvCxnSpPr>
        <p:spPr bwMode="auto">
          <a:xfrm rot="16200000" flipH="1">
            <a:off x="4419600" y="3771900"/>
            <a:ext cx="381000" cy="0"/>
          </a:xfrm>
          <a:prstGeom prst="line">
            <a:avLst/>
          </a:prstGeom>
          <a:noFill/>
          <a:ln w="28575" algn="ctr">
            <a:solidFill>
              <a:srgbClr val="FF0000"/>
            </a:solidFill>
            <a:round/>
            <a:headEnd/>
            <a:tailEnd/>
          </a:ln>
        </p:spPr>
      </p:cxnSp>
      <p:cxnSp>
        <p:nvCxnSpPr>
          <p:cNvPr id="56386" name="Straight Connector 91"/>
          <p:cNvCxnSpPr>
            <a:cxnSpLocks noChangeShapeType="1"/>
            <a:endCxn id="56327" idx="6"/>
          </p:cNvCxnSpPr>
          <p:nvPr/>
        </p:nvCxnSpPr>
        <p:spPr bwMode="auto">
          <a:xfrm>
            <a:off x="1181100" y="2286000"/>
            <a:ext cx="685800" cy="0"/>
          </a:xfrm>
          <a:prstGeom prst="line">
            <a:avLst/>
          </a:prstGeom>
          <a:noFill/>
          <a:ln w="28575" algn="ctr">
            <a:solidFill>
              <a:srgbClr val="FF0000"/>
            </a:solidFill>
            <a:round/>
            <a:headEnd/>
            <a:tailEnd/>
          </a:ln>
        </p:spPr>
      </p:cxnSp>
      <p:cxnSp>
        <p:nvCxnSpPr>
          <p:cNvPr id="56387" name="Straight Connector 95"/>
          <p:cNvCxnSpPr>
            <a:cxnSpLocks noChangeShapeType="1"/>
            <a:endCxn id="56348" idx="4"/>
          </p:cNvCxnSpPr>
          <p:nvPr/>
        </p:nvCxnSpPr>
        <p:spPr bwMode="auto">
          <a:xfrm rot="5400000">
            <a:off x="1905000" y="3238500"/>
            <a:ext cx="381000" cy="0"/>
          </a:xfrm>
          <a:prstGeom prst="line">
            <a:avLst/>
          </a:prstGeom>
          <a:noFill/>
          <a:ln w="28575" algn="ctr">
            <a:solidFill>
              <a:srgbClr val="FF0000"/>
            </a:solidFill>
            <a:round/>
            <a:headEnd/>
            <a:tailEnd/>
          </a:ln>
        </p:spPr>
      </p:cxnSp>
      <p:cxnSp>
        <p:nvCxnSpPr>
          <p:cNvPr id="56388" name="Straight Connector 97"/>
          <p:cNvCxnSpPr>
            <a:cxnSpLocks noChangeShapeType="1"/>
            <a:endCxn id="56348" idx="6"/>
          </p:cNvCxnSpPr>
          <p:nvPr/>
        </p:nvCxnSpPr>
        <p:spPr bwMode="auto">
          <a:xfrm>
            <a:off x="800100" y="3124200"/>
            <a:ext cx="1371600" cy="228600"/>
          </a:xfrm>
          <a:prstGeom prst="line">
            <a:avLst/>
          </a:prstGeom>
          <a:noFill/>
          <a:ln w="28575" algn="ctr">
            <a:solidFill>
              <a:srgbClr val="FF0000"/>
            </a:solidFill>
            <a:round/>
            <a:headEnd/>
            <a:tailEnd/>
          </a:ln>
        </p:spPr>
      </p:cxnSp>
      <p:cxnSp>
        <p:nvCxnSpPr>
          <p:cNvPr id="56389" name="Straight Connector 99"/>
          <p:cNvCxnSpPr>
            <a:cxnSpLocks noChangeShapeType="1"/>
            <a:endCxn id="56350" idx="6"/>
          </p:cNvCxnSpPr>
          <p:nvPr/>
        </p:nvCxnSpPr>
        <p:spPr bwMode="auto">
          <a:xfrm>
            <a:off x="266700" y="2895600"/>
            <a:ext cx="609600" cy="228600"/>
          </a:xfrm>
          <a:prstGeom prst="line">
            <a:avLst/>
          </a:prstGeom>
          <a:noFill/>
          <a:ln w="28575" algn="ctr">
            <a:solidFill>
              <a:srgbClr val="FF0000"/>
            </a:solidFill>
            <a:round/>
            <a:headEnd/>
            <a:tailEnd/>
          </a:ln>
        </p:spPr>
      </p:cxnSp>
      <p:sp>
        <p:nvSpPr>
          <p:cNvPr id="56390" name="Oval 101"/>
          <p:cNvSpPr>
            <a:spLocks noChangeArrowheads="1"/>
          </p:cNvSpPr>
          <p:nvPr/>
        </p:nvSpPr>
        <p:spPr bwMode="auto">
          <a:xfrm>
            <a:off x="723900" y="2514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6391" name="Oval 102"/>
          <p:cNvSpPr>
            <a:spLocks noChangeArrowheads="1"/>
          </p:cNvSpPr>
          <p:nvPr/>
        </p:nvSpPr>
        <p:spPr bwMode="auto">
          <a:xfrm>
            <a:off x="5829300" y="2667000"/>
            <a:ext cx="152400" cy="152400"/>
          </a:xfrm>
          <a:prstGeom prst="ellipse">
            <a:avLst/>
          </a:prstGeom>
          <a:solidFill>
            <a:srgbClr val="FF0000"/>
          </a:solidFill>
          <a:ln w="9525" algn="ctr">
            <a:solidFill>
              <a:srgbClr val="FF0000"/>
            </a:solidFill>
            <a:round/>
            <a:headEnd/>
            <a:tailEnd/>
          </a:ln>
        </p:spPr>
        <p:txBody>
          <a:bodyPr/>
          <a:lstStyle/>
          <a:p>
            <a:endParaRPr lang="en-US"/>
          </a:p>
        </p:txBody>
      </p:sp>
      <p:cxnSp>
        <p:nvCxnSpPr>
          <p:cNvPr id="56392" name="Straight Connector 103"/>
          <p:cNvCxnSpPr>
            <a:cxnSpLocks noChangeShapeType="1"/>
            <a:endCxn id="56325" idx="6"/>
          </p:cNvCxnSpPr>
          <p:nvPr/>
        </p:nvCxnSpPr>
        <p:spPr bwMode="auto">
          <a:xfrm flipV="1">
            <a:off x="800100" y="2286000"/>
            <a:ext cx="457200" cy="304800"/>
          </a:xfrm>
          <a:prstGeom prst="line">
            <a:avLst/>
          </a:prstGeom>
          <a:noFill/>
          <a:ln w="28575" algn="ctr">
            <a:solidFill>
              <a:srgbClr val="FF0000"/>
            </a:solidFill>
            <a:round/>
            <a:headEnd/>
            <a:tailEnd/>
          </a:ln>
        </p:spPr>
      </p:cxnSp>
      <p:cxnSp>
        <p:nvCxnSpPr>
          <p:cNvPr id="56393" name="Straight Connector 105"/>
          <p:cNvCxnSpPr>
            <a:cxnSpLocks noChangeShapeType="1"/>
            <a:endCxn id="56390" idx="6"/>
          </p:cNvCxnSpPr>
          <p:nvPr/>
        </p:nvCxnSpPr>
        <p:spPr bwMode="auto">
          <a:xfrm flipV="1">
            <a:off x="266700" y="2590800"/>
            <a:ext cx="609600" cy="304800"/>
          </a:xfrm>
          <a:prstGeom prst="line">
            <a:avLst/>
          </a:prstGeom>
          <a:noFill/>
          <a:ln w="28575" algn="ctr">
            <a:solidFill>
              <a:srgbClr val="FF0000"/>
            </a:solidFill>
            <a:round/>
            <a:headEnd/>
            <a:tailEnd/>
          </a:ln>
        </p:spPr>
      </p:cxnSp>
      <p:cxnSp>
        <p:nvCxnSpPr>
          <p:cNvPr id="56394" name="Straight Connector 107"/>
          <p:cNvCxnSpPr>
            <a:cxnSpLocks noChangeShapeType="1"/>
            <a:stCxn id="56331" idx="2"/>
          </p:cNvCxnSpPr>
          <p:nvPr/>
        </p:nvCxnSpPr>
        <p:spPr bwMode="auto">
          <a:xfrm rot="10800000" flipH="1">
            <a:off x="7048500" y="1828800"/>
            <a:ext cx="990600" cy="152400"/>
          </a:xfrm>
          <a:prstGeom prst="line">
            <a:avLst/>
          </a:prstGeom>
          <a:noFill/>
          <a:ln w="28575" algn="ctr">
            <a:solidFill>
              <a:srgbClr val="FF0000"/>
            </a:solidFill>
            <a:round/>
            <a:headEnd/>
            <a:tailEnd/>
          </a:ln>
        </p:spPr>
      </p:cxnSp>
      <p:cxnSp>
        <p:nvCxnSpPr>
          <p:cNvPr id="56395" name="Straight Connector 109"/>
          <p:cNvCxnSpPr>
            <a:cxnSpLocks noChangeShapeType="1"/>
            <a:endCxn id="56375" idx="2"/>
          </p:cNvCxnSpPr>
          <p:nvPr/>
        </p:nvCxnSpPr>
        <p:spPr bwMode="auto">
          <a:xfrm>
            <a:off x="8115300" y="1828800"/>
            <a:ext cx="762000" cy="76200"/>
          </a:xfrm>
          <a:prstGeom prst="line">
            <a:avLst/>
          </a:prstGeom>
          <a:noFill/>
          <a:ln w="28575" algn="ctr">
            <a:solidFill>
              <a:srgbClr val="FF0000"/>
            </a:solidFill>
            <a:round/>
            <a:headEnd/>
            <a:tailEnd/>
          </a:ln>
        </p:spPr>
      </p:cxnSp>
      <p:cxnSp>
        <p:nvCxnSpPr>
          <p:cNvPr id="56396" name="Straight Connector 111"/>
          <p:cNvCxnSpPr>
            <a:cxnSpLocks noChangeShapeType="1"/>
            <a:endCxn id="56334" idx="6"/>
          </p:cNvCxnSpPr>
          <p:nvPr/>
        </p:nvCxnSpPr>
        <p:spPr bwMode="auto">
          <a:xfrm>
            <a:off x="8877300" y="1905000"/>
            <a:ext cx="990600" cy="152400"/>
          </a:xfrm>
          <a:prstGeom prst="line">
            <a:avLst/>
          </a:prstGeom>
          <a:noFill/>
          <a:ln w="28575" algn="ctr">
            <a:solidFill>
              <a:srgbClr val="FF0000"/>
            </a:solidFill>
            <a:round/>
            <a:headEnd/>
            <a:tailEnd/>
          </a:ln>
        </p:spPr>
      </p:cxnSp>
      <p:cxnSp>
        <p:nvCxnSpPr>
          <p:cNvPr id="56397" name="Straight Connector 113"/>
          <p:cNvCxnSpPr>
            <a:cxnSpLocks noChangeShapeType="1"/>
            <a:stCxn id="56329" idx="7"/>
            <a:endCxn id="56331" idx="7"/>
          </p:cNvCxnSpPr>
          <p:nvPr/>
        </p:nvCxnSpPr>
        <p:spPr bwMode="auto">
          <a:xfrm rot="5400000" flipH="1" flipV="1">
            <a:off x="6873875" y="1851025"/>
            <a:ext cx="228600" cy="381000"/>
          </a:xfrm>
          <a:prstGeom prst="line">
            <a:avLst/>
          </a:prstGeom>
          <a:noFill/>
          <a:ln w="28575" algn="ctr">
            <a:solidFill>
              <a:srgbClr val="FF0000"/>
            </a:solidFill>
            <a:round/>
            <a:headEnd/>
            <a:tailEnd/>
          </a:ln>
        </p:spPr>
      </p:cxnSp>
      <p:cxnSp>
        <p:nvCxnSpPr>
          <p:cNvPr id="56398" name="Straight Connector 118"/>
          <p:cNvCxnSpPr>
            <a:cxnSpLocks noChangeShapeType="1"/>
            <a:endCxn id="56329" idx="6"/>
          </p:cNvCxnSpPr>
          <p:nvPr/>
        </p:nvCxnSpPr>
        <p:spPr bwMode="auto">
          <a:xfrm flipV="1">
            <a:off x="6057900" y="2209800"/>
            <a:ext cx="762000" cy="152400"/>
          </a:xfrm>
          <a:prstGeom prst="line">
            <a:avLst/>
          </a:prstGeom>
          <a:noFill/>
          <a:ln w="28575" algn="ctr">
            <a:solidFill>
              <a:srgbClr val="FF0000"/>
            </a:solidFill>
            <a:round/>
            <a:headEnd/>
            <a:tailEnd/>
          </a:ln>
        </p:spPr>
      </p:cxnSp>
      <p:cxnSp>
        <p:nvCxnSpPr>
          <p:cNvPr id="56399" name="Straight Connector 120"/>
          <p:cNvCxnSpPr>
            <a:cxnSpLocks noChangeShapeType="1"/>
            <a:stCxn id="56391" idx="7"/>
            <a:endCxn id="56326" idx="0"/>
          </p:cNvCxnSpPr>
          <p:nvPr/>
        </p:nvCxnSpPr>
        <p:spPr bwMode="auto">
          <a:xfrm rot="5400000" flipH="1" flipV="1">
            <a:off x="5845175" y="2400300"/>
            <a:ext cx="403225" cy="174625"/>
          </a:xfrm>
          <a:prstGeom prst="line">
            <a:avLst/>
          </a:prstGeom>
          <a:noFill/>
          <a:ln w="28575" algn="ctr">
            <a:solidFill>
              <a:srgbClr val="FF0000"/>
            </a:solidFill>
            <a:round/>
            <a:headEnd/>
            <a:tailEnd/>
          </a:ln>
        </p:spPr>
      </p:cxnSp>
      <p:cxnSp>
        <p:nvCxnSpPr>
          <p:cNvPr id="56400" name="Straight Connector 128"/>
          <p:cNvCxnSpPr>
            <a:cxnSpLocks noChangeShapeType="1"/>
            <a:endCxn id="56391" idx="7"/>
          </p:cNvCxnSpPr>
          <p:nvPr/>
        </p:nvCxnSpPr>
        <p:spPr bwMode="auto">
          <a:xfrm rot="5400000" flipH="1" flipV="1">
            <a:off x="5524500" y="2689225"/>
            <a:ext cx="434975" cy="434975"/>
          </a:xfrm>
          <a:prstGeom prst="line">
            <a:avLst/>
          </a:prstGeom>
          <a:noFill/>
          <a:ln w="28575" algn="ctr">
            <a:solidFill>
              <a:srgbClr val="FF0000"/>
            </a:solidFill>
            <a:round/>
            <a:headEnd/>
            <a:tailEnd/>
          </a:ln>
        </p:spPr>
      </p:cxnSp>
      <p:cxnSp>
        <p:nvCxnSpPr>
          <p:cNvPr id="56401" name="Straight Connector 130"/>
          <p:cNvCxnSpPr>
            <a:cxnSpLocks noChangeShapeType="1"/>
            <a:endCxn id="56351" idx="5"/>
          </p:cNvCxnSpPr>
          <p:nvPr/>
        </p:nvCxnSpPr>
        <p:spPr bwMode="auto">
          <a:xfrm>
            <a:off x="5524500" y="3124200"/>
            <a:ext cx="587375" cy="282575"/>
          </a:xfrm>
          <a:prstGeom prst="line">
            <a:avLst/>
          </a:prstGeom>
          <a:noFill/>
          <a:ln w="28575" algn="ctr">
            <a:solidFill>
              <a:srgbClr val="FF0000"/>
            </a:solidFill>
            <a:round/>
            <a:headEnd/>
            <a:tailEnd/>
          </a:ln>
        </p:spPr>
      </p:cxnSp>
      <p:cxnSp>
        <p:nvCxnSpPr>
          <p:cNvPr id="56402" name="Straight Connector 132"/>
          <p:cNvCxnSpPr>
            <a:cxnSpLocks noChangeShapeType="1"/>
            <a:endCxn id="56349" idx="6"/>
          </p:cNvCxnSpPr>
          <p:nvPr/>
        </p:nvCxnSpPr>
        <p:spPr bwMode="auto">
          <a:xfrm flipV="1">
            <a:off x="6057900" y="3200400"/>
            <a:ext cx="1295400" cy="152400"/>
          </a:xfrm>
          <a:prstGeom prst="line">
            <a:avLst/>
          </a:prstGeom>
          <a:noFill/>
          <a:ln w="28575" algn="ctr">
            <a:solidFill>
              <a:srgbClr val="FF0000"/>
            </a:solidFill>
            <a:round/>
            <a:headEnd/>
            <a:tailEnd/>
          </a:ln>
        </p:spPr>
      </p:cxnSp>
      <p:cxnSp>
        <p:nvCxnSpPr>
          <p:cNvPr id="56403" name="Straight Connector 134"/>
          <p:cNvCxnSpPr>
            <a:cxnSpLocks noChangeShapeType="1"/>
            <a:endCxn id="56355" idx="6"/>
          </p:cNvCxnSpPr>
          <p:nvPr/>
        </p:nvCxnSpPr>
        <p:spPr bwMode="auto">
          <a:xfrm flipV="1">
            <a:off x="7124700" y="2895600"/>
            <a:ext cx="457200" cy="76200"/>
          </a:xfrm>
          <a:prstGeom prst="line">
            <a:avLst/>
          </a:prstGeom>
          <a:noFill/>
          <a:ln w="28575" algn="ctr">
            <a:solidFill>
              <a:srgbClr val="FF0000"/>
            </a:solidFill>
            <a:round/>
            <a:headEnd/>
            <a:tailEnd/>
          </a:ln>
        </p:spPr>
      </p:cxnSp>
      <p:cxnSp>
        <p:nvCxnSpPr>
          <p:cNvPr id="56404" name="Straight Connector 136"/>
          <p:cNvCxnSpPr>
            <a:cxnSpLocks noChangeShapeType="1"/>
          </p:cNvCxnSpPr>
          <p:nvPr/>
        </p:nvCxnSpPr>
        <p:spPr bwMode="auto">
          <a:xfrm rot="16200000" flipH="1">
            <a:off x="7124700" y="3048000"/>
            <a:ext cx="228600" cy="76200"/>
          </a:xfrm>
          <a:prstGeom prst="line">
            <a:avLst/>
          </a:prstGeom>
          <a:noFill/>
          <a:ln w="28575" algn="ctr">
            <a:solidFill>
              <a:srgbClr val="FF0000"/>
            </a:solidFill>
            <a:round/>
            <a:headEnd/>
            <a:tailEnd/>
          </a:ln>
        </p:spPr>
      </p:cxnSp>
      <p:cxnSp>
        <p:nvCxnSpPr>
          <p:cNvPr id="56405" name="Straight Connector 140"/>
          <p:cNvCxnSpPr>
            <a:cxnSpLocks noChangeShapeType="1"/>
            <a:endCxn id="56421" idx="5"/>
          </p:cNvCxnSpPr>
          <p:nvPr/>
        </p:nvCxnSpPr>
        <p:spPr bwMode="auto">
          <a:xfrm>
            <a:off x="8039100" y="2971800"/>
            <a:ext cx="358775" cy="206375"/>
          </a:xfrm>
          <a:prstGeom prst="line">
            <a:avLst/>
          </a:prstGeom>
          <a:noFill/>
          <a:ln w="28575" algn="ctr">
            <a:solidFill>
              <a:srgbClr val="FF0000"/>
            </a:solidFill>
            <a:round/>
            <a:headEnd/>
            <a:tailEnd/>
          </a:ln>
        </p:spPr>
      </p:cxnSp>
      <p:cxnSp>
        <p:nvCxnSpPr>
          <p:cNvPr id="56406" name="Straight Connector 142"/>
          <p:cNvCxnSpPr>
            <a:cxnSpLocks noChangeShapeType="1"/>
            <a:endCxn id="56344" idx="5"/>
          </p:cNvCxnSpPr>
          <p:nvPr/>
        </p:nvCxnSpPr>
        <p:spPr bwMode="auto">
          <a:xfrm>
            <a:off x="8343900" y="3124200"/>
            <a:ext cx="815975" cy="434975"/>
          </a:xfrm>
          <a:prstGeom prst="line">
            <a:avLst/>
          </a:prstGeom>
          <a:noFill/>
          <a:ln w="28575" algn="ctr">
            <a:solidFill>
              <a:srgbClr val="FF0000"/>
            </a:solidFill>
            <a:round/>
            <a:headEnd/>
            <a:tailEnd/>
          </a:ln>
        </p:spPr>
      </p:cxnSp>
      <p:cxnSp>
        <p:nvCxnSpPr>
          <p:cNvPr id="56407" name="Straight Connector 144"/>
          <p:cNvCxnSpPr>
            <a:cxnSpLocks noChangeShapeType="1"/>
            <a:endCxn id="56340" idx="6"/>
          </p:cNvCxnSpPr>
          <p:nvPr/>
        </p:nvCxnSpPr>
        <p:spPr bwMode="auto">
          <a:xfrm flipV="1">
            <a:off x="9105900" y="3124200"/>
            <a:ext cx="990600" cy="381000"/>
          </a:xfrm>
          <a:prstGeom prst="line">
            <a:avLst/>
          </a:prstGeom>
          <a:noFill/>
          <a:ln w="28575" algn="ctr">
            <a:solidFill>
              <a:srgbClr val="FF0000"/>
            </a:solidFill>
            <a:round/>
            <a:headEnd/>
            <a:tailEnd/>
          </a:ln>
        </p:spPr>
      </p:cxnSp>
      <p:cxnSp>
        <p:nvCxnSpPr>
          <p:cNvPr id="56408" name="Straight Connector 146"/>
          <p:cNvCxnSpPr>
            <a:cxnSpLocks noChangeShapeType="1"/>
            <a:endCxn id="56336" idx="6"/>
          </p:cNvCxnSpPr>
          <p:nvPr/>
        </p:nvCxnSpPr>
        <p:spPr bwMode="auto">
          <a:xfrm>
            <a:off x="9791700" y="2057400"/>
            <a:ext cx="228600" cy="152400"/>
          </a:xfrm>
          <a:prstGeom prst="line">
            <a:avLst/>
          </a:prstGeom>
          <a:noFill/>
          <a:ln w="28575" algn="ctr">
            <a:solidFill>
              <a:srgbClr val="FF0000"/>
            </a:solidFill>
            <a:round/>
            <a:headEnd/>
            <a:tailEnd/>
          </a:ln>
        </p:spPr>
      </p:cxnSp>
      <p:cxnSp>
        <p:nvCxnSpPr>
          <p:cNvPr id="56409" name="Straight Connector 148"/>
          <p:cNvCxnSpPr>
            <a:cxnSpLocks noChangeShapeType="1"/>
            <a:stCxn id="56338" idx="4"/>
          </p:cNvCxnSpPr>
          <p:nvPr/>
        </p:nvCxnSpPr>
        <p:spPr bwMode="auto">
          <a:xfrm rot="5400000" flipH="1" flipV="1">
            <a:off x="9753600" y="2247900"/>
            <a:ext cx="228600" cy="152400"/>
          </a:xfrm>
          <a:prstGeom prst="line">
            <a:avLst/>
          </a:prstGeom>
          <a:noFill/>
          <a:ln w="28575" algn="ctr">
            <a:solidFill>
              <a:srgbClr val="FF0000"/>
            </a:solidFill>
            <a:round/>
            <a:headEnd/>
            <a:tailEnd/>
          </a:ln>
        </p:spPr>
      </p:cxnSp>
      <p:cxnSp>
        <p:nvCxnSpPr>
          <p:cNvPr id="56410" name="Straight Connector 150"/>
          <p:cNvCxnSpPr>
            <a:cxnSpLocks noChangeShapeType="1"/>
            <a:stCxn id="56341" idx="0"/>
            <a:endCxn id="56338" idx="4"/>
          </p:cNvCxnSpPr>
          <p:nvPr/>
        </p:nvCxnSpPr>
        <p:spPr bwMode="auto">
          <a:xfrm rot="5400000" flipH="1" flipV="1">
            <a:off x="9639300" y="2590800"/>
            <a:ext cx="304800" cy="0"/>
          </a:xfrm>
          <a:prstGeom prst="line">
            <a:avLst/>
          </a:prstGeom>
          <a:noFill/>
          <a:ln w="28575" algn="ctr">
            <a:solidFill>
              <a:srgbClr val="FF0000"/>
            </a:solidFill>
            <a:round/>
            <a:headEnd/>
            <a:tailEnd/>
          </a:ln>
        </p:spPr>
      </p:cxnSp>
      <p:cxnSp>
        <p:nvCxnSpPr>
          <p:cNvPr id="56411" name="Straight Connector 154"/>
          <p:cNvCxnSpPr>
            <a:cxnSpLocks noChangeShapeType="1"/>
            <a:stCxn id="56340" idx="5"/>
            <a:endCxn id="56341" idx="1"/>
          </p:cNvCxnSpPr>
          <p:nvPr/>
        </p:nvCxnSpPr>
        <p:spPr bwMode="auto">
          <a:xfrm rot="5400000" flipH="1">
            <a:off x="9699625" y="2803525"/>
            <a:ext cx="412750" cy="336550"/>
          </a:xfrm>
          <a:prstGeom prst="line">
            <a:avLst/>
          </a:prstGeom>
          <a:noFill/>
          <a:ln w="28575" algn="ctr">
            <a:solidFill>
              <a:srgbClr val="FF0000"/>
            </a:solidFill>
            <a:round/>
            <a:headEnd/>
            <a:tailEnd/>
          </a:ln>
        </p:spPr>
      </p:cxnSp>
      <p:cxnSp>
        <p:nvCxnSpPr>
          <p:cNvPr id="56412" name="Straight Connector 157"/>
          <p:cNvCxnSpPr>
            <a:cxnSpLocks noChangeShapeType="1"/>
            <a:stCxn id="56358" idx="2"/>
            <a:endCxn id="56425" idx="3"/>
          </p:cNvCxnSpPr>
          <p:nvPr/>
        </p:nvCxnSpPr>
        <p:spPr bwMode="auto">
          <a:xfrm rot="10800000" flipH="1">
            <a:off x="6210300" y="4016375"/>
            <a:ext cx="1089025" cy="174625"/>
          </a:xfrm>
          <a:prstGeom prst="line">
            <a:avLst/>
          </a:prstGeom>
          <a:noFill/>
          <a:ln w="28575" algn="ctr">
            <a:solidFill>
              <a:srgbClr val="00B0F0"/>
            </a:solidFill>
            <a:round/>
            <a:headEnd/>
            <a:tailEnd/>
          </a:ln>
        </p:spPr>
      </p:cxnSp>
      <p:cxnSp>
        <p:nvCxnSpPr>
          <p:cNvPr id="56413" name="Straight Connector 160"/>
          <p:cNvCxnSpPr>
            <a:cxnSpLocks noChangeShapeType="1"/>
            <a:endCxn id="56358" idx="5"/>
          </p:cNvCxnSpPr>
          <p:nvPr/>
        </p:nvCxnSpPr>
        <p:spPr bwMode="auto">
          <a:xfrm>
            <a:off x="5829300" y="4038600"/>
            <a:ext cx="511175" cy="206375"/>
          </a:xfrm>
          <a:prstGeom prst="line">
            <a:avLst/>
          </a:prstGeom>
          <a:noFill/>
          <a:ln w="28575" algn="ctr">
            <a:solidFill>
              <a:srgbClr val="00B0F0"/>
            </a:solidFill>
            <a:round/>
            <a:headEnd/>
            <a:tailEnd/>
          </a:ln>
        </p:spPr>
      </p:cxnSp>
      <p:cxnSp>
        <p:nvCxnSpPr>
          <p:cNvPr id="56414" name="Straight Connector 162"/>
          <p:cNvCxnSpPr>
            <a:cxnSpLocks noChangeShapeType="1"/>
            <a:endCxn id="56364" idx="2"/>
          </p:cNvCxnSpPr>
          <p:nvPr/>
        </p:nvCxnSpPr>
        <p:spPr bwMode="auto">
          <a:xfrm flipV="1">
            <a:off x="5524500" y="3429000"/>
            <a:ext cx="1676400" cy="304800"/>
          </a:xfrm>
          <a:prstGeom prst="line">
            <a:avLst/>
          </a:prstGeom>
          <a:noFill/>
          <a:ln w="28575" algn="ctr">
            <a:solidFill>
              <a:srgbClr val="00B0F0"/>
            </a:solidFill>
            <a:round/>
            <a:headEnd/>
            <a:tailEnd/>
          </a:ln>
        </p:spPr>
      </p:cxnSp>
      <p:cxnSp>
        <p:nvCxnSpPr>
          <p:cNvPr id="56415" name="Straight Connector 164"/>
          <p:cNvCxnSpPr>
            <a:cxnSpLocks noChangeShapeType="1"/>
            <a:stCxn id="56360" idx="5"/>
            <a:endCxn id="56362" idx="4"/>
          </p:cNvCxnSpPr>
          <p:nvPr/>
        </p:nvCxnSpPr>
        <p:spPr bwMode="auto">
          <a:xfrm rot="16200000" flipH="1">
            <a:off x="5540375" y="3825875"/>
            <a:ext cx="327025" cy="250825"/>
          </a:xfrm>
          <a:prstGeom prst="line">
            <a:avLst/>
          </a:prstGeom>
          <a:noFill/>
          <a:ln w="28575" algn="ctr">
            <a:solidFill>
              <a:srgbClr val="00B0F0"/>
            </a:solidFill>
            <a:round/>
            <a:headEnd/>
            <a:tailEnd/>
          </a:ln>
        </p:spPr>
      </p:cxnSp>
      <p:cxnSp>
        <p:nvCxnSpPr>
          <p:cNvPr id="56416" name="Straight Connector 168"/>
          <p:cNvCxnSpPr>
            <a:cxnSpLocks noChangeShapeType="1"/>
            <a:stCxn id="56364" idx="7"/>
            <a:endCxn id="56372" idx="7"/>
          </p:cNvCxnSpPr>
          <p:nvPr/>
        </p:nvCxnSpPr>
        <p:spPr bwMode="auto">
          <a:xfrm rot="5400000" flipH="1" flipV="1">
            <a:off x="7254875" y="3070225"/>
            <a:ext cx="381000" cy="228600"/>
          </a:xfrm>
          <a:prstGeom prst="line">
            <a:avLst/>
          </a:prstGeom>
          <a:noFill/>
          <a:ln w="28575" algn="ctr">
            <a:solidFill>
              <a:srgbClr val="00B0F0"/>
            </a:solidFill>
            <a:round/>
            <a:headEnd/>
            <a:tailEnd/>
          </a:ln>
        </p:spPr>
      </p:cxnSp>
      <p:cxnSp>
        <p:nvCxnSpPr>
          <p:cNvPr id="56417" name="Straight Connector 176"/>
          <p:cNvCxnSpPr>
            <a:cxnSpLocks noChangeShapeType="1"/>
            <a:stCxn id="56372" idx="7"/>
            <a:endCxn id="56370" idx="7"/>
          </p:cNvCxnSpPr>
          <p:nvPr/>
        </p:nvCxnSpPr>
        <p:spPr bwMode="auto">
          <a:xfrm rot="5400000" flipH="1" flipV="1">
            <a:off x="7521575" y="2574925"/>
            <a:ext cx="457200" cy="381000"/>
          </a:xfrm>
          <a:prstGeom prst="line">
            <a:avLst/>
          </a:prstGeom>
          <a:noFill/>
          <a:ln w="28575" algn="ctr">
            <a:solidFill>
              <a:srgbClr val="00B0F0"/>
            </a:solidFill>
            <a:round/>
            <a:headEnd/>
            <a:tailEnd/>
          </a:ln>
        </p:spPr>
      </p:cxnSp>
      <p:cxnSp>
        <p:nvCxnSpPr>
          <p:cNvPr id="56418" name="Straight Connector 171"/>
          <p:cNvCxnSpPr>
            <a:cxnSpLocks noChangeShapeType="1"/>
            <a:endCxn id="56368" idx="6"/>
          </p:cNvCxnSpPr>
          <p:nvPr/>
        </p:nvCxnSpPr>
        <p:spPr bwMode="auto">
          <a:xfrm>
            <a:off x="7810500" y="2590800"/>
            <a:ext cx="533400" cy="0"/>
          </a:xfrm>
          <a:prstGeom prst="line">
            <a:avLst/>
          </a:prstGeom>
          <a:noFill/>
          <a:ln w="28575" algn="ctr">
            <a:solidFill>
              <a:srgbClr val="00B0F0"/>
            </a:solidFill>
            <a:round/>
            <a:headEnd/>
            <a:tailEnd/>
          </a:ln>
        </p:spPr>
      </p:cxnSp>
      <p:cxnSp>
        <p:nvCxnSpPr>
          <p:cNvPr id="56419" name="Straight Connector 173"/>
          <p:cNvCxnSpPr>
            <a:cxnSpLocks noChangeShapeType="1"/>
            <a:endCxn id="56368" idx="4"/>
          </p:cNvCxnSpPr>
          <p:nvPr/>
        </p:nvCxnSpPr>
        <p:spPr bwMode="auto">
          <a:xfrm rot="16200000" flipV="1">
            <a:off x="7848600" y="3086100"/>
            <a:ext cx="914400" cy="76200"/>
          </a:xfrm>
          <a:prstGeom prst="line">
            <a:avLst/>
          </a:prstGeom>
          <a:noFill/>
          <a:ln w="28575" algn="ctr">
            <a:solidFill>
              <a:srgbClr val="00B0F0"/>
            </a:solidFill>
            <a:round/>
            <a:headEnd/>
            <a:tailEnd/>
          </a:ln>
        </p:spPr>
      </p:cxnSp>
      <p:cxnSp>
        <p:nvCxnSpPr>
          <p:cNvPr id="56420" name="Straight Connector 138"/>
          <p:cNvCxnSpPr>
            <a:cxnSpLocks noChangeShapeType="1"/>
            <a:endCxn id="56356" idx="2"/>
          </p:cNvCxnSpPr>
          <p:nvPr/>
        </p:nvCxnSpPr>
        <p:spPr bwMode="auto">
          <a:xfrm>
            <a:off x="7505700" y="2895600"/>
            <a:ext cx="457200" cy="76200"/>
          </a:xfrm>
          <a:prstGeom prst="line">
            <a:avLst/>
          </a:prstGeom>
          <a:noFill/>
          <a:ln w="28575" algn="ctr">
            <a:solidFill>
              <a:srgbClr val="FF0000"/>
            </a:solidFill>
            <a:round/>
            <a:headEnd/>
            <a:tailEnd/>
          </a:ln>
        </p:spPr>
      </p:cxnSp>
      <p:sp>
        <p:nvSpPr>
          <p:cNvPr id="56421" name="Oval 25"/>
          <p:cNvSpPr>
            <a:spLocks noChangeArrowheads="1"/>
          </p:cNvSpPr>
          <p:nvPr/>
        </p:nvSpPr>
        <p:spPr bwMode="auto">
          <a:xfrm>
            <a:off x="82677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cxnSp>
        <p:nvCxnSpPr>
          <p:cNvPr id="56422" name="Straight Connector 182"/>
          <p:cNvCxnSpPr>
            <a:cxnSpLocks noChangeShapeType="1"/>
            <a:endCxn id="56423" idx="2"/>
          </p:cNvCxnSpPr>
          <p:nvPr/>
        </p:nvCxnSpPr>
        <p:spPr bwMode="auto">
          <a:xfrm>
            <a:off x="723900" y="4038600"/>
            <a:ext cx="1219200" cy="152400"/>
          </a:xfrm>
          <a:prstGeom prst="line">
            <a:avLst/>
          </a:prstGeom>
          <a:noFill/>
          <a:ln w="28575" algn="ctr">
            <a:solidFill>
              <a:srgbClr val="00B0F0"/>
            </a:solidFill>
            <a:round/>
            <a:headEnd/>
            <a:tailEnd/>
          </a:ln>
        </p:spPr>
      </p:cxnSp>
      <p:sp>
        <p:nvSpPr>
          <p:cNvPr id="56423" name="Oval 184"/>
          <p:cNvSpPr>
            <a:spLocks noChangeArrowheads="1"/>
          </p:cNvSpPr>
          <p:nvPr/>
        </p:nvSpPr>
        <p:spPr bwMode="auto">
          <a:xfrm>
            <a:off x="1943100" y="4114800"/>
            <a:ext cx="152400" cy="152400"/>
          </a:xfrm>
          <a:prstGeom prst="ellipse">
            <a:avLst/>
          </a:prstGeom>
          <a:solidFill>
            <a:srgbClr val="00B0F0"/>
          </a:solidFill>
          <a:ln w="9525" algn="ctr">
            <a:solidFill>
              <a:srgbClr val="00B0F0"/>
            </a:solidFill>
            <a:round/>
            <a:headEnd/>
            <a:tailEnd/>
          </a:ln>
        </p:spPr>
        <p:txBody>
          <a:bodyPr/>
          <a:lstStyle/>
          <a:p>
            <a:endParaRPr lang="en-US"/>
          </a:p>
        </p:txBody>
      </p:sp>
      <p:cxnSp>
        <p:nvCxnSpPr>
          <p:cNvPr id="56424" name="Straight Connector 186"/>
          <p:cNvCxnSpPr>
            <a:cxnSpLocks noChangeShapeType="1"/>
            <a:endCxn id="56365" idx="3"/>
          </p:cNvCxnSpPr>
          <p:nvPr/>
        </p:nvCxnSpPr>
        <p:spPr bwMode="auto">
          <a:xfrm flipV="1">
            <a:off x="2019300" y="4016375"/>
            <a:ext cx="1012825" cy="174625"/>
          </a:xfrm>
          <a:prstGeom prst="line">
            <a:avLst/>
          </a:prstGeom>
          <a:noFill/>
          <a:ln w="28575" algn="ctr">
            <a:solidFill>
              <a:srgbClr val="00B0F0"/>
            </a:solidFill>
            <a:round/>
            <a:headEnd/>
            <a:tailEnd/>
          </a:ln>
        </p:spPr>
      </p:cxnSp>
      <p:sp>
        <p:nvSpPr>
          <p:cNvPr id="56425" name="Oval 188"/>
          <p:cNvSpPr>
            <a:spLocks noChangeArrowheads="1"/>
          </p:cNvSpPr>
          <p:nvPr/>
        </p:nvSpPr>
        <p:spPr bwMode="auto">
          <a:xfrm>
            <a:off x="7277100" y="3886200"/>
            <a:ext cx="152400" cy="152400"/>
          </a:xfrm>
          <a:prstGeom prst="ellipse">
            <a:avLst/>
          </a:prstGeom>
          <a:solidFill>
            <a:srgbClr val="00B0F0"/>
          </a:solidFill>
          <a:ln w="9525" algn="ctr">
            <a:solidFill>
              <a:srgbClr val="00B0F0"/>
            </a:solidFill>
            <a:round/>
            <a:headEnd/>
            <a:tailEnd/>
          </a:ln>
        </p:spPr>
        <p:txBody>
          <a:bodyPr/>
          <a:lstStyle/>
          <a:p>
            <a:endParaRPr lang="en-US"/>
          </a:p>
        </p:txBody>
      </p:sp>
      <p:cxnSp>
        <p:nvCxnSpPr>
          <p:cNvPr id="56426" name="Straight Connector 190"/>
          <p:cNvCxnSpPr>
            <a:cxnSpLocks noChangeShapeType="1"/>
            <a:stCxn id="56425" idx="6"/>
          </p:cNvCxnSpPr>
          <p:nvPr/>
        </p:nvCxnSpPr>
        <p:spPr bwMode="auto">
          <a:xfrm flipV="1">
            <a:off x="7429500" y="3657600"/>
            <a:ext cx="860425" cy="304800"/>
          </a:xfrm>
          <a:prstGeom prst="line">
            <a:avLst/>
          </a:prstGeom>
          <a:noFill/>
          <a:ln w="28575" algn="ctr">
            <a:solidFill>
              <a:srgbClr val="00B0F0"/>
            </a:solidFill>
            <a:round/>
            <a:headEnd/>
            <a:tailEnd/>
          </a:ln>
        </p:spPr>
      </p:cxnSp>
      <p:cxnSp>
        <p:nvCxnSpPr>
          <p:cNvPr id="56427" name="Straight Connector 192"/>
          <p:cNvCxnSpPr>
            <a:cxnSpLocks noChangeShapeType="1"/>
            <a:endCxn id="56363" idx="6"/>
          </p:cNvCxnSpPr>
          <p:nvPr/>
        </p:nvCxnSpPr>
        <p:spPr bwMode="auto">
          <a:xfrm>
            <a:off x="190500" y="3375025"/>
            <a:ext cx="1981200" cy="206375"/>
          </a:xfrm>
          <a:prstGeom prst="line">
            <a:avLst/>
          </a:prstGeom>
          <a:noFill/>
          <a:ln w="28575" algn="ctr">
            <a:solidFill>
              <a:srgbClr val="00B0F0"/>
            </a:solidFill>
            <a:round/>
            <a:headEnd/>
            <a:tailEnd/>
          </a:ln>
        </p:spPr>
      </p:cxnSp>
      <p:cxnSp>
        <p:nvCxnSpPr>
          <p:cNvPr id="56428" name="Straight Connector 194"/>
          <p:cNvCxnSpPr>
            <a:cxnSpLocks noChangeShapeType="1"/>
            <a:endCxn id="56361" idx="1"/>
          </p:cNvCxnSpPr>
          <p:nvPr/>
        </p:nvCxnSpPr>
        <p:spPr bwMode="auto">
          <a:xfrm rot="16200000" flipH="1">
            <a:off x="87313" y="3478212"/>
            <a:ext cx="381000" cy="174625"/>
          </a:xfrm>
          <a:prstGeom prst="line">
            <a:avLst/>
          </a:prstGeom>
          <a:noFill/>
          <a:ln w="28575" algn="ctr">
            <a:solidFill>
              <a:srgbClr val="00B0F0"/>
            </a:solidFill>
            <a:round/>
            <a:headEnd/>
            <a:tailEnd/>
          </a:ln>
        </p:spPr>
      </p:cxnSp>
      <p:cxnSp>
        <p:nvCxnSpPr>
          <p:cNvPr id="56429" name="Straight Connector 196"/>
          <p:cNvCxnSpPr>
            <a:cxnSpLocks noChangeShapeType="1"/>
            <a:endCxn id="56357" idx="5"/>
          </p:cNvCxnSpPr>
          <p:nvPr/>
        </p:nvCxnSpPr>
        <p:spPr bwMode="auto">
          <a:xfrm>
            <a:off x="419100" y="3810000"/>
            <a:ext cx="358775" cy="282575"/>
          </a:xfrm>
          <a:prstGeom prst="line">
            <a:avLst/>
          </a:prstGeom>
          <a:noFill/>
          <a:ln w="28575" algn="ctr">
            <a:solidFill>
              <a:srgbClr val="00B0F0"/>
            </a:solidFill>
            <a:round/>
            <a:headEnd/>
            <a:tailEnd/>
          </a:ln>
        </p:spPr>
      </p:cxnSp>
      <p:cxnSp>
        <p:nvCxnSpPr>
          <p:cNvPr id="56430" name="Straight Connector 199"/>
          <p:cNvCxnSpPr>
            <a:cxnSpLocks noChangeShapeType="1"/>
            <a:endCxn id="56363" idx="7"/>
          </p:cNvCxnSpPr>
          <p:nvPr/>
        </p:nvCxnSpPr>
        <p:spPr bwMode="auto">
          <a:xfrm rot="5400000">
            <a:off x="2073275" y="3200400"/>
            <a:ext cx="403225" cy="250825"/>
          </a:xfrm>
          <a:prstGeom prst="line">
            <a:avLst/>
          </a:prstGeom>
          <a:noFill/>
          <a:ln w="28575" algn="ctr">
            <a:solidFill>
              <a:srgbClr val="00B0F0"/>
            </a:solidFill>
            <a:round/>
            <a:headEnd/>
            <a:tailEnd/>
          </a:ln>
        </p:spPr>
      </p:cxnSp>
      <p:cxnSp>
        <p:nvCxnSpPr>
          <p:cNvPr id="56431" name="Straight Connector 201"/>
          <p:cNvCxnSpPr>
            <a:cxnSpLocks noChangeShapeType="1"/>
            <a:endCxn id="56367" idx="2"/>
          </p:cNvCxnSpPr>
          <p:nvPr/>
        </p:nvCxnSpPr>
        <p:spPr bwMode="auto">
          <a:xfrm>
            <a:off x="2705100" y="2743200"/>
            <a:ext cx="304800" cy="0"/>
          </a:xfrm>
          <a:prstGeom prst="line">
            <a:avLst/>
          </a:prstGeom>
          <a:noFill/>
          <a:ln w="28575" algn="ctr">
            <a:solidFill>
              <a:srgbClr val="00B0F0"/>
            </a:solidFill>
            <a:round/>
            <a:headEnd/>
            <a:tailEnd/>
          </a:ln>
        </p:spPr>
      </p:cxnSp>
      <p:cxnSp>
        <p:nvCxnSpPr>
          <p:cNvPr id="56432" name="Straight Connector 203"/>
          <p:cNvCxnSpPr>
            <a:cxnSpLocks noChangeShapeType="1"/>
            <a:endCxn id="56365" idx="0"/>
          </p:cNvCxnSpPr>
          <p:nvPr/>
        </p:nvCxnSpPr>
        <p:spPr bwMode="auto">
          <a:xfrm rot="5400000">
            <a:off x="2514600" y="3314700"/>
            <a:ext cx="1143000" cy="0"/>
          </a:xfrm>
          <a:prstGeom prst="line">
            <a:avLst/>
          </a:prstGeom>
          <a:noFill/>
          <a:ln w="28575" algn="ctr">
            <a:solidFill>
              <a:srgbClr val="00B0F0"/>
            </a:solidFill>
            <a:round/>
            <a:headEnd/>
            <a:tailEnd/>
          </a:ln>
        </p:spPr>
      </p:cxnSp>
      <p:cxnSp>
        <p:nvCxnSpPr>
          <p:cNvPr id="56433" name="Straight Connector 205"/>
          <p:cNvCxnSpPr>
            <a:cxnSpLocks noChangeShapeType="1"/>
            <a:endCxn id="56371" idx="3"/>
          </p:cNvCxnSpPr>
          <p:nvPr/>
        </p:nvCxnSpPr>
        <p:spPr bwMode="auto">
          <a:xfrm rot="5400000">
            <a:off x="2308225" y="2781300"/>
            <a:ext cx="434975" cy="358775"/>
          </a:xfrm>
          <a:prstGeom prst="line">
            <a:avLst/>
          </a:prstGeom>
          <a:noFill/>
          <a:ln w="28575" algn="ctr">
            <a:solidFill>
              <a:srgbClr val="00B0F0"/>
            </a:solidFill>
            <a:round/>
            <a:headEnd/>
            <a:tailEnd/>
          </a:ln>
        </p:spPr>
      </p:cxnSp>
      <p:cxnSp>
        <p:nvCxnSpPr>
          <p:cNvPr id="56434" name="Straight Connector 93"/>
          <p:cNvCxnSpPr>
            <a:cxnSpLocks noChangeShapeType="1"/>
            <a:endCxn id="56354" idx="6"/>
          </p:cNvCxnSpPr>
          <p:nvPr/>
        </p:nvCxnSpPr>
        <p:spPr bwMode="auto">
          <a:xfrm flipV="1">
            <a:off x="2095500" y="2971800"/>
            <a:ext cx="609600" cy="76200"/>
          </a:xfrm>
          <a:prstGeom prst="line">
            <a:avLst/>
          </a:prstGeom>
          <a:noFill/>
          <a:ln w="28575" algn="ctr">
            <a:solidFill>
              <a:srgbClr val="FF0000"/>
            </a:solidFill>
            <a:round/>
            <a:headEnd/>
            <a:tailEnd/>
          </a:ln>
        </p:spPr>
      </p:cxnSp>
      <p:cxnSp>
        <p:nvCxnSpPr>
          <p:cNvPr id="56435" name="Straight Connector 75"/>
          <p:cNvCxnSpPr>
            <a:cxnSpLocks noChangeShapeType="1"/>
            <a:endCxn id="56345" idx="4"/>
          </p:cNvCxnSpPr>
          <p:nvPr/>
        </p:nvCxnSpPr>
        <p:spPr bwMode="auto">
          <a:xfrm rot="16200000" flipH="1">
            <a:off x="2933700" y="3276600"/>
            <a:ext cx="381000" cy="228600"/>
          </a:xfrm>
          <a:prstGeom prst="line">
            <a:avLst/>
          </a:prstGeom>
          <a:noFill/>
          <a:ln w="28575" algn="ctr">
            <a:solidFill>
              <a:srgbClr val="FF0000"/>
            </a:solidFill>
            <a:round/>
            <a:headEnd/>
            <a:tailEnd/>
          </a:ln>
        </p:spPr>
      </p:cxnSp>
      <p:sp>
        <p:nvSpPr>
          <p:cNvPr id="56436" name="Oval 35"/>
          <p:cNvSpPr>
            <a:spLocks noChangeArrowheads="1"/>
          </p:cNvSpPr>
          <p:nvPr/>
        </p:nvSpPr>
        <p:spPr bwMode="auto">
          <a:xfrm>
            <a:off x="2933700" y="3124200"/>
            <a:ext cx="152400" cy="152400"/>
          </a:xfrm>
          <a:prstGeom prst="ellipse">
            <a:avLst/>
          </a:prstGeom>
          <a:solidFill>
            <a:srgbClr val="FF0000"/>
          </a:solidFill>
          <a:ln w="9525"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2"/>
          <p:cNvSpPr txBox="1">
            <a:spLocks noChangeArrowheads="1"/>
          </p:cNvSpPr>
          <p:nvPr/>
        </p:nvSpPr>
        <p:spPr bwMode="auto">
          <a:xfrm>
            <a:off x="368300" y="4800600"/>
            <a:ext cx="9918700" cy="461963"/>
          </a:xfrm>
          <a:prstGeom prst="rect">
            <a:avLst/>
          </a:prstGeom>
          <a:noFill/>
          <a:ln w="9525">
            <a:noFill/>
            <a:miter lim="800000"/>
            <a:headEnd/>
            <a:tailEnd/>
          </a:ln>
        </p:spPr>
        <p:txBody>
          <a:bodyPr wrap="none">
            <a:spAutoFit/>
          </a:bodyPr>
          <a:lstStyle/>
          <a:p>
            <a:r>
              <a:rPr lang="en-US" i="1">
                <a:solidFill>
                  <a:srgbClr val="FFFF00"/>
                </a:solidFill>
                <a:latin typeface="Verdana" pitchFamily="34" charset="0"/>
                <a:ea typeface="Verdana" pitchFamily="34" charset="0"/>
                <a:cs typeface="Verdana" pitchFamily="34" charset="0"/>
              </a:rPr>
              <a:t>Ursus arctos </a:t>
            </a:r>
            <a:r>
              <a:rPr lang="en-US">
                <a:solidFill>
                  <a:srgbClr val="FFFF00"/>
                </a:solidFill>
                <a:latin typeface="Verdana" pitchFamily="34" charset="0"/>
                <a:ea typeface="Verdana" pitchFamily="34" charset="0"/>
                <a:cs typeface="Verdana" pitchFamily="34" charset="0"/>
              </a:rPr>
              <a:t>– Grizzly Bear         </a:t>
            </a:r>
            <a:r>
              <a:rPr lang="en-US" i="1">
                <a:solidFill>
                  <a:srgbClr val="FFFF00"/>
                </a:solidFill>
                <a:latin typeface="Verdana" pitchFamily="34" charset="0"/>
                <a:ea typeface="Verdana" pitchFamily="34" charset="0"/>
                <a:cs typeface="Verdana" pitchFamily="34" charset="0"/>
              </a:rPr>
              <a:t>Ursus maritimus </a:t>
            </a:r>
            <a:r>
              <a:rPr lang="en-US">
                <a:solidFill>
                  <a:srgbClr val="FFFF00"/>
                </a:solidFill>
                <a:latin typeface="Verdana" pitchFamily="34" charset="0"/>
                <a:ea typeface="Verdana" pitchFamily="34" charset="0"/>
                <a:cs typeface="Verdana" pitchFamily="34" charset="0"/>
              </a:rPr>
              <a:t>– Polar Bear</a:t>
            </a:r>
          </a:p>
        </p:txBody>
      </p:sp>
      <p:sp>
        <p:nvSpPr>
          <p:cNvPr id="57347" name="Oval 4"/>
          <p:cNvSpPr>
            <a:spLocks noChangeArrowheads="1"/>
          </p:cNvSpPr>
          <p:nvPr/>
        </p:nvSpPr>
        <p:spPr bwMode="auto">
          <a:xfrm>
            <a:off x="1104900" y="2209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48" name="Oval 5"/>
          <p:cNvSpPr>
            <a:spLocks noChangeArrowheads="1"/>
          </p:cNvSpPr>
          <p:nvPr/>
        </p:nvSpPr>
        <p:spPr bwMode="auto">
          <a:xfrm>
            <a:off x="6057900" y="2286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49" name="Oval 6"/>
          <p:cNvSpPr>
            <a:spLocks noChangeArrowheads="1"/>
          </p:cNvSpPr>
          <p:nvPr/>
        </p:nvSpPr>
        <p:spPr bwMode="auto">
          <a:xfrm>
            <a:off x="1714500" y="2209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0" name="Oval 7"/>
          <p:cNvSpPr>
            <a:spLocks noChangeArrowheads="1"/>
          </p:cNvSpPr>
          <p:nvPr/>
        </p:nvSpPr>
        <p:spPr bwMode="auto">
          <a:xfrm>
            <a:off x="2781300" y="1905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1" name="Oval 8"/>
          <p:cNvSpPr>
            <a:spLocks noChangeArrowheads="1"/>
          </p:cNvSpPr>
          <p:nvPr/>
        </p:nvSpPr>
        <p:spPr bwMode="auto">
          <a:xfrm>
            <a:off x="66675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2" name="Oval 9"/>
          <p:cNvSpPr>
            <a:spLocks noChangeArrowheads="1"/>
          </p:cNvSpPr>
          <p:nvPr/>
        </p:nvSpPr>
        <p:spPr bwMode="auto">
          <a:xfrm>
            <a:off x="2247900" y="2057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3" name="Oval 10"/>
          <p:cNvSpPr>
            <a:spLocks noChangeArrowheads="1"/>
          </p:cNvSpPr>
          <p:nvPr/>
        </p:nvSpPr>
        <p:spPr bwMode="auto">
          <a:xfrm>
            <a:off x="7048500" y="1905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4" name="Oval 11"/>
          <p:cNvSpPr>
            <a:spLocks noChangeArrowheads="1"/>
          </p:cNvSpPr>
          <p:nvPr/>
        </p:nvSpPr>
        <p:spPr bwMode="auto">
          <a:xfrm>
            <a:off x="7962900" y="1752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5" name="Oval 12"/>
          <p:cNvSpPr>
            <a:spLocks noChangeArrowheads="1"/>
          </p:cNvSpPr>
          <p:nvPr/>
        </p:nvSpPr>
        <p:spPr bwMode="auto">
          <a:xfrm>
            <a:off x="48387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6" name="Oval 13"/>
          <p:cNvSpPr>
            <a:spLocks noChangeArrowheads="1"/>
          </p:cNvSpPr>
          <p:nvPr/>
        </p:nvSpPr>
        <p:spPr bwMode="auto">
          <a:xfrm>
            <a:off x="9715500" y="1981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7" name="Oval 14"/>
          <p:cNvSpPr>
            <a:spLocks noChangeArrowheads="1"/>
          </p:cNvSpPr>
          <p:nvPr/>
        </p:nvSpPr>
        <p:spPr bwMode="auto">
          <a:xfrm>
            <a:off x="48387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8" name="Oval 15"/>
          <p:cNvSpPr>
            <a:spLocks noChangeArrowheads="1"/>
          </p:cNvSpPr>
          <p:nvPr/>
        </p:nvSpPr>
        <p:spPr bwMode="auto">
          <a:xfrm>
            <a:off x="98679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59" name="Oval 16"/>
          <p:cNvSpPr>
            <a:spLocks noChangeArrowheads="1"/>
          </p:cNvSpPr>
          <p:nvPr/>
        </p:nvSpPr>
        <p:spPr bwMode="auto">
          <a:xfrm>
            <a:off x="4610100" y="3200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0" name="Oval 17"/>
          <p:cNvSpPr>
            <a:spLocks noChangeArrowheads="1"/>
          </p:cNvSpPr>
          <p:nvPr/>
        </p:nvSpPr>
        <p:spPr bwMode="auto">
          <a:xfrm>
            <a:off x="9715500" y="2286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1" name="Oval 18"/>
          <p:cNvSpPr>
            <a:spLocks noChangeArrowheads="1"/>
          </p:cNvSpPr>
          <p:nvPr/>
        </p:nvSpPr>
        <p:spPr bwMode="auto">
          <a:xfrm>
            <a:off x="4533900" y="3810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2" name="Oval 19"/>
          <p:cNvSpPr>
            <a:spLocks noChangeArrowheads="1"/>
          </p:cNvSpPr>
          <p:nvPr/>
        </p:nvSpPr>
        <p:spPr bwMode="auto">
          <a:xfrm>
            <a:off x="99441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3" name="Oval 20"/>
          <p:cNvSpPr>
            <a:spLocks noChangeArrowheads="1"/>
          </p:cNvSpPr>
          <p:nvPr/>
        </p:nvSpPr>
        <p:spPr bwMode="auto">
          <a:xfrm>
            <a:off x="9715500" y="2743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4" name="Oval 21"/>
          <p:cNvSpPr>
            <a:spLocks noChangeArrowheads="1"/>
          </p:cNvSpPr>
          <p:nvPr/>
        </p:nvSpPr>
        <p:spPr bwMode="auto">
          <a:xfrm>
            <a:off x="4533900" y="3581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5" name="Oval 22"/>
          <p:cNvSpPr>
            <a:spLocks noChangeArrowheads="1"/>
          </p:cNvSpPr>
          <p:nvPr/>
        </p:nvSpPr>
        <p:spPr bwMode="auto">
          <a:xfrm>
            <a:off x="3695700" y="3733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6" name="Oval 23"/>
          <p:cNvSpPr>
            <a:spLocks noChangeArrowheads="1"/>
          </p:cNvSpPr>
          <p:nvPr/>
        </p:nvSpPr>
        <p:spPr bwMode="auto">
          <a:xfrm>
            <a:off x="9029700" y="3429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7" name="Oval 24"/>
          <p:cNvSpPr>
            <a:spLocks noChangeArrowheads="1"/>
          </p:cNvSpPr>
          <p:nvPr/>
        </p:nvSpPr>
        <p:spPr bwMode="auto">
          <a:xfrm>
            <a:off x="3162300" y="3429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8" name="Oval 26"/>
          <p:cNvSpPr>
            <a:spLocks noChangeArrowheads="1"/>
          </p:cNvSpPr>
          <p:nvPr/>
        </p:nvSpPr>
        <p:spPr bwMode="auto">
          <a:xfrm>
            <a:off x="1905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69" name="Oval 27"/>
          <p:cNvSpPr>
            <a:spLocks noChangeArrowheads="1"/>
          </p:cNvSpPr>
          <p:nvPr/>
        </p:nvSpPr>
        <p:spPr bwMode="auto">
          <a:xfrm>
            <a:off x="54483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0" name="Oval 28"/>
          <p:cNvSpPr>
            <a:spLocks noChangeArrowheads="1"/>
          </p:cNvSpPr>
          <p:nvPr/>
        </p:nvSpPr>
        <p:spPr bwMode="auto">
          <a:xfrm>
            <a:off x="2019300" y="3276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1" name="Oval 29"/>
          <p:cNvSpPr>
            <a:spLocks noChangeArrowheads="1"/>
          </p:cNvSpPr>
          <p:nvPr/>
        </p:nvSpPr>
        <p:spPr bwMode="auto">
          <a:xfrm>
            <a:off x="7200900" y="31242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2" name="Oval 30"/>
          <p:cNvSpPr>
            <a:spLocks noChangeArrowheads="1"/>
          </p:cNvSpPr>
          <p:nvPr/>
        </p:nvSpPr>
        <p:spPr bwMode="auto">
          <a:xfrm>
            <a:off x="7239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3" name="Oval 31"/>
          <p:cNvSpPr>
            <a:spLocks noChangeArrowheads="1"/>
          </p:cNvSpPr>
          <p:nvPr/>
        </p:nvSpPr>
        <p:spPr bwMode="auto">
          <a:xfrm>
            <a:off x="5981700" y="3276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4" name="Oval 32"/>
          <p:cNvSpPr>
            <a:spLocks noChangeArrowheads="1"/>
          </p:cNvSpPr>
          <p:nvPr/>
        </p:nvSpPr>
        <p:spPr bwMode="auto">
          <a:xfrm>
            <a:off x="2019300" y="29718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5" name="Oval 33"/>
          <p:cNvSpPr>
            <a:spLocks noChangeArrowheads="1"/>
          </p:cNvSpPr>
          <p:nvPr/>
        </p:nvSpPr>
        <p:spPr bwMode="auto">
          <a:xfrm>
            <a:off x="71247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6" name="Oval 34"/>
          <p:cNvSpPr>
            <a:spLocks noChangeArrowheads="1"/>
          </p:cNvSpPr>
          <p:nvPr/>
        </p:nvSpPr>
        <p:spPr bwMode="auto">
          <a:xfrm>
            <a:off x="25527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7" name="Oval 36"/>
          <p:cNvSpPr>
            <a:spLocks noChangeArrowheads="1"/>
          </p:cNvSpPr>
          <p:nvPr/>
        </p:nvSpPr>
        <p:spPr bwMode="auto">
          <a:xfrm>
            <a:off x="7429500" y="28194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8" name="Oval 37"/>
          <p:cNvSpPr>
            <a:spLocks noChangeArrowheads="1"/>
          </p:cNvSpPr>
          <p:nvPr/>
        </p:nvSpPr>
        <p:spPr bwMode="auto">
          <a:xfrm>
            <a:off x="7962900" y="2895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79" name="Oval 38"/>
          <p:cNvSpPr>
            <a:spLocks noChangeArrowheads="1"/>
          </p:cNvSpPr>
          <p:nvPr/>
        </p:nvSpPr>
        <p:spPr bwMode="auto">
          <a:xfrm>
            <a:off x="647700" y="3962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0" name="Oval 39"/>
          <p:cNvSpPr>
            <a:spLocks noChangeArrowheads="1"/>
          </p:cNvSpPr>
          <p:nvPr/>
        </p:nvSpPr>
        <p:spPr bwMode="auto">
          <a:xfrm>
            <a:off x="6210300" y="4114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1" name="Oval 40"/>
          <p:cNvSpPr>
            <a:spLocks noChangeArrowheads="1"/>
          </p:cNvSpPr>
          <p:nvPr/>
        </p:nvSpPr>
        <p:spPr bwMode="auto">
          <a:xfrm>
            <a:off x="114300" y="3276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2" name="Oval 41"/>
          <p:cNvSpPr>
            <a:spLocks noChangeArrowheads="1"/>
          </p:cNvSpPr>
          <p:nvPr/>
        </p:nvSpPr>
        <p:spPr bwMode="auto">
          <a:xfrm>
            <a:off x="5448300" y="3657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3" name="Oval 42"/>
          <p:cNvSpPr>
            <a:spLocks noChangeArrowheads="1"/>
          </p:cNvSpPr>
          <p:nvPr/>
        </p:nvSpPr>
        <p:spPr bwMode="auto">
          <a:xfrm>
            <a:off x="342900" y="3733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4" name="Oval 43"/>
          <p:cNvSpPr>
            <a:spLocks noChangeArrowheads="1"/>
          </p:cNvSpPr>
          <p:nvPr/>
        </p:nvSpPr>
        <p:spPr bwMode="auto">
          <a:xfrm>
            <a:off x="5753100" y="3962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5" name="Oval 44"/>
          <p:cNvSpPr>
            <a:spLocks noChangeArrowheads="1"/>
          </p:cNvSpPr>
          <p:nvPr/>
        </p:nvSpPr>
        <p:spPr bwMode="auto">
          <a:xfrm>
            <a:off x="2019300" y="35052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6" name="Oval 45"/>
          <p:cNvSpPr>
            <a:spLocks noChangeArrowheads="1"/>
          </p:cNvSpPr>
          <p:nvPr/>
        </p:nvSpPr>
        <p:spPr bwMode="auto">
          <a:xfrm>
            <a:off x="7200900" y="33528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7" name="Oval 46"/>
          <p:cNvSpPr>
            <a:spLocks noChangeArrowheads="1"/>
          </p:cNvSpPr>
          <p:nvPr/>
        </p:nvSpPr>
        <p:spPr bwMode="auto">
          <a:xfrm>
            <a:off x="3009900" y="38862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8" name="Oval 47"/>
          <p:cNvSpPr>
            <a:spLocks noChangeArrowheads="1"/>
          </p:cNvSpPr>
          <p:nvPr/>
        </p:nvSpPr>
        <p:spPr bwMode="auto">
          <a:xfrm>
            <a:off x="8267700" y="35814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89" name="Oval 48"/>
          <p:cNvSpPr>
            <a:spLocks noChangeArrowheads="1"/>
          </p:cNvSpPr>
          <p:nvPr/>
        </p:nvSpPr>
        <p:spPr bwMode="auto">
          <a:xfrm>
            <a:off x="3009900" y="2667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90" name="Oval 49"/>
          <p:cNvSpPr>
            <a:spLocks noChangeArrowheads="1"/>
          </p:cNvSpPr>
          <p:nvPr/>
        </p:nvSpPr>
        <p:spPr bwMode="auto">
          <a:xfrm>
            <a:off x="8191500" y="2514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91" name="Oval 50"/>
          <p:cNvSpPr>
            <a:spLocks noChangeArrowheads="1"/>
          </p:cNvSpPr>
          <p:nvPr/>
        </p:nvSpPr>
        <p:spPr bwMode="auto">
          <a:xfrm>
            <a:off x="2628900" y="2667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92" name="Oval 51"/>
          <p:cNvSpPr>
            <a:spLocks noChangeArrowheads="1"/>
          </p:cNvSpPr>
          <p:nvPr/>
        </p:nvSpPr>
        <p:spPr bwMode="auto">
          <a:xfrm>
            <a:off x="7810500" y="25146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93" name="Oval 52"/>
          <p:cNvSpPr>
            <a:spLocks noChangeArrowheads="1"/>
          </p:cNvSpPr>
          <p:nvPr/>
        </p:nvSpPr>
        <p:spPr bwMode="auto">
          <a:xfrm>
            <a:off x="2324100" y="3048000"/>
            <a:ext cx="152400" cy="152400"/>
          </a:xfrm>
          <a:prstGeom prst="ellipse">
            <a:avLst/>
          </a:prstGeom>
          <a:solidFill>
            <a:srgbClr val="00B0F0"/>
          </a:solidFill>
          <a:ln w="9525" algn="ctr">
            <a:solidFill>
              <a:srgbClr val="00B0F0"/>
            </a:solidFill>
            <a:round/>
            <a:headEnd/>
            <a:tailEnd/>
          </a:ln>
        </p:spPr>
        <p:txBody>
          <a:bodyPr/>
          <a:lstStyle/>
          <a:p>
            <a:endParaRPr lang="en-US"/>
          </a:p>
        </p:txBody>
      </p:sp>
      <p:sp>
        <p:nvSpPr>
          <p:cNvPr id="57394" name="Oval 53"/>
          <p:cNvSpPr>
            <a:spLocks noChangeArrowheads="1"/>
          </p:cNvSpPr>
          <p:nvPr/>
        </p:nvSpPr>
        <p:spPr bwMode="auto">
          <a:xfrm>
            <a:off x="7429500" y="2971800"/>
            <a:ext cx="152400" cy="152400"/>
          </a:xfrm>
          <a:prstGeom prst="ellipse">
            <a:avLst/>
          </a:prstGeom>
          <a:solidFill>
            <a:srgbClr val="00B0F0"/>
          </a:solidFill>
          <a:ln w="9525" algn="ctr">
            <a:solidFill>
              <a:srgbClr val="00B0F0"/>
            </a:solidFill>
            <a:round/>
            <a:headEnd/>
            <a:tailEnd/>
          </a:ln>
        </p:spPr>
        <p:txBody>
          <a:bodyPr/>
          <a:lstStyle/>
          <a:p>
            <a:endParaRPr lang="en-US"/>
          </a:p>
        </p:txBody>
      </p:sp>
      <p:cxnSp>
        <p:nvCxnSpPr>
          <p:cNvPr id="57395" name="Straight Connector 55"/>
          <p:cNvCxnSpPr>
            <a:cxnSpLocks noChangeShapeType="1"/>
            <a:endCxn id="57396" idx="2"/>
          </p:cNvCxnSpPr>
          <p:nvPr/>
        </p:nvCxnSpPr>
        <p:spPr bwMode="auto">
          <a:xfrm>
            <a:off x="2933700" y="1981200"/>
            <a:ext cx="990600" cy="228600"/>
          </a:xfrm>
          <a:prstGeom prst="line">
            <a:avLst/>
          </a:prstGeom>
          <a:noFill/>
          <a:ln w="28575" algn="ctr">
            <a:solidFill>
              <a:srgbClr val="FF0000"/>
            </a:solidFill>
            <a:round/>
            <a:headEnd/>
            <a:tailEnd/>
          </a:ln>
        </p:spPr>
      </p:cxnSp>
      <p:sp>
        <p:nvSpPr>
          <p:cNvPr id="57396" name="Oval 58"/>
          <p:cNvSpPr>
            <a:spLocks noChangeArrowheads="1"/>
          </p:cNvSpPr>
          <p:nvPr/>
        </p:nvSpPr>
        <p:spPr bwMode="auto">
          <a:xfrm>
            <a:off x="3924300" y="2133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397" name="Oval 59"/>
          <p:cNvSpPr>
            <a:spLocks noChangeArrowheads="1"/>
          </p:cNvSpPr>
          <p:nvPr/>
        </p:nvSpPr>
        <p:spPr bwMode="auto">
          <a:xfrm>
            <a:off x="8877300" y="1828800"/>
            <a:ext cx="152400" cy="152400"/>
          </a:xfrm>
          <a:prstGeom prst="ellipse">
            <a:avLst/>
          </a:prstGeom>
          <a:solidFill>
            <a:srgbClr val="FF0000"/>
          </a:solidFill>
          <a:ln w="9525" algn="ctr">
            <a:solidFill>
              <a:srgbClr val="FF0000"/>
            </a:solidFill>
            <a:round/>
            <a:headEnd/>
            <a:tailEnd/>
          </a:ln>
        </p:spPr>
        <p:txBody>
          <a:bodyPr/>
          <a:lstStyle/>
          <a:p>
            <a:endParaRPr lang="en-US"/>
          </a:p>
        </p:txBody>
      </p:sp>
      <p:cxnSp>
        <p:nvCxnSpPr>
          <p:cNvPr id="57398" name="Straight Connector 61"/>
          <p:cNvCxnSpPr>
            <a:cxnSpLocks noChangeShapeType="1"/>
            <a:endCxn id="57355" idx="6"/>
          </p:cNvCxnSpPr>
          <p:nvPr/>
        </p:nvCxnSpPr>
        <p:spPr bwMode="auto">
          <a:xfrm>
            <a:off x="4000500" y="2209800"/>
            <a:ext cx="990600" cy="685800"/>
          </a:xfrm>
          <a:prstGeom prst="line">
            <a:avLst/>
          </a:prstGeom>
          <a:noFill/>
          <a:ln w="28575" algn="ctr">
            <a:solidFill>
              <a:srgbClr val="FF0000"/>
            </a:solidFill>
            <a:round/>
            <a:headEnd/>
            <a:tailEnd/>
          </a:ln>
        </p:spPr>
      </p:cxnSp>
      <p:cxnSp>
        <p:nvCxnSpPr>
          <p:cNvPr id="57399" name="Straight Connector 64"/>
          <p:cNvCxnSpPr>
            <a:cxnSpLocks noChangeShapeType="1"/>
            <a:stCxn id="57352" idx="2"/>
            <a:endCxn id="57350" idx="2"/>
          </p:cNvCxnSpPr>
          <p:nvPr/>
        </p:nvCxnSpPr>
        <p:spPr bwMode="auto">
          <a:xfrm rot="10800000" flipH="1">
            <a:off x="2247900" y="1981200"/>
            <a:ext cx="533400" cy="152400"/>
          </a:xfrm>
          <a:prstGeom prst="line">
            <a:avLst/>
          </a:prstGeom>
          <a:noFill/>
          <a:ln w="28575" algn="ctr">
            <a:solidFill>
              <a:srgbClr val="FF0000"/>
            </a:solidFill>
            <a:round/>
            <a:headEnd/>
            <a:tailEnd/>
          </a:ln>
        </p:spPr>
      </p:cxnSp>
      <p:cxnSp>
        <p:nvCxnSpPr>
          <p:cNvPr id="57400" name="Straight Connector 69"/>
          <p:cNvCxnSpPr>
            <a:cxnSpLocks noChangeShapeType="1"/>
            <a:endCxn id="57352" idx="7"/>
          </p:cNvCxnSpPr>
          <p:nvPr/>
        </p:nvCxnSpPr>
        <p:spPr bwMode="auto">
          <a:xfrm flipV="1">
            <a:off x="1790700" y="2079625"/>
            <a:ext cx="587375" cy="206375"/>
          </a:xfrm>
          <a:prstGeom prst="line">
            <a:avLst/>
          </a:prstGeom>
          <a:noFill/>
          <a:ln w="28575" algn="ctr">
            <a:solidFill>
              <a:srgbClr val="FF0000"/>
            </a:solidFill>
            <a:round/>
            <a:headEnd/>
            <a:tailEnd/>
          </a:ln>
        </p:spPr>
      </p:cxnSp>
      <p:cxnSp>
        <p:nvCxnSpPr>
          <p:cNvPr id="57401" name="Straight Connector 71"/>
          <p:cNvCxnSpPr>
            <a:cxnSpLocks noChangeShapeType="1"/>
            <a:stCxn id="57357" idx="4"/>
          </p:cNvCxnSpPr>
          <p:nvPr/>
        </p:nvCxnSpPr>
        <p:spPr bwMode="auto">
          <a:xfrm rot="5400000" flipH="1">
            <a:off x="4762500" y="3048000"/>
            <a:ext cx="304800" cy="0"/>
          </a:xfrm>
          <a:prstGeom prst="line">
            <a:avLst/>
          </a:prstGeom>
          <a:noFill/>
          <a:ln w="28575" algn="ctr">
            <a:solidFill>
              <a:srgbClr val="FF0000"/>
            </a:solidFill>
            <a:round/>
            <a:headEnd/>
            <a:tailEnd/>
          </a:ln>
        </p:spPr>
      </p:cxnSp>
      <p:cxnSp>
        <p:nvCxnSpPr>
          <p:cNvPr id="57402" name="Straight Connector 73"/>
          <p:cNvCxnSpPr>
            <a:cxnSpLocks noChangeShapeType="1"/>
            <a:endCxn id="57458" idx="1"/>
          </p:cNvCxnSpPr>
          <p:nvPr/>
        </p:nvCxnSpPr>
        <p:spPr bwMode="auto">
          <a:xfrm>
            <a:off x="2628900" y="2971800"/>
            <a:ext cx="327025" cy="174625"/>
          </a:xfrm>
          <a:prstGeom prst="line">
            <a:avLst/>
          </a:prstGeom>
          <a:noFill/>
          <a:ln w="28575" algn="ctr">
            <a:solidFill>
              <a:srgbClr val="FF0000"/>
            </a:solidFill>
            <a:round/>
            <a:headEnd/>
            <a:tailEnd/>
          </a:ln>
        </p:spPr>
      </p:cxnSp>
      <p:cxnSp>
        <p:nvCxnSpPr>
          <p:cNvPr id="57403" name="Straight Connector 77"/>
          <p:cNvCxnSpPr>
            <a:cxnSpLocks noChangeShapeType="1"/>
            <a:endCxn id="57365" idx="5"/>
          </p:cNvCxnSpPr>
          <p:nvPr/>
        </p:nvCxnSpPr>
        <p:spPr bwMode="auto">
          <a:xfrm>
            <a:off x="3162300" y="3505200"/>
            <a:ext cx="663575" cy="358775"/>
          </a:xfrm>
          <a:prstGeom prst="line">
            <a:avLst/>
          </a:prstGeom>
          <a:noFill/>
          <a:ln w="28575" algn="ctr">
            <a:solidFill>
              <a:srgbClr val="FF0000"/>
            </a:solidFill>
            <a:round/>
            <a:headEnd/>
            <a:tailEnd/>
          </a:ln>
        </p:spPr>
      </p:cxnSp>
      <p:cxnSp>
        <p:nvCxnSpPr>
          <p:cNvPr id="57404" name="Straight Connector 79"/>
          <p:cNvCxnSpPr>
            <a:cxnSpLocks noChangeShapeType="1"/>
            <a:endCxn id="57361" idx="6"/>
          </p:cNvCxnSpPr>
          <p:nvPr/>
        </p:nvCxnSpPr>
        <p:spPr bwMode="auto">
          <a:xfrm>
            <a:off x="3695700" y="3810000"/>
            <a:ext cx="990600" cy="76200"/>
          </a:xfrm>
          <a:prstGeom prst="line">
            <a:avLst/>
          </a:prstGeom>
          <a:noFill/>
          <a:ln w="28575" algn="ctr">
            <a:solidFill>
              <a:srgbClr val="FF0000"/>
            </a:solidFill>
            <a:round/>
            <a:headEnd/>
            <a:tailEnd/>
          </a:ln>
        </p:spPr>
      </p:cxnSp>
      <p:cxnSp>
        <p:nvCxnSpPr>
          <p:cNvPr id="57405" name="Straight Connector 81"/>
          <p:cNvCxnSpPr>
            <a:cxnSpLocks noChangeShapeType="1"/>
            <a:stCxn id="57359" idx="7"/>
            <a:endCxn id="57357" idx="6"/>
          </p:cNvCxnSpPr>
          <p:nvPr/>
        </p:nvCxnSpPr>
        <p:spPr bwMode="auto">
          <a:xfrm rot="5400000" flipH="1" flipV="1">
            <a:off x="4816475" y="3048000"/>
            <a:ext cx="98425" cy="250825"/>
          </a:xfrm>
          <a:prstGeom prst="line">
            <a:avLst/>
          </a:prstGeom>
          <a:noFill/>
          <a:ln w="28575" algn="ctr">
            <a:solidFill>
              <a:srgbClr val="FF0000"/>
            </a:solidFill>
            <a:round/>
            <a:headEnd/>
            <a:tailEnd/>
          </a:ln>
        </p:spPr>
      </p:cxnSp>
      <p:cxnSp>
        <p:nvCxnSpPr>
          <p:cNvPr id="57406" name="Straight Connector 86"/>
          <p:cNvCxnSpPr>
            <a:cxnSpLocks noChangeShapeType="1"/>
            <a:endCxn id="57364" idx="0"/>
          </p:cNvCxnSpPr>
          <p:nvPr/>
        </p:nvCxnSpPr>
        <p:spPr bwMode="auto">
          <a:xfrm rot="5400000">
            <a:off x="4495800" y="3390900"/>
            <a:ext cx="304800" cy="76200"/>
          </a:xfrm>
          <a:prstGeom prst="line">
            <a:avLst/>
          </a:prstGeom>
          <a:noFill/>
          <a:ln w="28575" algn="ctr">
            <a:solidFill>
              <a:srgbClr val="FF0000"/>
            </a:solidFill>
            <a:round/>
            <a:headEnd/>
            <a:tailEnd/>
          </a:ln>
        </p:spPr>
      </p:cxnSp>
      <p:cxnSp>
        <p:nvCxnSpPr>
          <p:cNvPr id="57407" name="Straight Connector 88"/>
          <p:cNvCxnSpPr>
            <a:cxnSpLocks noChangeShapeType="1"/>
            <a:stCxn id="57364" idx="0"/>
            <a:endCxn id="57361" idx="4"/>
          </p:cNvCxnSpPr>
          <p:nvPr/>
        </p:nvCxnSpPr>
        <p:spPr bwMode="auto">
          <a:xfrm rot="16200000" flipH="1">
            <a:off x="4419600" y="3771900"/>
            <a:ext cx="381000" cy="0"/>
          </a:xfrm>
          <a:prstGeom prst="line">
            <a:avLst/>
          </a:prstGeom>
          <a:noFill/>
          <a:ln w="28575" algn="ctr">
            <a:solidFill>
              <a:srgbClr val="FF0000"/>
            </a:solidFill>
            <a:round/>
            <a:headEnd/>
            <a:tailEnd/>
          </a:ln>
        </p:spPr>
      </p:cxnSp>
      <p:cxnSp>
        <p:nvCxnSpPr>
          <p:cNvPr id="57408" name="Straight Connector 91"/>
          <p:cNvCxnSpPr>
            <a:cxnSpLocks noChangeShapeType="1"/>
            <a:endCxn id="57349" idx="6"/>
          </p:cNvCxnSpPr>
          <p:nvPr/>
        </p:nvCxnSpPr>
        <p:spPr bwMode="auto">
          <a:xfrm>
            <a:off x="1181100" y="2286000"/>
            <a:ext cx="685800" cy="0"/>
          </a:xfrm>
          <a:prstGeom prst="line">
            <a:avLst/>
          </a:prstGeom>
          <a:noFill/>
          <a:ln w="28575" algn="ctr">
            <a:solidFill>
              <a:srgbClr val="FF0000"/>
            </a:solidFill>
            <a:round/>
            <a:headEnd/>
            <a:tailEnd/>
          </a:ln>
        </p:spPr>
      </p:cxnSp>
      <p:cxnSp>
        <p:nvCxnSpPr>
          <p:cNvPr id="57409" name="Straight Connector 95"/>
          <p:cNvCxnSpPr>
            <a:cxnSpLocks noChangeShapeType="1"/>
            <a:endCxn id="57370" idx="4"/>
          </p:cNvCxnSpPr>
          <p:nvPr/>
        </p:nvCxnSpPr>
        <p:spPr bwMode="auto">
          <a:xfrm rot="5400000">
            <a:off x="1905000" y="3238500"/>
            <a:ext cx="381000" cy="0"/>
          </a:xfrm>
          <a:prstGeom prst="line">
            <a:avLst/>
          </a:prstGeom>
          <a:noFill/>
          <a:ln w="28575" algn="ctr">
            <a:solidFill>
              <a:srgbClr val="FF0000"/>
            </a:solidFill>
            <a:round/>
            <a:headEnd/>
            <a:tailEnd/>
          </a:ln>
        </p:spPr>
      </p:cxnSp>
      <p:cxnSp>
        <p:nvCxnSpPr>
          <p:cNvPr id="57410" name="Straight Connector 97"/>
          <p:cNvCxnSpPr>
            <a:cxnSpLocks noChangeShapeType="1"/>
            <a:endCxn id="57370" idx="6"/>
          </p:cNvCxnSpPr>
          <p:nvPr/>
        </p:nvCxnSpPr>
        <p:spPr bwMode="auto">
          <a:xfrm>
            <a:off x="800100" y="3124200"/>
            <a:ext cx="1371600" cy="228600"/>
          </a:xfrm>
          <a:prstGeom prst="line">
            <a:avLst/>
          </a:prstGeom>
          <a:noFill/>
          <a:ln w="28575" algn="ctr">
            <a:solidFill>
              <a:srgbClr val="FF0000"/>
            </a:solidFill>
            <a:round/>
            <a:headEnd/>
            <a:tailEnd/>
          </a:ln>
        </p:spPr>
      </p:cxnSp>
      <p:cxnSp>
        <p:nvCxnSpPr>
          <p:cNvPr id="57411" name="Straight Connector 99"/>
          <p:cNvCxnSpPr>
            <a:cxnSpLocks noChangeShapeType="1"/>
            <a:endCxn id="57372" idx="6"/>
          </p:cNvCxnSpPr>
          <p:nvPr/>
        </p:nvCxnSpPr>
        <p:spPr bwMode="auto">
          <a:xfrm>
            <a:off x="266700" y="2895600"/>
            <a:ext cx="609600" cy="228600"/>
          </a:xfrm>
          <a:prstGeom prst="line">
            <a:avLst/>
          </a:prstGeom>
          <a:noFill/>
          <a:ln w="28575" algn="ctr">
            <a:solidFill>
              <a:srgbClr val="FF0000"/>
            </a:solidFill>
            <a:round/>
            <a:headEnd/>
            <a:tailEnd/>
          </a:ln>
        </p:spPr>
      </p:cxnSp>
      <p:sp>
        <p:nvSpPr>
          <p:cNvPr id="57412" name="Oval 101"/>
          <p:cNvSpPr>
            <a:spLocks noChangeArrowheads="1"/>
          </p:cNvSpPr>
          <p:nvPr/>
        </p:nvSpPr>
        <p:spPr bwMode="auto">
          <a:xfrm>
            <a:off x="723900" y="2514600"/>
            <a:ext cx="152400" cy="152400"/>
          </a:xfrm>
          <a:prstGeom prst="ellipse">
            <a:avLst/>
          </a:prstGeom>
          <a:solidFill>
            <a:srgbClr val="FF0000"/>
          </a:solidFill>
          <a:ln w="9525" algn="ctr">
            <a:solidFill>
              <a:srgbClr val="FF0000"/>
            </a:solidFill>
            <a:round/>
            <a:headEnd/>
            <a:tailEnd/>
          </a:ln>
        </p:spPr>
        <p:txBody>
          <a:bodyPr/>
          <a:lstStyle/>
          <a:p>
            <a:endParaRPr lang="en-US"/>
          </a:p>
        </p:txBody>
      </p:sp>
      <p:sp>
        <p:nvSpPr>
          <p:cNvPr id="57413" name="Oval 102"/>
          <p:cNvSpPr>
            <a:spLocks noChangeArrowheads="1"/>
          </p:cNvSpPr>
          <p:nvPr/>
        </p:nvSpPr>
        <p:spPr bwMode="auto">
          <a:xfrm>
            <a:off x="5829300" y="2667000"/>
            <a:ext cx="152400" cy="152400"/>
          </a:xfrm>
          <a:prstGeom prst="ellipse">
            <a:avLst/>
          </a:prstGeom>
          <a:solidFill>
            <a:srgbClr val="FF0000"/>
          </a:solidFill>
          <a:ln w="9525" algn="ctr">
            <a:solidFill>
              <a:srgbClr val="FF0000"/>
            </a:solidFill>
            <a:round/>
            <a:headEnd/>
            <a:tailEnd/>
          </a:ln>
        </p:spPr>
        <p:txBody>
          <a:bodyPr/>
          <a:lstStyle/>
          <a:p>
            <a:endParaRPr lang="en-US"/>
          </a:p>
        </p:txBody>
      </p:sp>
      <p:cxnSp>
        <p:nvCxnSpPr>
          <p:cNvPr id="57414" name="Straight Connector 103"/>
          <p:cNvCxnSpPr>
            <a:cxnSpLocks noChangeShapeType="1"/>
            <a:endCxn id="57347" idx="6"/>
          </p:cNvCxnSpPr>
          <p:nvPr/>
        </p:nvCxnSpPr>
        <p:spPr bwMode="auto">
          <a:xfrm flipV="1">
            <a:off x="800100" y="2286000"/>
            <a:ext cx="457200" cy="304800"/>
          </a:xfrm>
          <a:prstGeom prst="line">
            <a:avLst/>
          </a:prstGeom>
          <a:noFill/>
          <a:ln w="28575" algn="ctr">
            <a:solidFill>
              <a:srgbClr val="FF0000"/>
            </a:solidFill>
            <a:round/>
            <a:headEnd/>
            <a:tailEnd/>
          </a:ln>
        </p:spPr>
      </p:cxnSp>
      <p:cxnSp>
        <p:nvCxnSpPr>
          <p:cNvPr id="57415" name="Straight Connector 105"/>
          <p:cNvCxnSpPr>
            <a:cxnSpLocks noChangeShapeType="1"/>
            <a:endCxn id="57412" idx="6"/>
          </p:cNvCxnSpPr>
          <p:nvPr/>
        </p:nvCxnSpPr>
        <p:spPr bwMode="auto">
          <a:xfrm flipV="1">
            <a:off x="266700" y="2590800"/>
            <a:ext cx="609600" cy="304800"/>
          </a:xfrm>
          <a:prstGeom prst="line">
            <a:avLst/>
          </a:prstGeom>
          <a:noFill/>
          <a:ln w="28575" algn="ctr">
            <a:solidFill>
              <a:srgbClr val="FF0000"/>
            </a:solidFill>
            <a:round/>
            <a:headEnd/>
            <a:tailEnd/>
          </a:ln>
        </p:spPr>
      </p:cxnSp>
      <p:cxnSp>
        <p:nvCxnSpPr>
          <p:cNvPr id="57416" name="Straight Connector 107"/>
          <p:cNvCxnSpPr>
            <a:cxnSpLocks noChangeShapeType="1"/>
            <a:stCxn id="57353" idx="2"/>
          </p:cNvCxnSpPr>
          <p:nvPr/>
        </p:nvCxnSpPr>
        <p:spPr bwMode="auto">
          <a:xfrm rot="10800000" flipH="1">
            <a:off x="7048500" y="1828800"/>
            <a:ext cx="990600" cy="152400"/>
          </a:xfrm>
          <a:prstGeom prst="line">
            <a:avLst/>
          </a:prstGeom>
          <a:noFill/>
          <a:ln w="28575" algn="ctr">
            <a:solidFill>
              <a:srgbClr val="FF0000"/>
            </a:solidFill>
            <a:round/>
            <a:headEnd/>
            <a:tailEnd/>
          </a:ln>
        </p:spPr>
      </p:cxnSp>
      <p:cxnSp>
        <p:nvCxnSpPr>
          <p:cNvPr id="57417" name="Straight Connector 109"/>
          <p:cNvCxnSpPr>
            <a:cxnSpLocks noChangeShapeType="1"/>
            <a:endCxn id="57397" idx="2"/>
          </p:cNvCxnSpPr>
          <p:nvPr/>
        </p:nvCxnSpPr>
        <p:spPr bwMode="auto">
          <a:xfrm>
            <a:off x="8115300" y="1828800"/>
            <a:ext cx="762000" cy="76200"/>
          </a:xfrm>
          <a:prstGeom prst="line">
            <a:avLst/>
          </a:prstGeom>
          <a:noFill/>
          <a:ln w="28575" algn="ctr">
            <a:solidFill>
              <a:srgbClr val="FF0000"/>
            </a:solidFill>
            <a:round/>
            <a:headEnd/>
            <a:tailEnd/>
          </a:ln>
        </p:spPr>
      </p:cxnSp>
      <p:cxnSp>
        <p:nvCxnSpPr>
          <p:cNvPr id="57418" name="Straight Connector 111"/>
          <p:cNvCxnSpPr>
            <a:cxnSpLocks noChangeShapeType="1"/>
            <a:endCxn id="57356" idx="6"/>
          </p:cNvCxnSpPr>
          <p:nvPr/>
        </p:nvCxnSpPr>
        <p:spPr bwMode="auto">
          <a:xfrm>
            <a:off x="8877300" y="1905000"/>
            <a:ext cx="990600" cy="152400"/>
          </a:xfrm>
          <a:prstGeom prst="line">
            <a:avLst/>
          </a:prstGeom>
          <a:noFill/>
          <a:ln w="28575" algn="ctr">
            <a:solidFill>
              <a:srgbClr val="FF0000"/>
            </a:solidFill>
            <a:round/>
            <a:headEnd/>
            <a:tailEnd/>
          </a:ln>
        </p:spPr>
      </p:cxnSp>
      <p:cxnSp>
        <p:nvCxnSpPr>
          <p:cNvPr id="57419" name="Straight Connector 113"/>
          <p:cNvCxnSpPr>
            <a:cxnSpLocks noChangeShapeType="1"/>
            <a:stCxn id="57351" idx="7"/>
            <a:endCxn id="57353" idx="7"/>
          </p:cNvCxnSpPr>
          <p:nvPr/>
        </p:nvCxnSpPr>
        <p:spPr bwMode="auto">
          <a:xfrm rot="5400000" flipH="1" flipV="1">
            <a:off x="6873875" y="1851025"/>
            <a:ext cx="228600" cy="381000"/>
          </a:xfrm>
          <a:prstGeom prst="line">
            <a:avLst/>
          </a:prstGeom>
          <a:noFill/>
          <a:ln w="28575" algn="ctr">
            <a:solidFill>
              <a:srgbClr val="FF0000"/>
            </a:solidFill>
            <a:round/>
            <a:headEnd/>
            <a:tailEnd/>
          </a:ln>
        </p:spPr>
      </p:cxnSp>
      <p:cxnSp>
        <p:nvCxnSpPr>
          <p:cNvPr id="57420" name="Straight Connector 118"/>
          <p:cNvCxnSpPr>
            <a:cxnSpLocks noChangeShapeType="1"/>
            <a:endCxn id="57351" idx="6"/>
          </p:cNvCxnSpPr>
          <p:nvPr/>
        </p:nvCxnSpPr>
        <p:spPr bwMode="auto">
          <a:xfrm flipV="1">
            <a:off x="6057900" y="2209800"/>
            <a:ext cx="762000" cy="152400"/>
          </a:xfrm>
          <a:prstGeom prst="line">
            <a:avLst/>
          </a:prstGeom>
          <a:noFill/>
          <a:ln w="28575" algn="ctr">
            <a:solidFill>
              <a:srgbClr val="FF0000"/>
            </a:solidFill>
            <a:round/>
            <a:headEnd/>
            <a:tailEnd/>
          </a:ln>
        </p:spPr>
      </p:cxnSp>
      <p:cxnSp>
        <p:nvCxnSpPr>
          <p:cNvPr id="57421" name="Straight Connector 120"/>
          <p:cNvCxnSpPr>
            <a:cxnSpLocks noChangeShapeType="1"/>
            <a:stCxn id="57413" idx="7"/>
            <a:endCxn id="57348" idx="0"/>
          </p:cNvCxnSpPr>
          <p:nvPr/>
        </p:nvCxnSpPr>
        <p:spPr bwMode="auto">
          <a:xfrm rot="5400000" flipH="1" flipV="1">
            <a:off x="5845175" y="2400300"/>
            <a:ext cx="403225" cy="174625"/>
          </a:xfrm>
          <a:prstGeom prst="line">
            <a:avLst/>
          </a:prstGeom>
          <a:noFill/>
          <a:ln w="28575" algn="ctr">
            <a:solidFill>
              <a:srgbClr val="FF0000"/>
            </a:solidFill>
            <a:round/>
            <a:headEnd/>
            <a:tailEnd/>
          </a:ln>
        </p:spPr>
      </p:cxnSp>
      <p:cxnSp>
        <p:nvCxnSpPr>
          <p:cNvPr id="57422" name="Straight Connector 128"/>
          <p:cNvCxnSpPr>
            <a:cxnSpLocks noChangeShapeType="1"/>
            <a:endCxn id="57413" idx="7"/>
          </p:cNvCxnSpPr>
          <p:nvPr/>
        </p:nvCxnSpPr>
        <p:spPr bwMode="auto">
          <a:xfrm rot="5400000" flipH="1" flipV="1">
            <a:off x="5524500" y="2689225"/>
            <a:ext cx="434975" cy="434975"/>
          </a:xfrm>
          <a:prstGeom prst="line">
            <a:avLst/>
          </a:prstGeom>
          <a:noFill/>
          <a:ln w="28575" algn="ctr">
            <a:solidFill>
              <a:srgbClr val="FF0000"/>
            </a:solidFill>
            <a:round/>
            <a:headEnd/>
            <a:tailEnd/>
          </a:ln>
        </p:spPr>
      </p:cxnSp>
      <p:cxnSp>
        <p:nvCxnSpPr>
          <p:cNvPr id="57423" name="Straight Connector 130"/>
          <p:cNvCxnSpPr>
            <a:cxnSpLocks noChangeShapeType="1"/>
            <a:endCxn id="57373" idx="5"/>
          </p:cNvCxnSpPr>
          <p:nvPr/>
        </p:nvCxnSpPr>
        <p:spPr bwMode="auto">
          <a:xfrm>
            <a:off x="5524500" y="3124200"/>
            <a:ext cx="587375" cy="282575"/>
          </a:xfrm>
          <a:prstGeom prst="line">
            <a:avLst/>
          </a:prstGeom>
          <a:noFill/>
          <a:ln w="28575" algn="ctr">
            <a:solidFill>
              <a:srgbClr val="FF0000"/>
            </a:solidFill>
            <a:round/>
            <a:headEnd/>
            <a:tailEnd/>
          </a:ln>
        </p:spPr>
      </p:cxnSp>
      <p:cxnSp>
        <p:nvCxnSpPr>
          <p:cNvPr id="57424" name="Straight Connector 132"/>
          <p:cNvCxnSpPr>
            <a:cxnSpLocks noChangeShapeType="1"/>
            <a:endCxn id="57371" idx="6"/>
          </p:cNvCxnSpPr>
          <p:nvPr/>
        </p:nvCxnSpPr>
        <p:spPr bwMode="auto">
          <a:xfrm flipV="1">
            <a:off x="6057900" y="3200400"/>
            <a:ext cx="1295400" cy="152400"/>
          </a:xfrm>
          <a:prstGeom prst="line">
            <a:avLst/>
          </a:prstGeom>
          <a:noFill/>
          <a:ln w="28575" algn="ctr">
            <a:solidFill>
              <a:srgbClr val="FF0000"/>
            </a:solidFill>
            <a:round/>
            <a:headEnd/>
            <a:tailEnd/>
          </a:ln>
        </p:spPr>
      </p:cxnSp>
      <p:cxnSp>
        <p:nvCxnSpPr>
          <p:cNvPr id="57425" name="Straight Connector 134"/>
          <p:cNvCxnSpPr>
            <a:cxnSpLocks noChangeShapeType="1"/>
            <a:endCxn id="57377" idx="6"/>
          </p:cNvCxnSpPr>
          <p:nvPr/>
        </p:nvCxnSpPr>
        <p:spPr bwMode="auto">
          <a:xfrm flipV="1">
            <a:off x="7124700" y="2895600"/>
            <a:ext cx="457200" cy="76200"/>
          </a:xfrm>
          <a:prstGeom prst="line">
            <a:avLst/>
          </a:prstGeom>
          <a:noFill/>
          <a:ln w="28575" algn="ctr">
            <a:solidFill>
              <a:srgbClr val="FF0000"/>
            </a:solidFill>
            <a:round/>
            <a:headEnd/>
            <a:tailEnd/>
          </a:ln>
        </p:spPr>
      </p:cxnSp>
      <p:cxnSp>
        <p:nvCxnSpPr>
          <p:cNvPr id="57426" name="Straight Connector 136"/>
          <p:cNvCxnSpPr>
            <a:cxnSpLocks noChangeShapeType="1"/>
          </p:cNvCxnSpPr>
          <p:nvPr/>
        </p:nvCxnSpPr>
        <p:spPr bwMode="auto">
          <a:xfrm rot="16200000" flipH="1">
            <a:off x="7124700" y="3048000"/>
            <a:ext cx="228600" cy="76200"/>
          </a:xfrm>
          <a:prstGeom prst="line">
            <a:avLst/>
          </a:prstGeom>
          <a:noFill/>
          <a:ln w="28575" algn="ctr">
            <a:solidFill>
              <a:srgbClr val="FF0000"/>
            </a:solidFill>
            <a:round/>
            <a:headEnd/>
            <a:tailEnd/>
          </a:ln>
        </p:spPr>
      </p:cxnSp>
      <p:cxnSp>
        <p:nvCxnSpPr>
          <p:cNvPr id="57427" name="Straight Connector 140"/>
          <p:cNvCxnSpPr>
            <a:cxnSpLocks noChangeShapeType="1"/>
            <a:endCxn id="57443" idx="5"/>
          </p:cNvCxnSpPr>
          <p:nvPr/>
        </p:nvCxnSpPr>
        <p:spPr bwMode="auto">
          <a:xfrm>
            <a:off x="8039100" y="2971800"/>
            <a:ext cx="358775" cy="206375"/>
          </a:xfrm>
          <a:prstGeom prst="line">
            <a:avLst/>
          </a:prstGeom>
          <a:noFill/>
          <a:ln w="28575" algn="ctr">
            <a:solidFill>
              <a:srgbClr val="FF0000"/>
            </a:solidFill>
            <a:round/>
            <a:headEnd/>
            <a:tailEnd/>
          </a:ln>
        </p:spPr>
      </p:cxnSp>
      <p:cxnSp>
        <p:nvCxnSpPr>
          <p:cNvPr id="57428" name="Straight Connector 142"/>
          <p:cNvCxnSpPr>
            <a:cxnSpLocks noChangeShapeType="1"/>
            <a:endCxn id="57366" idx="5"/>
          </p:cNvCxnSpPr>
          <p:nvPr/>
        </p:nvCxnSpPr>
        <p:spPr bwMode="auto">
          <a:xfrm>
            <a:off x="8343900" y="3124200"/>
            <a:ext cx="815975" cy="434975"/>
          </a:xfrm>
          <a:prstGeom prst="line">
            <a:avLst/>
          </a:prstGeom>
          <a:noFill/>
          <a:ln w="28575" algn="ctr">
            <a:solidFill>
              <a:srgbClr val="FF0000"/>
            </a:solidFill>
            <a:round/>
            <a:headEnd/>
            <a:tailEnd/>
          </a:ln>
        </p:spPr>
      </p:cxnSp>
      <p:cxnSp>
        <p:nvCxnSpPr>
          <p:cNvPr id="57429" name="Straight Connector 144"/>
          <p:cNvCxnSpPr>
            <a:cxnSpLocks noChangeShapeType="1"/>
            <a:endCxn id="57362" idx="6"/>
          </p:cNvCxnSpPr>
          <p:nvPr/>
        </p:nvCxnSpPr>
        <p:spPr bwMode="auto">
          <a:xfrm flipV="1">
            <a:off x="9105900" y="3124200"/>
            <a:ext cx="990600" cy="381000"/>
          </a:xfrm>
          <a:prstGeom prst="line">
            <a:avLst/>
          </a:prstGeom>
          <a:noFill/>
          <a:ln w="28575" algn="ctr">
            <a:solidFill>
              <a:srgbClr val="FF0000"/>
            </a:solidFill>
            <a:round/>
            <a:headEnd/>
            <a:tailEnd/>
          </a:ln>
        </p:spPr>
      </p:cxnSp>
      <p:cxnSp>
        <p:nvCxnSpPr>
          <p:cNvPr id="57430" name="Straight Connector 146"/>
          <p:cNvCxnSpPr>
            <a:cxnSpLocks noChangeShapeType="1"/>
            <a:endCxn id="57358" idx="6"/>
          </p:cNvCxnSpPr>
          <p:nvPr/>
        </p:nvCxnSpPr>
        <p:spPr bwMode="auto">
          <a:xfrm>
            <a:off x="9791700" y="2057400"/>
            <a:ext cx="228600" cy="152400"/>
          </a:xfrm>
          <a:prstGeom prst="line">
            <a:avLst/>
          </a:prstGeom>
          <a:noFill/>
          <a:ln w="28575" algn="ctr">
            <a:solidFill>
              <a:srgbClr val="FF0000"/>
            </a:solidFill>
            <a:round/>
            <a:headEnd/>
            <a:tailEnd/>
          </a:ln>
        </p:spPr>
      </p:cxnSp>
      <p:cxnSp>
        <p:nvCxnSpPr>
          <p:cNvPr id="57431" name="Straight Connector 148"/>
          <p:cNvCxnSpPr>
            <a:cxnSpLocks noChangeShapeType="1"/>
            <a:stCxn id="57360" idx="4"/>
          </p:cNvCxnSpPr>
          <p:nvPr/>
        </p:nvCxnSpPr>
        <p:spPr bwMode="auto">
          <a:xfrm rot="5400000" flipH="1" flipV="1">
            <a:off x="9753600" y="2247900"/>
            <a:ext cx="228600" cy="152400"/>
          </a:xfrm>
          <a:prstGeom prst="line">
            <a:avLst/>
          </a:prstGeom>
          <a:noFill/>
          <a:ln w="28575" algn="ctr">
            <a:solidFill>
              <a:srgbClr val="FF0000"/>
            </a:solidFill>
            <a:round/>
            <a:headEnd/>
            <a:tailEnd/>
          </a:ln>
        </p:spPr>
      </p:cxnSp>
      <p:cxnSp>
        <p:nvCxnSpPr>
          <p:cNvPr id="57432" name="Straight Connector 150"/>
          <p:cNvCxnSpPr>
            <a:cxnSpLocks noChangeShapeType="1"/>
            <a:stCxn id="57363" idx="0"/>
            <a:endCxn id="57360" idx="4"/>
          </p:cNvCxnSpPr>
          <p:nvPr/>
        </p:nvCxnSpPr>
        <p:spPr bwMode="auto">
          <a:xfrm rot="5400000" flipH="1" flipV="1">
            <a:off x="9639300" y="2590800"/>
            <a:ext cx="304800" cy="0"/>
          </a:xfrm>
          <a:prstGeom prst="line">
            <a:avLst/>
          </a:prstGeom>
          <a:noFill/>
          <a:ln w="28575" algn="ctr">
            <a:solidFill>
              <a:srgbClr val="FF0000"/>
            </a:solidFill>
            <a:round/>
            <a:headEnd/>
            <a:tailEnd/>
          </a:ln>
        </p:spPr>
      </p:cxnSp>
      <p:cxnSp>
        <p:nvCxnSpPr>
          <p:cNvPr id="57433" name="Straight Connector 154"/>
          <p:cNvCxnSpPr>
            <a:cxnSpLocks noChangeShapeType="1"/>
            <a:stCxn id="57362" idx="5"/>
            <a:endCxn id="57363" idx="1"/>
          </p:cNvCxnSpPr>
          <p:nvPr/>
        </p:nvCxnSpPr>
        <p:spPr bwMode="auto">
          <a:xfrm rot="5400000" flipH="1">
            <a:off x="9699625" y="2803525"/>
            <a:ext cx="412750" cy="336550"/>
          </a:xfrm>
          <a:prstGeom prst="line">
            <a:avLst/>
          </a:prstGeom>
          <a:noFill/>
          <a:ln w="28575" algn="ctr">
            <a:solidFill>
              <a:srgbClr val="FF0000"/>
            </a:solidFill>
            <a:round/>
            <a:headEnd/>
            <a:tailEnd/>
          </a:ln>
        </p:spPr>
      </p:cxnSp>
      <p:cxnSp>
        <p:nvCxnSpPr>
          <p:cNvPr id="57434" name="Straight Connector 157"/>
          <p:cNvCxnSpPr>
            <a:cxnSpLocks noChangeShapeType="1"/>
            <a:stCxn id="57380" idx="2"/>
            <a:endCxn id="57447" idx="3"/>
          </p:cNvCxnSpPr>
          <p:nvPr/>
        </p:nvCxnSpPr>
        <p:spPr bwMode="auto">
          <a:xfrm rot="10800000" flipH="1">
            <a:off x="6210300" y="4016375"/>
            <a:ext cx="1089025" cy="174625"/>
          </a:xfrm>
          <a:prstGeom prst="line">
            <a:avLst/>
          </a:prstGeom>
          <a:noFill/>
          <a:ln w="28575" algn="ctr">
            <a:solidFill>
              <a:srgbClr val="00B0F0"/>
            </a:solidFill>
            <a:round/>
            <a:headEnd/>
            <a:tailEnd/>
          </a:ln>
        </p:spPr>
      </p:cxnSp>
      <p:cxnSp>
        <p:nvCxnSpPr>
          <p:cNvPr id="57435" name="Straight Connector 160"/>
          <p:cNvCxnSpPr>
            <a:cxnSpLocks noChangeShapeType="1"/>
            <a:endCxn id="57380" idx="5"/>
          </p:cNvCxnSpPr>
          <p:nvPr/>
        </p:nvCxnSpPr>
        <p:spPr bwMode="auto">
          <a:xfrm>
            <a:off x="5829300" y="4038600"/>
            <a:ext cx="511175" cy="206375"/>
          </a:xfrm>
          <a:prstGeom prst="line">
            <a:avLst/>
          </a:prstGeom>
          <a:noFill/>
          <a:ln w="28575" algn="ctr">
            <a:solidFill>
              <a:srgbClr val="00B0F0"/>
            </a:solidFill>
            <a:round/>
            <a:headEnd/>
            <a:tailEnd/>
          </a:ln>
        </p:spPr>
      </p:cxnSp>
      <p:cxnSp>
        <p:nvCxnSpPr>
          <p:cNvPr id="57436" name="Straight Connector 162"/>
          <p:cNvCxnSpPr>
            <a:cxnSpLocks noChangeShapeType="1"/>
            <a:endCxn id="57386" idx="2"/>
          </p:cNvCxnSpPr>
          <p:nvPr/>
        </p:nvCxnSpPr>
        <p:spPr bwMode="auto">
          <a:xfrm flipV="1">
            <a:off x="5524500" y="3429000"/>
            <a:ext cx="1676400" cy="304800"/>
          </a:xfrm>
          <a:prstGeom prst="line">
            <a:avLst/>
          </a:prstGeom>
          <a:noFill/>
          <a:ln w="28575" algn="ctr">
            <a:solidFill>
              <a:srgbClr val="00B0F0"/>
            </a:solidFill>
            <a:round/>
            <a:headEnd/>
            <a:tailEnd/>
          </a:ln>
        </p:spPr>
      </p:cxnSp>
      <p:cxnSp>
        <p:nvCxnSpPr>
          <p:cNvPr id="57437" name="Straight Connector 164"/>
          <p:cNvCxnSpPr>
            <a:cxnSpLocks noChangeShapeType="1"/>
            <a:stCxn id="57382" idx="5"/>
            <a:endCxn id="57384" idx="4"/>
          </p:cNvCxnSpPr>
          <p:nvPr/>
        </p:nvCxnSpPr>
        <p:spPr bwMode="auto">
          <a:xfrm rot="16200000" flipH="1">
            <a:off x="5540375" y="3825875"/>
            <a:ext cx="327025" cy="250825"/>
          </a:xfrm>
          <a:prstGeom prst="line">
            <a:avLst/>
          </a:prstGeom>
          <a:noFill/>
          <a:ln w="28575" algn="ctr">
            <a:solidFill>
              <a:srgbClr val="00B0F0"/>
            </a:solidFill>
            <a:round/>
            <a:headEnd/>
            <a:tailEnd/>
          </a:ln>
        </p:spPr>
      </p:cxnSp>
      <p:cxnSp>
        <p:nvCxnSpPr>
          <p:cNvPr id="57438" name="Straight Connector 168"/>
          <p:cNvCxnSpPr>
            <a:cxnSpLocks noChangeShapeType="1"/>
            <a:stCxn id="57386" idx="7"/>
            <a:endCxn id="57394" idx="7"/>
          </p:cNvCxnSpPr>
          <p:nvPr/>
        </p:nvCxnSpPr>
        <p:spPr bwMode="auto">
          <a:xfrm rot="5400000" flipH="1" flipV="1">
            <a:off x="7254875" y="3070225"/>
            <a:ext cx="381000" cy="228600"/>
          </a:xfrm>
          <a:prstGeom prst="line">
            <a:avLst/>
          </a:prstGeom>
          <a:noFill/>
          <a:ln w="28575" algn="ctr">
            <a:solidFill>
              <a:srgbClr val="00B0F0"/>
            </a:solidFill>
            <a:round/>
            <a:headEnd/>
            <a:tailEnd/>
          </a:ln>
        </p:spPr>
      </p:cxnSp>
      <p:cxnSp>
        <p:nvCxnSpPr>
          <p:cNvPr id="57439" name="Straight Connector 176"/>
          <p:cNvCxnSpPr>
            <a:cxnSpLocks noChangeShapeType="1"/>
            <a:stCxn id="57394" idx="7"/>
            <a:endCxn id="57392" idx="7"/>
          </p:cNvCxnSpPr>
          <p:nvPr/>
        </p:nvCxnSpPr>
        <p:spPr bwMode="auto">
          <a:xfrm rot="5400000" flipH="1" flipV="1">
            <a:off x="7521575" y="2574925"/>
            <a:ext cx="457200" cy="381000"/>
          </a:xfrm>
          <a:prstGeom prst="line">
            <a:avLst/>
          </a:prstGeom>
          <a:noFill/>
          <a:ln w="28575" algn="ctr">
            <a:solidFill>
              <a:srgbClr val="00B0F0"/>
            </a:solidFill>
            <a:round/>
            <a:headEnd/>
            <a:tailEnd/>
          </a:ln>
        </p:spPr>
      </p:cxnSp>
      <p:cxnSp>
        <p:nvCxnSpPr>
          <p:cNvPr id="57440" name="Straight Connector 171"/>
          <p:cNvCxnSpPr>
            <a:cxnSpLocks noChangeShapeType="1"/>
            <a:endCxn id="57390" idx="6"/>
          </p:cNvCxnSpPr>
          <p:nvPr/>
        </p:nvCxnSpPr>
        <p:spPr bwMode="auto">
          <a:xfrm>
            <a:off x="7810500" y="2590800"/>
            <a:ext cx="533400" cy="0"/>
          </a:xfrm>
          <a:prstGeom prst="line">
            <a:avLst/>
          </a:prstGeom>
          <a:noFill/>
          <a:ln w="28575" algn="ctr">
            <a:solidFill>
              <a:srgbClr val="00B0F0"/>
            </a:solidFill>
            <a:round/>
            <a:headEnd/>
            <a:tailEnd/>
          </a:ln>
        </p:spPr>
      </p:cxnSp>
      <p:cxnSp>
        <p:nvCxnSpPr>
          <p:cNvPr id="57441" name="Straight Connector 173"/>
          <p:cNvCxnSpPr>
            <a:cxnSpLocks noChangeShapeType="1"/>
            <a:endCxn id="57390" idx="4"/>
          </p:cNvCxnSpPr>
          <p:nvPr/>
        </p:nvCxnSpPr>
        <p:spPr bwMode="auto">
          <a:xfrm rot="16200000" flipV="1">
            <a:off x="7848600" y="3086100"/>
            <a:ext cx="914400" cy="76200"/>
          </a:xfrm>
          <a:prstGeom prst="line">
            <a:avLst/>
          </a:prstGeom>
          <a:noFill/>
          <a:ln w="28575" algn="ctr">
            <a:solidFill>
              <a:srgbClr val="00B0F0"/>
            </a:solidFill>
            <a:round/>
            <a:headEnd/>
            <a:tailEnd/>
          </a:ln>
        </p:spPr>
      </p:cxnSp>
      <p:cxnSp>
        <p:nvCxnSpPr>
          <p:cNvPr id="57442" name="Straight Connector 138"/>
          <p:cNvCxnSpPr>
            <a:cxnSpLocks noChangeShapeType="1"/>
            <a:endCxn id="57378" idx="2"/>
          </p:cNvCxnSpPr>
          <p:nvPr/>
        </p:nvCxnSpPr>
        <p:spPr bwMode="auto">
          <a:xfrm>
            <a:off x="7505700" y="2895600"/>
            <a:ext cx="457200" cy="76200"/>
          </a:xfrm>
          <a:prstGeom prst="line">
            <a:avLst/>
          </a:prstGeom>
          <a:noFill/>
          <a:ln w="28575" algn="ctr">
            <a:solidFill>
              <a:srgbClr val="FF0000"/>
            </a:solidFill>
            <a:round/>
            <a:headEnd/>
            <a:tailEnd/>
          </a:ln>
        </p:spPr>
      </p:cxnSp>
      <p:sp>
        <p:nvSpPr>
          <p:cNvPr id="57443" name="Oval 25"/>
          <p:cNvSpPr>
            <a:spLocks noChangeArrowheads="1"/>
          </p:cNvSpPr>
          <p:nvPr/>
        </p:nvSpPr>
        <p:spPr bwMode="auto">
          <a:xfrm>
            <a:off x="8267700" y="3048000"/>
            <a:ext cx="152400" cy="152400"/>
          </a:xfrm>
          <a:prstGeom prst="ellipse">
            <a:avLst/>
          </a:prstGeom>
          <a:solidFill>
            <a:srgbClr val="FF0000"/>
          </a:solidFill>
          <a:ln w="9525" algn="ctr">
            <a:solidFill>
              <a:srgbClr val="FF0000"/>
            </a:solidFill>
            <a:round/>
            <a:headEnd/>
            <a:tailEnd/>
          </a:ln>
        </p:spPr>
        <p:txBody>
          <a:bodyPr/>
          <a:lstStyle/>
          <a:p>
            <a:endParaRPr lang="en-US"/>
          </a:p>
        </p:txBody>
      </p:sp>
      <p:cxnSp>
        <p:nvCxnSpPr>
          <p:cNvPr id="57444" name="Straight Connector 182"/>
          <p:cNvCxnSpPr>
            <a:cxnSpLocks noChangeShapeType="1"/>
            <a:endCxn id="57445" idx="2"/>
          </p:cNvCxnSpPr>
          <p:nvPr/>
        </p:nvCxnSpPr>
        <p:spPr bwMode="auto">
          <a:xfrm>
            <a:off x="723900" y="4038600"/>
            <a:ext cx="1219200" cy="152400"/>
          </a:xfrm>
          <a:prstGeom prst="line">
            <a:avLst/>
          </a:prstGeom>
          <a:noFill/>
          <a:ln w="28575" algn="ctr">
            <a:solidFill>
              <a:srgbClr val="00B0F0"/>
            </a:solidFill>
            <a:round/>
            <a:headEnd/>
            <a:tailEnd/>
          </a:ln>
        </p:spPr>
      </p:cxnSp>
      <p:sp>
        <p:nvSpPr>
          <p:cNvPr id="57445" name="Oval 184"/>
          <p:cNvSpPr>
            <a:spLocks noChangeArrowheads="1"/>
          </p:cNvSpPr>
          <p:nvPr/>
        </p:nvSpPr>
        <p:spPr bwMode="auto">
          <a:xfrm>
            <a:off x="1943100" y="4114800"/>
            <a:ext cx="152400" cy="152400"/>
          </a:xfrm>
          <a:prstGeom prst="ellipse">
            <a:avLst/>
          </a:prstGeom>
          <a:solidFill>
            <a:srgbClr val="00B0F0"/>
          </a:solidFill>
          <a:ln w="9525" algn="ctr">
            <a:solidFill>
              <a:srgbClr val="00B0F0"/>
            </a:solidFill>
            <a:round/>
            <a:headEnd/>
            <a:tailEnd/>
          </a:ln>
        </p:spPr>
        <p:txBody>
          <a:bodyPr/>
          <a:lstStyle/>
          <a:p>
            <a:endParaRPr lang="en-US"/>
          </a:p>
        </p:txBody>
      </p:sp>
      <p:cxnSp>
        <p:nvCxnSpPr>
          <p:cNvPr id="57446" name="Straight Connector 186"/>
          <p:cNvCxnSpPr>
            <a:cxnSpLocks noChangeShapeType="1"/>
            <a:endCxn id="57387" idx="3"/>
          </p:cNvCxnSpPr>
          <p:nvPr/>
        </p:nvCxnSpPr>
        <p:spPr bwMode="auto">
          <a:xfrm flipV="1">
            <a:off x="2019300" y="4016375"/>
            <a:ext cx="1012825" cy="174625"/>
          </a:xfrm>
          <a:prstGeom prst="line">
            <a:avLst/>
          </a:prstGeom>
          <a:noFill/>
          <a:ln w="28575" algn="ctr">
            <a:solidFill>
              <a:srgbClr val="00B0F0"/>
            </a:solidFill>
            <a:round/>
            <a:headEnd/>
            <a:tailEnd/>
          </a:ln>
        </p:spPr>
      </p:cxnSp>
      <p:sp>
        <p:nvSpPr>
          <p:cNvPr id="57447" name="Oval 188"/>
          <p:cNvSpPr>
            <a:spLocks noChangeArrowheads="1"/>
          </p:cNvSpPr>
          <p:nvPr/>
        </p:nvSpPr>
        <p:spPr bwMode="auto">
          <a:xfrm>
            <a:off x="7277100" y="3886200"/>
            <a:ext cx="152400" cy="152400"/>
          </a:xfrm>
          <a:prstGeom prst="ellipse">
            <a:avLst/>
          </a:prstGeom>
          <a:solidFill>
            <a:srgbClr val="00B0F0"/>
          </a:solidFill>
          <a:ln w="9525" algn="ctr">
            <a:solidFill>
              <a:srgbClr val="00B0F0"/>
            </a:solidFill>
            <a:round/>
            <a:headEnd/>
            <a:tailEnd/>
          </a:ln>
        </p:spPr>
        <p:txBody>
          <a:bodyPr/>
          <a:lstStyle/>
          <a:p>
            <a:endParaRPr lang="en-US"/>
          </a:p>
        </p:txBody>
      </p:sp>
      <p:cxnSp>
        <p:nvCxnSpPr>
          <p:cNvPr id="57448" name="Straight Connector 190"/>
          <p:cNvCxnSpPr>
            <a:cxnSpLocks noChangeShapeType="1"/>
            <a:stCxn id="57447" idx="6"/>
          </p:cNvCxnSpPr>
          <p:nvPr/>
        </p:nvCxnSpPr>
        <p:spPr bwMode="auto">
          <a:xfrm flipV="1">
            <a:off x="7429500" y="3657600"/>
            <a:ext cx="860425" cy="304800"/>
          </a:xfrm>
          <a:prstGeom prst="line">
            <a:avLst/>
          </a:prstGeom>
          <a:noFill/>
          <a:ln w="28575" algn="ctr">
            <a:solidFill>
              <a:srgbClr val="00B0F0"/>
            </a:solidFill>
            <a:round/>
            <a:headEnd/>
            <a:tailEnd/>
          </a:ln>
        </p:spPr>
      </p:cxnSp>
      <p:cxnSp>
        <p:nvCxnSpPr>
          <p:cNvPr id="57449" name="Straight Connector 192"/>
          <p:cNvCxnSpPr>
            <a:cxnSpLocks noChangeShapeType="1"/>
            <a:endCxn id="57385" idx="6"/>
          </p:cNvCxnSpPr>
          <p:nvPr/>
        </p:nvCxnSpPr>
        <p:spPr bwMode="auto">
          <a:xfrm>
            <a:off x="190500" y="3375025"/>
            <a:ext cx="1981200" cy="206375"/>
          </a:xfrm>
          <a:prstGeom prst="line">
            <a:avLst/>
          </a:prstGeom>
          <a:noFill/>
          <a:ln w="28575" algn="ctr">
            <a:solidFill>
              <a:srgbClr val="00B0F0"/>
            </a:solidFill>
            <a:round/>
            <a:headEnd/>
            <a:tailEnd/>
          </a:ln>
        </p:spPr>
      </p:cxnSp>
      <p:cxnSp>
        <p:nvCxnSpPr>
          <p:cNvPr id="57450" name="Straight Connector 194"/>
          <p:cNvCxnSpPr>
            <a:cxnSpLocks noChangeShapeType="1"/>
            <a:endCxn id="57383" idx="1"/>
          </p:cNvCxnSpPr>
          <p:nvPr/>
        </p:nvCxnSpPr>
        <p:spPr bwMode="auto">
          <a:xfrm rot="16200000" flipH="1">
            <a:off x="87313" y="3478212"/>
            <a:ext cx="381000" cy="174625"/>
          </a:xfrm>
          <a:prstGeom prst="line">
            <a:avLst/>
          </a:prstGeom>
          <a:noFill/>
          <a:ln w="28575" algn="ctr">
            <a:solidFill>
              <a:srgbClr val="00B0F0"/>
            </a:solidFill>
            <a:round/>
            <a:headEnd/>
            <a:tailEnd/>
          </a:ln>
        </p:spPr>
      </p:cxnSp>
      <p:cxnSp>
        <p:nvCxnSpPr>
          <p:cNvPr id="57451" name="Straight Connector 196"/>
          <p:cNvCxnSpPr>
            <a:cxnSpLocks noChangeShapeType="1"/>
            <a:endCxn id="57379" idx="5"/>
          </p:cNvCxnSpPr>
          <p:nvPr/>
        </p:nvCxnSpPr>
        <p:spPr bwMode="auto">
          <a:xfrm>
            <a:off x="419100" y="3810000"/>
            <a:ext cx="358775" cy="282575"/>
          </a:xfrm>
          <a:prstGeom prst="line">
            <a:avLst/>
          </a:prstGeom>
          <a:noFill/>
          <a:ln w="28575" algn="ctr">
            <a:solidFill>
              <a:srgbClr val="00B0F0"/>
            </a:solidFill>
            <a:round/>
            <a:headEnd/>
            <a:tailEnd/>
          </a:ln>
        </p:spPr>
      </p:cxnSp>
      <p:cxnSp>
        <p:nvCxnSpPr>
          <p:cNvPr id="57452" name="Straight Connector 199"/>
          <p:cNvCxnSpPr>
            <a:cxnSpLocks noChangeShapeType="1"/>
            <a:endCxn id="57385" idx="7"/>
          </p:cNvCxnSpPr>
          <p:nvPr/>
        </p:nvCxnSpPr>
        <p:spPr bwMode="auto">
          <a:xfrm rot="5400000">
            <a:off x="2073275" y="3200400"/>
            <a:ext cx="403225" cy="250825"/>
          </a:xfrm>
          <a:prstGeom prst="line">
            <a:avLst/>
          </a:prstGeom>
          <a:noFill/>
          <a:ln w="28575" algn="ctr">
            <a:solidFill>
              <a:srgbClr val="00B0F0"/>
            </a:solidFill>
            <a:round/>
            <a:headEnd/>
            <a:tailEnd/>
          </a:ln>
        </p:spPr>
      </p:cxnSp>
      <p:cxnSp>
        <p:nvCxnSpPr>
          <p:cNvPr id="57453" name="Straight Connector 201"/>
          <p:cNvCxnSpPr>
            <a:cxnSpLocks noChangeShapeType="1"/>
            <a:endCxn id="57389" idx="2"/>
          </p:cNvCxnSpPr>
          <p:nvPr/>
        </p:nvCxnSpPr>
        <p:spPr bwMode="auto">
          <a:xfrm>
            <a:off x="2705100" y="2743200"/>
            <a:ext cx="304800" cy="0"/>
          </a:xfrm>
          <a:prstGeom prst="line">
            <a:avLst/>
          </a:prstGeom>
          <a:noFill/>
          <a:ln w="28575" algn="ctr">
            <a:solidFill>
              <a:srgbClr val="00B0F0"/>
            </a:solidFill>
            <a:round/>
            <a:headEnd/>
            <a:tailEnd/>
          </a:ln>
        </p:spPr>
      </p:cxnSp>
      <p:cxnSp>
        <p:nvCxnSpPr>
          <p:cNvPr id="57454" name="Straight Connector 203"/>
          <p:cNvCxnSpPr>
            <a:cxnSpLocks noChangeShapeType="1"/>
            <a:endCxn id="57387" idx="0"/>
          </p:cNvCxnSpPr>
          <p:nvPr/>
        </p:nvCxnSpPr>
        <p:spPr bwMode="auto">
          <a:xfrm rot="5400000">
            <a:off x="2514600" y="3314700"/>
            <a:ext cx="1143000" cy="0"/>
          </a:xfrm>
          <a:prstGeom prst="line">
            <a:avLst/>
          </a:prstGeom>
          <a:noFill/>
          <a:ln w="28575" algn="ctr">
            <a:solidFill>
              <a:srgbClr val="00B0F0"/>
            </a:solidFill>
            <a:round/>
            <a:headEnd/>
            <a:tailEnd/>
          </a:ln>
        </p:spPr>
      </p:cxnSp>
      <p:cxnSp>
        <p:nvCxnSpPr>
          <p:cNvPr id="57455" name="Straight Connector 205"/>
          <p:cNvCxnSpPr>
            <a:cxnSpLocks noChangeShapeType="1"/>
            <a:endCxn id="57393" idx="3"/>
          </p:cNvCxnSpPr>
          <p:nvPr/>
        </p:nvCxnSpPr>
        <p:spPr bwMode="auto">
          <a:xfrm rot="5400000">
            <a:off x="2308225" y="2781300"/>
            <a:ext cx="434975" cy="358775"/>
          </a:xfrm>
          <a:prstGeom prst="line">
            <a:avLst/>
          </a:prstGeom>
          <a:noFill/>
          <a:ln w="28575" algn="ctr">
            <a:solidFill>
              <a:srgbClr val="00B0F0"/>
            </a:solidFill>
            <a:round/>
            <a:headEnd/>
            <a:tailEnd/>
          </a:ln>
        </p:spPr>
      </p:cxnSp>
      <p:cxnSp>
        <p:nvCxnSpPr>
          <p:cNvPr id="57456" name="Straight Connector 93"/>
          <p:cNvCxnSpPr>
            <a:cxnSpLocks noChangeShapeType="1"/>
            <a:endCxn id="57376" idx="6"/>
          </p:cNvCxnSpPr>
          <p:nvPr/>
        </p:nvCxnSpPr>
        <p:spPr bwMode="auto">
          <a:xfrm flipV="1">
            <a:off x="2095500" y="2971800"/>
            <a:ext cx="609600" cy="76200"/>
          </a:xfrm>
          <a:prstGeom prst="line">
            <a:avLst/>
          </a:prstGeom>
          <a:noFill/>
          <a:ln w="28575" algn="ctr">
            <a:solidFill>
              <a:srgbClr val="FF0000"/>
            </a:solidFill>
            <a:round/>
            <a:headEnd/>
            <a:tailEnd/>
          </a:ln>
        </p:spPr>
      </p:cxnSp>
      <p:cxnSp>
        <p:nvCxnSpPr>
          <p:cNvPr id="57457" name="Straight Connector 75"/>
          <p:cNvCxnSpPr>
            <a:cxnSpLocks noChangeShapeType="1"/>
            <a:endCxn id="57367" idx="4"/>
          </p:cNvCxnSpPr>
          <p:nvPr/>
        </p:nvCxnSpPr>
        <p:spPr bwMode="auto">
          <a:xfrm rot="16200000" flipH="1">
            <a:off x="2933700" y="3276600"/>
            <a:ext cx="381000" cy="228600"/>
          </a:xfrm>
          <a:prstGeom prst="line">
            <a:avLst/>
          </a:prstGeom>
          <a:noFill/>
          <a:ln w="28575" algn="ctr">
            <a:solidFill>
              <a:srgbClr val="FF0000"/>
            </a:solidFill>
            <a:round/>
            <a:headEnd/>
            <a:tailEnd/>
          </a:ln>
        </p:spPr>
      </p:cxnSp>
      <p:sp>
        <p:nvSpPr>
          <p:cNvPr id="57458" name="Oval 35"/>
          <p:cNvSpPr>
            <a:spLocks noChangeArrowheads="1"/>
          </p:cNvSpPr>
          <p:nvPr/>
        </p:nvSpPr>
        <p:spPr bwMode="auto">
          <a:xfrm>
            <a:off x="2933700" y="3124200"/>
            <a:ext cx="152400" cy="152400"/>
          </a:xfrm>
          <a:prstGeom prst="ellipse">
            <a:avLst/>
          </a:prstGeom>
          <a:solidFill>
            <a:srgbClr val="FF0000"/>
          </a:solidFill>
          <a:ln w="9525"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descr="BearGrizzlyLateralSkull.jpg"/>
          <p:cNvPicPr>
            <a:picLocks noChangeAspect="1"/>
          </p:cNvPicPr>
          <p:nvPr/>
        </p:nvPicPr>
        <p:blipFill>
          <a:blip r:embed="rId3" cstate="email"/>
          <a:srcRect/>
          <a:stretch>
            <a:fillRect/>
          </a:stretch>
        </p:blipFill>
        <p:spPr bwMode="auto">
          <a:xfrm>
            <a:off x="190500" y="304800"/>
            <a:ext cx="4892675" cy="3733800"/>
          </a:xfrm>
          <a:prstGeom prst="rect">
            <a:avLst/>
          </a:prstGeom>
          <a:noFill/>
          <a:ln w="9525">
            <a:noFill/>
            <a:miter lim="800000"/>
            <a:headEnd/>
            <a:tailEnd/>
          </a:ln>
        </p:spPr>
      </p:pic>
      <p:sp>
        <p:nvSpPr>
          <p:cNvPr id="58371" name="TextBox 2"/>
          <p:cNvSpPr txBox="1">
            <a:spLocks noChangeArrowheads="1"/>
          </p:cNvSpPr>
          <p:nvPr/>
        </p:nvSpPr>
        <p:spPr bwMode="auto">
          <a:xfrm>
            <a:off x="5372100" y="3886200"/>
            <a:ext cx="4724400" cy="2246313"/>
          </a:xfrm>
          <a:prstGeom prst="rect">
            <a:avLst/>
          </a:prstGeom>
          <a:noFill/>
          <a:ln w="9525">
            <a:noFill/>
            <a:miter lim="800000"/>
            <a:headEnd/>
            <a:tailEnd/>
          </a:ln>
        </p:spPr>
        <p:txBody>
          <a:bodyPr>
            <a:spAutoFit/>
          </a:bodyPr>
          <a:lstStyle/>
          <a:p>
            <a:r>
              <a:rPr lang="en-US" sz="2000" i="1">
                <a:solidFill>
                  <a:srgbClr val="FFFF00"/>
                </a:solidFill>
                <a:latin typeface="Verdana" pitchFamily="34" charset="0"/>
                <a:ea typeface="Verdana" pitchFamily="34" charset="0"/>
                <a:cs typeface="Verdana" pitchFamily="34" charset="0"/>
              </a:rPr>
              <a:t>Ursus maritimus </a:t>
            </a:r>
            <a:r>
              <a:rPr lang="en-US" sz="2000">
                <a:solidFill>
                  <a:srgbClr val="FFFF00"/>
                </a:solidFill>
                <a:latin typeface="Verdana" pitchFamily="34" charset="0"/>
                <a:ea typeface="Verdana" pitchFamily="34" charset="0"/>
                <a:cs typeface="Verdana" pitchFamily="34" charset="0"/>
              </a:rPr>
              <a:t>– Polar Bear</a:t>
            </a:r>
          </a:p>
          <a:p>
            <a:endParaRPr lang="en-US" sz="2000">
              <a:solidFill>
                <a:srgbClr val="FFFF00"/>
              </a:solidFill>
              <a:latin typeface="Verdana" pitchFamily="34" charset="0"/>
              <a:ea typeface="Verdana" pitchFamily="34" charset="0"/>
              <a:cs typeface="Verdana" pitchFamily="34" charset="0"/>
            </a:endParaRPr>
          </a:p>
          <a:p>
            <a:pPr>
              <a:buFont typeface="Arial" charset="0"/>
              <a:buChar char="•"/>
            </a:pPr>
            <a:r>
              <a:rPr lang="en-US" sz="2000">
                <a:solidFill>
                  <a:srgbClr val="FFFF00"/>
                </a:solidFill>
                <a:latin typeface="Verdana" pitchFamily="34" charset="0"/>
                <a:ea typeface="Verdana" pitchFamily="34" charset="0"/>
                <a:cs typeface="Verdana" pitchFamily="34" charset="0"/>
              </a:rPr>
              <a:t>Overall skull rectilinear.  Primarily due to very large nasal cavity for [re]warming air as it enters during breathing.</a:t>
            </a:r>
          </a:p>
          <a:p>
            <a:pPr>
              <a:buFont typeface="Arial" charset="0"/>
              <a:buChar char="•"/>
            </a:pPr>
            <a:r>
              <a:rPr lang="en-US" sz="2000">
                <a:solidFill>
                  <a:srgbClr val="FFFF00"/>
                </a:solidFill>
                <a:latin typeface="Verdana" pitchFamily="34" charset="0"/>
                <a:ea typeface="Verdana" pitchFamily="34" charset="0"/>
                <a:cs typeface="Verdana" pitchFamily="34" charset="0"/>
              </a:rPr>
              <a:t>Back teeth narrower. Sharper.</a:t>
            </a:r>
          </a:p>
        </p:txBody>
      </p:sp>
      <p:pic>
        <p:nvPicPr>
          <p:cNvPr id="58372" name="Picture 3" descr="BearPolarLateralSkull.jpg"/>
          <p:cNvPicPr>
            <a:picLocks noChangeAspect="1"/>
          </p:cNvPicPr>
          <p:nvPr/>
        </p:nvPicPr>
        <p:blipFill>
          <a:blip r:embed="rId4" cstate="email"/>
          <a:srcRect/>
          <a:stretch>
            <a:fillRect/>
          </a:stretch>
        </p:blipFill>
        <p:spPr bwMode="auto">
          <a:xfrm>
            <a:off x="5372100" y="304800"/>
            <a:ext cx="4762500" cy="3633788"/>
          </a:xfrm>
          <a:prstGeom prst="rect">
            <a:avLst/>
          </a:prstGeom>
          <a:noFill/>
          <a:ln w="9525">
            <a:noFill/>
            <a:miter lim="800000"/>
            <a:headEnd/>
            <a:tailEnd/>
          </a:ln>
        </p:spPr>
      </p:pic>
      <p:sp>
        <p:nvSpPr>
          <p:cNvPr id="58373" name="TextBox 5"/>
          <p:cNvSpPr txBox="1">
            <a:spLocks noChangeArrowheads="1"/>
          </p:cNvSpPr>
          <p:nvPr/>
        </p:nvSpPr>
        <p:spPr bwMode="auto">
          <a:xfrm>
            <a:off x="190500" y="3886200"/>
            <a:ext cx="4197350" cy="2370138"/>
          </a:xfrm>
          <a:prstGeom prst="rect">
            <a:avLst/>
          </a:prstGeom>
          <a:noFill/>
          <a:ln w="9525">
            <a:noFill/>
            <a:miter lim="800000"/>
            <a:headEnd/>
            <a:tailEnd/>
          </a:ln>
        </p:spPr>
        <p:txBody>
          <a:bodyPr wrap="none">
            <a:spAutoFit/>
          </a:bodyPr>
          <a:lstStyle/>
          <a:p>
            <a:r>
              <a:rPr lang="en-US" sz="2000" i="1">
                <a:solidFill>
                  <a:srgbClr val="FFFF00"/>
                </a:solidFill>
                <a:latin typeface="Verdana" pitchFamily="34" charset="0"/>
                <a:ea typeface="Verdana" pitchFamily="34" charset="0"/>
                <a:cs typeface="Verdana" pitchFamily="34" charset="0"/>
              </a:rPr>
              <a:t>Ursus arctos </a:t>
            </a:r>
            <a:r>
              <a:rPr lang="en-US" sz="2000">
                <a:solidFill>
                  <a:srgbClr val="FFFF00"/>
                </a:solidFill>
                <a:latin typeface="Verdana" pitchFamily="34" charset="0"/>
                <a:ea typeface="Verdana" pitchFamily="34" charset="0"/>
                <a:cs typeface="Verdana" pitchFamily="34" charset="0"/>
              </a:rPr>
              <a:t>– Grizzly Bear</a:t>
            </a:r>
          </a:p>
          <a:p>
            <a:endParaRPr lang="en-US" sz="2000">
              <a:solidFill>
                <a:srgbClr val="FFFF00"/>
              </a:solidFill>
              <a:latin typeface="Verdana" pitchFamily="34" charset="0"/>
              <a:ea typeface="Verdana" pitchFamily="34" charset="0"/>
              <a:cs typeface="Verdana" pitchFamily="34" charset="0"/>
            </a:endParaRPr>
          </a:p>
          <a:p>
            <a:pPr>
              <a:buFont typeface="Arial" charset="0"/>
              <a:buChar char="•"/>
            </a:pPr>
            <a:r>
              <a:rPr lang="en-US" sz="2000">
                <a:solidFill>
                  <a:srgbClr val="FFFF00"/>
                </a:solidFill>
                <a:latin typeface="Verdana" pitchFamily="34" charset="0"/>
                <a:ea typeface="Verdana" pitchFamily="34" charset="0"/>
                <a:cs typeface="Verdana" pitchFamily="34" charset="0"/>
              </a:rPr>
              <a:t>Forehead area concave</a:t>
            </a:r>
          </a:p>
          <a:p>
            <a:pPr>
              <a:buFont typeface="Arial" charset="0"/>
              <a:buChar char="•"/>
            </a:pPr>
            <a:r>
              <a:rPr lang="en-US" sz="2000">
                <a:solidFill>
                  <a:srgbClr val="FFFF00"/>
                </a:solidFill>
                <a:latin typeface="Verdana" pitchFamily="34" charset="0"/>
                <a:ea typeface="Verdana" pitchFamily="34" charset="0"/>
                <a:cs typeface="Verdana" pitchFamily="34" charset="0"/>
              </a:rPr>
              <a:t>Back teeth flatter for grinding.</a:t>
            </a:r>
          </a:p>
          <a:p>
            <a:pPr>
              <a:buFont typeface="Arial" charset="0"/>
              <a:buChar char="•"/>
            </a:pPr>
            <a:r>
              <a:rPr lang="en-US" sz="2000">
                <a:solidFill>
                  <a:srgbClr val="FFFF00"/>
                </a:solidFill>
                <a:latin typeface="Verdana" pitchFamily="34" charset="0"/>
                <a:ea typeface="Verdana" pitchFamily="34" charset="0"/>
                <a:cs typeface="Verdana" pitchFamily="34" charset="0"/>
              </a:rPr>
              <a:t>Lower jaw convex</a:t>
            </a:r>
          </a:p>
          <a:p>
            <a:endParaRPr lang="en-US"/>
          </a:p>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BearGrizzlyLateralSkull.jpg"/>
          <p:cNvPicPr>
            <a:picLocks noChangeAspect="1"/>
          </p:cNvPicPr>
          <p:nvPr/>
        </p:nvPicPr>
        <p:blipFill>
          <a:blip r:embed="rId3" cstate="email"/>
          <a:srcRect/>
          <a:stretch>
            <a:fillRect/>
          </a:stretch>
        </p:blipFill>
        <p:spPr bwMode="auto">
          <a:xfrm>
            <a:off x="190500" y="304800"/>
            <a:ext cx="4892675" cy="3733800"/>
          </a:xfrm>
          <a:prstGeom prst="rect">
            <a:avLst/>
          </a:prstGeom>
          <a:noFill/>
          <a:ln w="9525">
            <a:noFill/>
            <a:miter lim="800000"/>
            <a:headEnd/>
            <a:tailEnd/>
          </a:ln>
        </p:spPr>
      </p:pic>
      <p:pic>
        <p:nvPicPr>
          <p:cNvPr id="59395" name="Picture 3" descr="BearPolarLateralSkull.jpg"/>
          <p:cNvPicPr>
            <a:picLocks noChangeAspect="1"/>
          </p:cNvPicPr>
          <p:nvPr/>
        </p:nvPicPr>
        <p:blipFill>
          <a:blip r:embed="rId4" cstate="email"/>
          <a:srcRect/>
          <a:stretch>
            <a:fillRect/>
          </a:stretch>
        </p:blipFill>
        <p:spPr bwMode="auto">
          <a:xfrm>
            <a:off x="5372100" y="304800"/>
            <a:ext cx="4762500" cy="3633788"/>
          </a:xfrm>
          <a:prstGeom prst="rect">
            <a:avLst/>
          </a:prstGeom>
          <a:noFill/>
          <a:ln w="9525">
            <a:noFill/>
            <a:miter lim="800000"/>
            <a:headEnd/>
            <a:tailEnd/>
          </a:ln>
        </p:spPr>
      </p:pic>
      <p:sp>
        <p:nvSpPr>
          <p:cNvPr id="59396" name="TextBox 5"/>
          <p:cNvSpPr txBox="1">
            <a:spLocks noChangeArrowheads="1"/>
          </p:cNvSpPr>
          <p:nvPr/>
        </p:nvSpPr>
        <p:spPr bwMode="auto">
          <a:xfrm>
            <a:off x="190500" y="3505200"/>
            <a:ext cx="3679825" cy="1446213"/>
          </a:xfrm>
          <a:prstGeom prst="rect">
            <a:avLst/>
          </a:prstGeom>
          <a:noFill/>
          <a:ln w="9525">
            <a:noFill/>
            <a:miter lim="800000"/>
            <a:headEnd/>
            <a:tailEnd/>
          </a:ln>
        </p:spPr>
        <p:txBody>
          <a:bodyPr wrap="none">
            <a:spAutoFit/>
          </a:bodyPr>
          <a:lstStyle/>
          <a:p>
            <a:r>
              <a:rPr lang="en-US" sz="2000" i="1">
                <a:solidFill>
                  <a:srgbClr val="FFFF00"/>
                </a:solidFill>
                <a:latin typeface="Verdana" pitchFamily="34" charset="0"/>
                <a:ea typeface="Verdana" pitchFamily="34" charset="0"/>
                <a:cs typeface="Verdana" pitchFamily="34" charset="0"/>
              </a:rPr>
              <a:t>Ursus arctos </a:t>
            </a:r>
            <a:r>
              <a:rPr lang="en-US" sz="2000">
                <a:solidFill>
                  <a:srgbClr val="FFFF00"/>
                </a:solidFill>
                <a:latin typeface="Verdana" pitchFamily="34" charset="0"/>
                <a:ea typeface="Verdana" pitchFamily="34" charset="0"/>
                <a:cs typeface="Verdana" pitchFamily="34" charset="0"/>
              </a:rPr>
              <a:t>– Grizzly Bear</a:t>
            </a:r>
          </a:p>
          <a:p>
            <a:endParaRPr lang="en-US" sz="2000">
              <a:solidFill>
                <a:srgbClr val="FFFF00"/>
              </a:solidFill>
              <a:latin typeface="Verdana" pitchFamily="34" charset="0"/>
              <a:ea typeface="Verdana" pitchFamily="34" charset="0"/>
              <a:cs typeface="Verdana" pitchFamily="34" charset="0"/>
            </a:endParaRPr>
          </a:p>
          <a:p>
            <a:endParaRPr lang="en-US"/>
          </a:p>
          <a:p>
            <a:endParaRPr lang="en-US"/>
          </a:p>
        </p:txBody>
      </p:sp>
      <p:pic>
        <p:nvPicPr>
          <p:cNvPr id="59397"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266700" y="4343400"/>
            <a:ext cx="457200" cy="457200"/>
          </a:xfrm>
          <a:prstGeom prst="rect">
            <a:avLst/>
          </a:prstGeom>
          <a:noFill/>
          <a:ln w="9525">
            <a:noFill/>
            <a:miter lim="800000"/>
            <a:headEnd/>
            <a:tailEnd/>
          </a:ln>
        </p:spPr>
      </p:pic>
      <p:pic>
        <p:nvPicPr>
          <p:cNvPr id="59398"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266700" y="4800600"/>
            <a:ext cx="457200" cy="457200"/>
          </a:xfrm>
          <a:prstGeom prst="rect">
            <a:avLst/>
          </a:prstGeom>
          <a:noFill/>
          <a:ln w="9525">
            <a:noFill/>
            <a:miter lim="800000"/>
            <a:headEnd/>
            <a:tailEnd/>
          </a:ln>
        </p:spPr>
      </p:pic>
      <p:pic>
        <p:nvPicPr>
          <p:cNvPr id="59399"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266700" y="5257800"/>
            <a:ext cx="457200" cy="457200"/>
          </a:xfrm>
          <a:prstGeom prst="rect">
            <a:avLst/>
          </a:prstGeom>
          <a:noFill/>
          <a:ln w="9525">
            <a:noFill/>
            <a:miter lim="800000"/>
            <a:headEnd/>
            <a:tailEnd/>
          </a:ln>
        </p:spPr>
      </p:pic>
      <p:pic>
        <p:nvPicPr>
          <p:cNvPr id="59400"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5448300" y="4419600"/>
            <a:ext cx="457200" cy="457200"/>
          </a:xfrm>
          <a:prstGeom prst="rect">
            <a:avLst/>
          </a:prstGeom>
          <a:noFill/>
          <a:ln w="9525">
            <a:noFill/>
            <a:miter lim="800000"/>
            <a:headEnd/>
            <a:tailEnd/>
          </a:ln>
        </p:spPr>
      </p:pic>
      <p:pic>
        <p:nvPicPr>
          <p:cNvPr id="59401"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5448300" y="4876800"/>
            <a:ext cx="457200" cy="457200"/>
          </a:xfrm>
          <a:prstGeom prst="rect">
            <a:avLst/>
          </a:prstGeom>
          <a:noFill/>
          <a:ln w="9525">
            <a:noFill/>
            <a:miter lim="800000"/>
            <a:headEnd/>
            <a:tailEnd/>
          </a:ln>
        </p:spPr>
      </p:pic>
      <p:pic>
        <p:nvPicPr>
          <p:cNvPr id="59402"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5448300" y="5334000"/>
            <a:ext cx="457200" cy="457200"/>
          </a:xfrm>
          <a:prstGeom prst="rect">
            <a:avLst/>
          </a:prstGeom>
          <a:noFill/>
          <a:ln w="9525">
            <a:noFill/>
            <a:miter lim="800000"/>
            <a:headEnd/>
            <a:tailEnd/>
          </a:ln>
        </p:spPr>
      </p:pic>
      <p:pic>
        <p:nvPicPr>
          <p:cNvPr id="59403"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266700" y="5715000"/>
            <a:ext cx="457200" cy="457200"/>
          </a:xfrm>
          <a:prstGeom prst="rect">
            <a:avLst/>
          </a:prstGeom>
          <a:noFill/>
          <a:ln w="9525">
            <a:noFill/>
            <a:miter lim="800000"/>
            <a:headEnd/>
            <a:tailEnd/>
          </a:ln>
        </p:spPr>
      </p:pic>
      <p:pic>
        <p:nvPicPr>
          <p:cNvPr id="59404"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266700" y="6172200"/>
            <a:ext cx="457200" cy="457200"/>
          </a:xfrm>
          <a:prstGeom prst="rect">
            <a:avLst/>
          </a:prstGeom>
          <a:noFill/>
          <a:ln w="9525">
            <a:noFill/>
            <a:miter lim="800000"/>
            <a:headEnd/>
            <a:tailEnd/>
          </a:ln>
        </p:spPr>
      </p:pic>
      <p:sp>
        <p:nvSpPr>
          <p:cNvPr id="59405" name="TextBox 2"/>
          <p:cNvSpPr txBox="1">
            <a:spLocks noChangeArrowheads="1"/>
          </p:cNvSpPr>
          <p:nvPr/>
        </p:nvSpPr>
        <p:spPr bwMode="auto">
          <a:xfrm>
            <a:off x="5372100" y="3581400"/>
            <a:ext cx="4724400" cy="400050"/>
          </a:xfrm>
          <a:prstGeom prst="rect">
            <a:avLst/>
          </a:prstGeom>
          <a:noFill/>
          <a:ln w="9525">
            <a:noFill/>
            <a:miter lim="800000"/>
            <a:headEnd/>
            <a:tailEnd/>
          </a:ln>
        </p:spPr>
        <p:txBody>
          <a:bodyPr>
            <a:spAutoFit/>
          </a:bodyPr>
          <a:lstStyle/>
          <a:p>
            <a:r>
              <a:rPr lang="en-US" sz="2000" i="1">
                <a:solidFill>
                  <a:srgbClr val="FFFF00"/>
                </a:solidFill>
                <a:latin typeface="Verdana" pitchFamily="34" charset="0"/>
                <a:ea typeface="Verdana" pitchFamily="34" charset="0"/>
                <a:cs typeface="Verdana" pitchFamily="34" charset="0"/>
              </a:rPr>
              <a:t>Ursus maritimus </a:t>
            </a:r>
            <a:r>
              <a:rPr lang="en-US" sz="2000">
                <a:solidFill>
                  <a:srgbClr val="FFFF00"/>
                </a:solidFill>
                <a:latin typeface="Verdana" pitchFamily="34" charset="0"/>
                <a:ea typeface="Verdana" pitchFamily="34" charset="0"/>
                <a:cs typeface="Verdana" pitchFamily="34" charset="0"/>
              </a:rPr>
              <a:t>– Polar Bear</a:t>
            </a:r>
          </a:p>
        </p:txBody>
      </p:sp>
      <p:pic>
        <p:nvPicPr>
          <p:cNvPr id="59406"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266700" y="3886200"/>
            <a:ext cx="457200" cy="457200"/>
          </a:xfrm>
          <a:prstGeom prst="rect">
            <a:avLst/>
          </a:prstGeom>
          <a:noFill/>
          <a:ln w="9525">
            <a:noFill/>
            <a:miter lim="800000"/>
            <a:headEnd/>
            <a:tailEnd/>
          </a:ln>
        </p:spPr>
      </p:pic>
      <p:pic>
        <p:nvPicPr>
          <p:cNvPr id="59407"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5448300" y="3962400"/>
            <a:ext cx="457200" cy="457200"/>
          </a:xfrm>
          <a:prstGeom prst="rect">
            <a:avLst/>
          </a:prstGeom>
          <a:noFill/>
          <a:ln w="9525">
            <a:noFill/>
            <a:miter lim="800000"/>
            <a:headEnd/>
            <a:tailEnd/>
          </a:ln>
        </p:spPr>
      </p:pic>
      <p:pic>
        <p:nvPicPr>
          <p:cNvPr id="59408"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5448300" y="5791200"/>
            <a:ext cx="457200" cy="457200"/>
          </a:xfrm>
          <a:prstGeom prst="rect">
            <a:avLst/>
          </a:prstGeom>
          <a:noFill/>
          <a:ln w="9525">
            <a:noFill/>
            <a:miter lim="800000"/>
            <a:headEnd/>
            <a:tailEnd/>
          </a:ln>
        </p:spPr>
      </p:pic>
      <p:pic>
        <p:nvPicPr>
          <p:cNvPr id="59409" name="Picture 2" descr="C:\Users\Rega\AppData\Local\Microsoft\Windows\Temporary Internet Files\Content.IE5\0DVB0K20\MC900432679[1].png"/>
          <p:cNvPicPr>
            <a:picLocks noChangeAspect="1" noChangeArrowheads="1"/>
          </p:cNvPicPr>
          <p:nvPr/>
        </p:nvPicPr>
        <p:blipFill>
          <a:blip r:embed="rId5" cstate="email"/>
          <a:srcRect/>
          <a:stretch>
            <a:fillRect/>
          </a:stretch>
        </p:blipFill>
        <p:spPr bwMode="auto">
          <a:xfrm>
            <a:off x="5448300" y="6248400"/>
            <a:ext cx="457200" cy="457200"/>
          </a:xfrm>
          <a:prstGeom prst="rect">
            <a:avLst/>
          </a:prstGeom>
          <a:noFill/>
          <a:ln w="9525">
            <a:noFill/>
            <a:miter lim="800000"/>
            <a:headEnd/>
            <a:tailEnd/>
          </a:ln>
        </p:spPr>
      </p:pic>
      <p:sp>
        <p:nvSpPr>
          <p:cNvPr id="59410" name="TextBox 18"/>
          <p:cNvSpPr txBox="1">
            <a:spLocks noChangeArrowheads="1"/>
          </p:cNvSpPr>
          <p:nvPr/>
        </p:nvSpPr>
        <p:spPr bwMode="auto">
          <a:xfrm>
            <a:off x="800100" y="3886200"/>
            <a:ext cx="2963863" cy="2692400"/>
          </a:xfrm>
          <a:prstGeom prst="rect">
            <a:avLst/>
          </a:prstGeom>
          <a:noFill/>
          <a:ln w="9525">
            <a:noFill/>
            <a:miter lim="800000"/>
            <a:headEnd/>
            <a:tailEnd/>
          </a:ln>
        </p:spPr>
        <p:txBody>
          <a:bodyPr wrap="none">
            <a:spAutoFit/>
          </a:bodyPr>
          <a:lstStyle/>
          <a:p>
            <a:pPr>
              <a:spcAft>
                <a:spcPts val="600"/>
              </a:spcAft>
            </a:pPr>
            <a:r>
              <a:rPr lang="en-US">
                <a:solidFill>
                  <a:srgbClr val="FFFF00"/>
                </a:solidFill>
                <a:latin typeface="Verdana" pitchFamily="34" charset="0"/>
                <a:ea typeface="Verdana" pitchFamily="34" charset="0"/>
                <a:cs typeface="Verdana" pitchFamily="34" charset="0"/>
              </a:rPr>
              <a:t>Skull – roll</a:t>
            </a:r>
          </a:p>
          <a:p>
            <a:pPr>
              <a:spcAft>
                <a:spcPts val="600"/>
              </a:spcAft>
            </a:pPr>
            <a:r>
              <a:rPr lang="en-US">
                <a:solidFill>
                  <a:srgbClr val="FFFF00"/>
                </a:solidFill>
                <a:latin typeface="Verdana" pitchFamily="34" charset="0"/>
                <a:ea typeface="Verdana" pitchFamily="34" charset="0"/>
                <a:cs typeface="Verdana" pitchFamily="34" charset="0"/>
              </a:rPr>
              <a:t>Skull – pitch</a:t>
            </a:r>
          </a:p>
          <a:p>
            <a:pPr>
              <a:spcAft>
                <a:spcPts val="600"/>
              </a:spcAft>
            </a:pPr>
            <a:r>
              <a:rPr lang="en-US">
                <a:solidFill>
                  <a:srgbClr val="FFFF00"/>
                </a:solidFill>
                <a:latin typeface="Verdana" pitchFamily="34" charset="0"/>
                <a:ea typeface="Verdana" pitchFamily="34" charset="0"/>
                <a:cs typeface="Verdana" pitchFamily="34" charset="0"/>
              </a:rPr>
              <a:t>Skull – yaw</a:t>
            </a:r>
          </a:p>
          <a:p>
            <a:pPr>
              <a:spcAft>
                <a:spcPts val="600"/>
              </a:spcAft>
            </a:pPr>
            <a:r>
              <a:rPr lang="en-US">
                <a:solidFill>
                  <a:srgbClr val="FFFF00"/>
                </a:solidFill>
                <a:latin typeface="Verdana" pitchFamily="34" charset="0"/>
                <a:ea typeface="Verdana" pitchFamily="34" charset="0"/>
                <a:cs typeface="Verdana" pitchFamily="34" charset="0"/>
              </a:rPr>
              <a:t>Slice – coronal</a:t>
            </a:r>
          </a:p>
          <a:p>
            <a:pPr>
              <a:spcAft>
                <a:spcPts val="600"/>
              </a:spcAft>
            </a:pPr>
            <a:r>
              <a:rPr lang="en-US">
                <a:solidFill>
                  <a:srgbClr val="FFFF00"/>
                </a:solidFill>
                <a:latin typeface="Verdana" pitchFamily="34" charset="0"/>
                <a:ea typeface="Verdana" pitchFamily="34" charset="0"/>
                <a:cs typeface="Verdana" pitchFamily="34" charset="0"/>
              </a:rPr>
              <a:t>Slice – horizontal </a:t>
            </a:r>
          </a:p>
          <a:p>
            <a:pPr>
              <a:spcAft>
                <a:spcPts val="600"/>
              </a:spcAft>
            </a:pPr>
            <a:r>
              <a:rPr lang="en-US">
                <a:solidFill>
                  <a:srgbClr val="FFFF00"/>
                </a:solidFill>
                <a:latin typeface="Verdana" pitchFamily="34" charset="0"/>
                <a:ea typeface="Verdana" pitchFamily="34" charset="0"/>
                <a:cs typeface="Verdana" pitchFamily="34" charset="0"/>
              </a:rPr>
              <a:t>Slice - sagittal</a:t>
            </a:r>
          </a:p>
        </p:txBody>
      </p:sp>
      <p:sp>
        <p:nvSpPr>
          <p:cNvPr id="59411" name="TextBox 19"/>
          <p:cNvSpPr txBox="1">
            <a:spLocks noChangeArrowheads="1"/>
          </p:cNvSpPr>
          <p:nvPr/>
        </p:nvSpPr>
        <p:spPr bwMode="auto">
          <a:xfrm>
            <a:off x="5981700" y="3962400"/>
            <a:ext cx="2963863" cy="2692400"/>
          </a:xfrm>
          <a:prstGeom prst="rect">
            <a:avLst/>
          </a:prstGeom>
          <a:noFill/>
          <a:ln w="9525">
            <a:noFill/>
            <a:miter lim="800000"/>
            <a:headEnd/>
            <a:tailEnd/>
          </a:ln>
        </p:spPr>
        <p:txBody>
          <a:bodyPr wrap="none">
            <a:spAutoFit/>
          </a:bodyPr>
          <a:lstStyle/>
          <a:p>
            <a:pPr>
              <a:spcAft>
                <a:spcPts val="600"/>
              </a:spcAft>
            </a:pPr>
            <a:r>
              <a:rPr lang="en-US">
                <a:solidFill>
                  <a:srgbClr val="FFFF00"/>
                </a:solidFill>
                <a:latin typeface="Verdana" pitchFamily="34" charset="0"/>
                <a:ea typeface="Verdana" pitchFamily="34" charset="0"/>
                <a:cs typeface="Verdana" pitchFamily="34" charset="0"/>
              </a:rPr>
              <a:t>Skull – roll</a:t>
            </a:r>
          </a:p>
          <a:p>
            <a:pPr>
              <a:spcAft>
                <a:spcPts val="600"/>
              </a:spcAft>
            </a:pPr>
            <a:r>
              <a:rPr lang="en-US">
                <a:solidFill>
                  <a:srgbClr val="FFFF00"/>
                </a:solidFill>
                <a:latin typeface="Verdana" pitchFamily="34" charset="0"/>
                <a:ea typeface="Verdana" pitchFamily="34" charset="0"/>
                <a:cs typeface="Verdana" pitchFamily="34" charset="0"/>
              </a:rPr>
              <a:t>Skull – pitch</a:t>
            </a:r>
          </a:p>
          <a:p>
            <a:pPr>
              <a:spcAft>
                <a:spcPts val="600"/>
              </a:spcAft>
            </a:pPr>
            <a:r>
              <a:rPr lang="en-US">
                <a:solidFill>
                  <a:srgbClr val="FFFF00"/>
                </a:solidFill>
                <a:latin typeface="Verdana" pitchFamily="34" charset="0"/>
                <a:ea typeface="Verdana" pitchFamily="34" charset="0"/>
                <a:cs typeface="Verdana" pitchFamily="34" charset="0"/>
              </a:rPr>
              <a:t>Skull – yaw</a:t>
            </a:r>
          </a:p>
          <a:p>
            <a:pPr>
              <a:spcAft>
                <a:spcPts val="600"/>
              </a:spcAft>
            </a:pPr>
            <a:r>
              <a:rPr lang="en-US">
                <a:solidFill>
                  <a:srgbClr val="FFFF00"/>
                </a:solidFill>
                <a:latin typeface="Verdana" pitchFamily="34" charset="0"/>
                <a:ea typeface="Verdana" pitchFamily="34" charset="0"/>
                <a:cs typeface="Verdana" pitchFamily="34" charset="0"/>
              </a:rPr>
              <a:t>Slice – coronal</a:t>
            </a:r>
          </a:p>
          <a:p>
            <a:pPr>
              <a:spcAft>
                <a:spcPts val="600"/>
              </a:spcAft>
            </a:pPr>
            <a:r>
              <a:rPr lang="en-US">
                <a:solidFill>
                  <a:srgbClr val="FFFF00"/>
                </a:solidFill>
                <a:latin typeface="Verdana" pitchFamily="34" charset="0"/>
                <a:ea typeface="Verdana" pitchFamily="34" charset="0"/>
                <a:cs typeface="Verdana" pitchFamily="34" charset="0"/>
              </a:rPr>
              <a:t>Slice – horizontal </a:t>
            </a:r>
          </a:p>
          <a:p>
            <a:pPr>
              <a:spcAft>
                <a:spcPts val="600"/>
              </a:spcAft>
            </a:pPr>
            <a:r>
              <a:rPr lang="en-US">
                <a:solidFill>
                  <a:srgbClr val="FFFF00"/>
                </a:solidFill>
                <a:latin typeface="Verdana" pitchFamily="34" charset="0"/>
                <a:ea typeface="Verdana" pitchFamily="34" charset="0"/>
                <a:cs typeface="Verdana" pitchFamily="34" charset="0"/>
              </a:rPr>
              <a:t>Slice - sagittal</a:t>
            </a: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kull-variability"/>
          <p:cNvPicPr>
            <a:picLocks noChangeAspect="1" noChangeArrowheads="1"/>
          </p:cNvPicPr>
          <p:nvPr/>
        </p:nvPicPr>
        <p:blipFill>
          <a:blip r:embed="rId3" cstate="email"/>
          <a:srcRect/>
          <a:stretch>
            <a:fillRect/>
          </a:stretch>
        </p:blipFill>
        <p:spPr bwMode="auto">
          <a:xfrm>
            <a:off x="3281363" y="304800"/>
            <a:ext cx="3722687"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kull"/>
          <p:cNvPicPr>
            <a:picLocks noChangeAspect="1" noChangeArrowheads="1"/>
          </p:cNvPicPr>
          <p:nvPr/>
        </p:nvPicPr>
        <p:blipFill>
          <a:blip r:embed="rId3" cstate="email"/>
          <a:srcRect/>
          <a:stretch>
            <a:fillRect/>
          </a:stretch>
        </p:blipFill>
        <p:spPr bwMode="auto">
          <a:xfrm>
            <a:off x="857250" y="995363"/>
            <a:ext cx="8572500" cy="486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rthograde-comp"/>
          <p:cNvPicPr>
            <a:picLocks noChangeAspect="1" noChangeArrowheads="1"/>
          </p:cNvPicPr>
          <p:nvPr/>
        </p:nvPicPr>
        <p:blipFill>
          <a:blip r:embed="rId3" cstate="email"/>
          <a:srcRect/>
          <a:stretch>
            <a:fillRect/>
          </a:stretch>
        </p:blipFill>
        <p:spPr bwMode="auto">
          <a:xfrm>
            <a:off x="1447800" y="636588"/>
            <a:ext cx="7467600" cy="564197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Skull-dorsal"/>
          <p:cNvPicPr>
            <a:picLocks noChangeAspect="1" noChangeArrowheads="1"/>
          </p:cNvPicPr>
          <p:nvPr/>
        </p:nvPicPr>
        <p:blipFill>
          <a:blip r:embed="rId3" cstate="email"/>
          <a:srcRect/>
          <a:stretch>
            <a:fillRect/>
          </a:stretch>
        </p:blipFill>
        <p:spPr bwMode="auto">
          <a:xfrm>
            <a:off x="533400" y="555625"/>
            <a:ext cx="9144000" cy="569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aws-comparative"/>
          <p:cNvPicPr>
            <a:picLocks noChangeAspect="1" noChangeArrowheads="1"/>
          </p:cNvPicPr>
          <p:nvPr/>
        </p:nvPicPr>
        <p:blipFill>
          <a:blip r:embed="rId3" cstate="email"/>
          <a:srcRect/>
          <a:stretch>
            <a:fillRect/>
          </a:stretch>
        </p:blipFill>
        <p:spPr bwMode="auto">
          <a:xfrm>
            <a:off x="2551113" y="330200"/>
            <a:ext cx="5184775" cy="619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descr="closeupmolars.jpg"/>
          <p:cNvPicPr>
            <a:picLocks noChangeAspect="1"/>
          </p:cNvPicPr>
          <p:nvPr/>
        </p:nvPicPr>
        <p:blipFill>
          <a:blip r:embed="rId3" cstate="email"/>
          <a:srcRect/>
          <a:stretch>
            <a:fillRect/>
          </a:stretch>
        </p:blipFill>
        <p:spPr bwMode="auto">
          <a:xfrm>
            <a:off x="419100" y="152400"/>
            <a:ext cx="9147175" cy="5994400"/>
          </a:xfrm>
          <a:prstGeom prst="rect">
            <a:avLst/>
          </a:prstGeom>
          <a:noFill/>
          <a:ln w="9525">
            <a:noFill/>
            <a:miter lim="800000"/>
            <a:headEnd/>
            <a:tailEnd/>
          </a:ln>
        </p:spPr>
      </p:pic>
      <p:sp>
        <p:nvSpPr>
          <p:cNvPr id="64515" name="TextBox 2"/>
          <p:cNvSpPr txBox="1">
            <a:spLocks noChangeArrowheads="1"/>
          </p:cNvSpPr>
          <p:nvPr/>
        </p:nvSpPr>
        <p:spPr bwMode="auto">
          <a:xfrm>
            <a:off x="647700" y="6248400"/>
            <a:ext cx="2112963" cy="461963"/>
          </a:xfrm>
          <a:prstGeom prst="rect">
            <a:avLst/>
          </a:prstGeom>
          <a:noFill/>
          <a:ln w="9525">
            <a:noFill/>
            <a:miter lim="800000"/>
            <a:headEnd/>
            <a:tailEnd/>
          </a:ln>
        </p:spPr>
        <p:txBody>
          <a:bodyPr wrap="none">
            <a:spAutoFit/>
          </a:bodyPr>
          <a:lstStyle/>
          <a:p>
            <a:r>
              <a:rPr lang="en-US" i="1">
                <a:latin typeface="Verdana" pitchFamily="34" charset="0"/>
              </a:rPr>
              <a:t>Ursus arctos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Skull"/>
          <p:cNvPicPr>
            <a:picLocks noChangeAspect="1" noChangeArrowheads="1"/>
          </p:cNvPicPr>
          <p:nvPr/>
        </p:nvPicPr>
        <p:blipFill>
          <a:blip r:embed="rId3" cstate="email"/>
          <a:srcRect/>
          <a:stretch>
            <a:fillRect/>
          </a:stretch>
        </p:blipFill>
        <p:spPr bwMode="auto">
          <a:xfrm>
            <a:off x="857250" y="995363"/>
            <a:ext cx="8572500" cy="4865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Facial-mm"/>
          <p:cNvPicPr>
            <a:picLocks noChangeAspect="1" noChangeArrowheads="1"/>
          </p:cNvPicPr>
          <p:nvPr/>
        </p:nvPicPr>
        <p:blipFill>
          <a:blip r:embed="rId3" cstate="email"/>
          <a:srcRect/>
          <a:stretch>
            <a:fillRect/>
          </a:stretch>
        </p:blipFill>
        <p:spPr bwMode="auto">
          <a:xfrm>
            <a:off x="879475" y="42863"/>
            <a:ext cx="8526463" cy="677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ace-lateral"/>
          <p:cNvPicPr>
            <a:picLocks noChangeAspect="1" noChangeArrowheads="1"/>
          </p:cNvPicPr>
          <p:nvPr/>
        </p:nvPicPr>
        <p:blipFill>
          <a:blip r:embed="rId3" cstate="email"/>
          <a:srcRect/>
          <a:stretch>
            <a:fillRect/>
          </a:stretch>
        </p:blipFill>
        <p:spPr bwMode="auto">
          <a:xfrm>
            <a:off x="1676400" y="342900"/>
            <a:ext cx="6858000" cy="6103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ace-Denali"/>
          <p:cNvPicPr>
            <a:picLocks noChangeAspect="1" noChangeArrowheads="1"/>
          </p:cNvPicPr>
          <p:nvPr/>
        </p:nvPicPr>
        <p:blipFill>
          <a:blip r:embed="rId3" cstate="email"/>
          <a:srcRect/>
          <a:stretch>
            <a:fillRect/>
          </a:stretch>
        </p:blipFill>
        <p:spPr bwMode="auto">
          <a:xfrm>
            <a:off x="3040063" y="434975"/>
            <a:ext cx="4206875" cy="5988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ace-young"/>
          <p:cNvPicPr>
            <a:picLocks noChangeAspect="1" noChangeArrowheads="1"/>
          </p:cNvPicPr>
          <p:nvPr/>
        </p:nvPicPr>
        <p:blipFill>
          <a:blip r:embed="rId3" cstate="email"/>
          <a:srcRect/>
          <a:stretch>
            <a:fillRect/>
          </a:stretch>
        </p:blipFill>
        <p:spPr bwMode="auto">
          <a:xfrm>
            <a:off x="2849563" y="381000"/>
            <a:ext cx="4587875"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Bent-face"/>
          <p:cNvPicPr>
            <a:picLocks noChangeAspect="1" noChangeArrowheads="1"/>
          </p:cNvPicPr>
          <p:nvPr/>
        </p:nvPicPr>
        <p:blipFill>
          <a:blip r:embed="rId3" cstate="email"/>
          <a:srcRect/>
          <a:stretch>
            <a:fillRect/>
          </a:stretch>
        </p:blipFill>
        <p:spPr bwMode="auto">
          <a:xfrm>
            <a:off x="1371600" y="273050"/>
            <a:ext cx="7391400" cy="6183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Bent-face"/>
          <p:cNvPicPr>
            <a:picLocks noChangeAspect="1" noChangeArrowheads="1"/>
          </p:cNvPicPr>
          <p:nvPr/>
        </p:nvPicPr>
        <p:blipFill>
          <a:blip r:embed="rId3" cstate="email"/>
          <a:srcRect/>
          <a:stretch>
            <a:fillRect/>
          </a:stretch>
        </p:blipFill>
        <p:spPr bwMode="auto">
          <a:xfrm>
            <a:off x="1371600" y="273050"/>
            <a:ext cx="7391400" cy="6183313"/>
          </a:xfrm>
          <a:prstGeom prst="rect">
            <a:avLst/>
          </a:prstGeom>
          <a:noFill/>
          <a:ln w="9525">
            <a:noFill/>
            <a:miter lim="800000"/>
            <a:headEnd/>
            <a:tailEnd/>
          </a:ln>
        </p:spPr>
      </p:pic>
      <p:sp>
        <p:nvSpPr>
          <p:cNvPr id="71683" name="Line 3"/>
          <p:cNvSpPr>
            <a:spLocks noChangeShapeType="1"/>
          </p:cNvSpPr>
          <p:nvPr/>
        </p:nvSpPr>
        <p:spPr bwMode="auto">
          <a:xfrm flipH="1">
            <a:off x="4953000" y="3886200"/>
            <a:ext cx="381000" cy="1371600"/>
          </a:xfrm>
          <a:prstGeom prst="line">
            <a:avLst/>
          </a:prstGeom>
          <a:noFill/>
          <a:ln w="57150">
            <a:solidFill>
              <a:schemeClr val="tx1"/>
            </a:solidFill>
            <a:round/>
            <a:headEnd/>
            <a:tailEnd/>
          </a:ln>
        </p:spPr>
        <p:txBody>
          <a:bodyPr wrap="none" anchor="ctr"/>
          <a:lstStyle/>
          <a:p>
            <a:endParaRPr lang="en-US"/>
          </a:p>
        </p:txBody>
      </p:sp>
      <p:sp>
        <p:nvSpPr>
          <p:cNvPr id="71684" name="Line 4"/>
          <p:cNvSpPr>
            <a:spLocks noChangeShapeType="1"/>
          </p:cNvSpPr>
          <p:nvPr/>
        </p:nvSpPr>
        <p:spPr bwMode="auto">
          <a:xfrm>
            <a:off x="5257800" y="3886200"/>
            <a:ext cx="1371600" cy="152400"/>
          </a:xfrm>
          <a:prstGeom prst="line">
            <a:avLst/>
          </a:prstGeom>
          <a:noFill/>
          <a:ln w="57150">
            <a:solidFill>
              <a:schemeClr val="tx1"/>
            </a:solidFill>
            <a:round/>
            <a:headEnd/>
            <a:tailEnd/>
          </a:ln>
        </p:spPr>
        <p:txBody>
          <a:bodyPr wrap="none" anchor="ctr"/>
          <a:lstStyle/>
          <a:p>
            <a:endParaRPr lang="en-US"/>
          </a:p>
        </p:txBody>
      </p:sp>
      <p:sp>
        <p:nvSpPr>
          <p:cNvPr id="71685" name="Line 5"/>
          <p:cNvSpPr>
            <a:spLocks noChangeShapeType="1"/>
          </p:cNvSpPr>
          <p:nvPr/>
        </p:nvSpPr>
        <p:spPr bwMode="auto">
          <a:xfrm>
            <a:off x="6629400" y="4038600"/>
            <a:ext cx="152400" cy="1371600"/>
          </a:xfrm>
          <a:prstGeom prst="line">
            <a:avLst/>
          </a:prstGeom>
          <a:noFill/>
          <a:ln w="57150">
            <a:solidFill>
              <a:schemeClr val="tx1"/>
            </a:solidFill>
            <a:round/>
            <a:headEnd/>
            <a:tailEnd/>
          </a:ln>
        </p:spPr>
        <p:txBody>
          <a:bodyPr wrap="none" anchor="ctr"/>
          <a:lstStyle/>
          <a:p>
            <a:endParaRPr lang="en-US"/>
          </a:p>
        </p:txBody>
      </p:sp>
      <p:sp>
        <p:nvSpPr>
          <p:cNvPr id="71686" name="Line 6"/>
          <p:cNvSpPr>
            <a:spLocks noChangeShapeType="1"/>
          </p:cNvSpPr>
          <p:nvPr/>
        </p:nvSpPr>
        <p:spPr bwMode="auto">
          <a:xfrm>
            <a:off x="4953000" y="5257800"/>
            <a:ext cx="1828800" cy="152400"/>
          </a:xfrm>
          <a:prstGeom prst="line">
            <a:avLst/>
          </a:prstGeom>
          <a:noFill/>
          <a:ln w="571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keleton"/>
          <p:cNvPicPr>
            <a:picLocks noChangeAspect="1" noChangeArrowheads="1"/>
          </p:cNvPicPr>
          <p:nvPr/>
        </p:nvPicPr>
        <p:blipFill>
          <a:blip r:embed="rId3" cstate="email"/>
          <a:srcRect/>
          <a:stretch>
            <a:fillRect/>
          </a:stretch>
        </p:blipFill>
        <p:spPr bwMode="auto">
          <a:xfrm>
            <a:off x="914400" y="169863"/>
            <a:ext cx="8534400" cy="657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ace-fur"/>
          <p:cNvPicPr>
            <a:picLocks noChangeAspect="1" noChangeArrowheads="1"/>
          </p:cNvPicPr>
          <p:nvPr/>
        </p:nvPicPr>
        <p:blipFill>
          <a:blip r:embed="rId3" cstate="email"/>
          <a:srcRect/>
          <a:stretch>
            <a:fillRect/>
          </a:stretch>
        </p:blipFill>
        <p:spPr bwMode="auto">
          <a:xfrm>
            <a:off x="2354263" y="381000"/>
            <a:ext cx="5646737"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ace-fur"/>
          <p:cNvPicPr>
            <a:picLocks noChangeAspect="1" noChangeArrowheads="1"/>
          </p:cNvPicPr>
          <p:nvPr/>
        </p:nvPicPr>
        <p:blipFill>
          <a:blip r:embed="rId3" cstate="email"/>
          <a:srcRect/>
          <a:stretch>
            <a:fillRect/>
          </a:stretch>
        </p:blipFill>
        <p:spPr bwMode="auto">
          <a:xfrm>
            <a:off x="2362200" y="381000"/>
            <a:ext cx="5646738" cy="6172200"/>
          </a:xfrm>
          <a:prstGeom prst="rect">
            <a:avLst/>
          </a:prstGeom>
          <a:noFill/>
          <a:ln w="9525">
            <a:noFill/>
            <a:miter lim="800000"/>
            <a:headEnd/>
            <a:tailEnd/>
          </a:ln>
        </p:spPr>
      </p:pic>
      <p:sp>
        <p:nvSpPr>
          <p:cNvPr id="73731" name="Line 3"/>
          <p:cNvSpPr>
            <a:spLocks noChangeShapeType="1"/>
          </p:cNvSpPr>
          <p:nvPr/>
        </p:nvSpPr>
        <p:spPr bwMode="auto">
          <a:xfrm flipH="1">
            <a:off x="5181600" y="4495800"/>
            <a:ext cx="1371600" cy="609600"/>
          </a:xfrm>
          <a:prstGeom prst="line">
            <a:avLst/>
          </a:prstGeom>
          <a:noFill/>
          <a:ln w="57150">
            <a:solidFill>
              <a:schemeClr val="tx1"/>
            </a:solidFill>
            <a:round/>
            <a:headEnd/>
            <a:tailEnd/>
          </a:ln>
        </p:spPr>
        <p:txBody>
          <a:bodyPr wrap="none" anchor="ctr"/>
          <a:lstStyle/>
          <a:p>
            <a:endParaRPr lang="en-US"/>
          </a:p>
        </p:txBody>
      </p:sp>
      <p:sp>
        <p:nvSpPr>
          <p:cNvPr id="73732" name="Line 4"/>
          <p:cNvSpPr>
            <a:spLocks noChangeShapeType="1"/>
          </p:cNvSpPr>
          <p:nvPr/>
        </p:nvSpPr>
        <p:spPr bwMode="auto">
          <a:xfrm>
            <a:off x="5791200" y="3657600"/>
            <a:ext cx="685800" cy="838200"/>
          </a:xfrm>
          <a:prstGeom prst="line">
            <a:avLst/>
          </a:prstGeom>
          <a:noFill/>
          <a:ln w="57150">
            <a:solidFill>
              <a:schemeClr val="tx1"/>
            </a:solidFill>
            <a:round/>
            <a:headEnd/>
            <a:tailEnd/>
          </a:ln>
        </p:spPr>
        <p:txBody>
          <a:bodyPr wrap="none" anchor="ctr"/>
          <a:lstStyle/>
          <a:p>
            <a:endParaRPr lang="en-US"/>
          </a:p>
        </p:txBody>
      </p:sp>
      <p:sp>
        <p:nvSpPr>
          <p:cNvPr id="73733" name="Line 5"/>
          <p:cNvSpPr>
            <a:spLocks noChangeShapeType="1"/>
          </p:cNvSpPr>
          <p:nvPr/>
        </p:nvSpPr>
        <p:spPr bwMode="auto">
          <a:xfrm>
            <a:off x="4953000" y="4038600"/>
            <a:ext cx="228600" cy="1066800"/>
          </a:xfrm>
          <a:prstGeom prst="line">
            <a:avLst/>
          </a:prstGeom>
          <a:noFill/>
          <a:ln w="57150">
            <a:solidFill>
              <a:schemeClr val="tx1"/>
            </a:solidFill>
            <a:round/>
            <a:headEnd/>
            <a:tailEnd/>
          </a:ln>
        </p:spPr>
        <p:txBody>
          <a:bodyPr wrap="none" anchor="ctr"/>
          <a:lstStyle/>
          <a:p>
            <a:endParaRPr lang="en-US"/>
          </a:p>
        </p:txBody>
      </p:sp>
      <p:sp>
        <p:nvSpPr>
          <p:cNvPr id="73734" name="Line 6"/>
          <p:cNvSpPr>
            <a:spLocks noChangeShapeType="1"/>
          </p:cNvSpPr>
          <p:nvPr/>
        </p:nvSpPr>
        <p:spPr bwMode="auto">
          <a:xfrm flipH="1">
            <a:off x="4953000" y="3657600"/>
            <a:ext cx="838200" cy="381000"/>
          </a:xfrm>
          <a:prstGeom prst="line">
            <a:avLst/>
          </a:prstGeom>
          <a:noFill/>
          <a:ln w="57150">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Backpacker2"/>
          <p:cNvPicPr>
            <a:picLocks noChangeAspect="1" noChangeArrowheads="1"/>
          </p:cNvPicPr>
          <p:nvPr/>
        </p:nvPicPr>
        <p:blipFill>
          <a:blip r:embed="rId3" cstate="email"/>
          <a:srcRect/>
          <a:stretch>
            <a:fillRect/>
          </a:stretch>
        </p:blipFill>
        <p:spPr bwMode="auto">
          <a:xfrm>
            <a:off x="4962525" y="304800"/>
            <a:ext cx="4979988" cy="6096000"/>
          </a:xfrm>
          <a:prstGeom prst="rect">
            <a:avLst/>
          </a:prstGeom>
          <a:noFill/>
          <a:ln w="9525">
            <a:noFill/>
            <a:miter lim="800000"/>
            <a:headEnd/>
            <a:tailEnd/>
          </a:ln>
        </p:spPr>
      </p:pic>
      <p:sp>
        <p:nvSpPr>
          <p:cNvPr id="74755" name="Text Box 3"/>
          <p:cNvSpPr txBox="1">
            <a:spLocks noChangeArrowheads="1"/>
          </p:cNvSpPr>
          <p:nvPr/>
        </p:nvSpPr>
        <p:spPr bwMode="auto">
          <a:xfrm>
            <a:off x="441325" y="1200150"/>
            <a:ext cx="3475038" cy="1016000"/>
          </a:xfrm>
          <a:prstGeom prst="rect">
            <a:avLst/>
          </a:prstGeom>
          <a:noFill/>
          <a:ln w="9525">
            <a:noFill/>
            <a:miter lim="800000"/>
            <a:headEnd/>
            <a:tailEnd/>
          </a:ln>
        </p:spPr>
        <p:txBody>
          <a:bodyPr wrap="none">
            <a:spAutoFit/>
          </a:bodyPr>
          <a:lstStyle/>
          <a:p>
            <a:r>
              <a:rPr lang="en-US" sz="6000">
                <a:latin typeface="Verdana" pitchFamily="34" charset="0"/>
              </a:rPr>
              <a:t>Postures</a:t>
            </a:r>
            <a:endParaRPr lang="en-US">
              <a:latin typeface="Verdana"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0287000" cy="267811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NORMAL</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Normal posture is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pronograde</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(as opposed to orthograde like humans).</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Posture is not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bipedal</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this is just the number of limbs touching ground.</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Bears are pronograde quradrupeds (normally)</a:t>
            </a:r>
            <a:r>
              <a:rPr lang="en-US" sz="1200">
                <a:latin typeface="Verdana" pitchFamily="34" charset="0"/>
                <a:ea typeface="Calibri" pitchFamily="34" charset="0"/>
                <a:cs typeface="Times New Roman" pitchFamily="18" charset="0"/>
              </a:rPr>
              <a:t>.</a:t>
            </a:r>
            <a:endParaRPr lang="en-US">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p:cNvSpPr>
          <p:nvPr/>
        </p:nvSpPr>
        <p:spPr bwMode="auto">
          <a:xfrm>
            <a:off x="0" y="228600"/>
            <a:ext cx="10287000" cy="3046413"/>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UNUSUAL/STANDING – 1</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Because of their strong leg musculature and columnar legs, standing is not unusual for bears.  </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NOTABLY: When human stand up from our quadrupedal condition we do so by bending our lower backs (called the lumbar curve), whereas bears do so by rotating </a:t>
            </a:r>
            <a:r>
              <a:rPr lang="en-US" i="1">
                <a:latin typeface="Verdana" pitchFamily="34" charset="0"/>
                <a:ea typeface="Calibri" pitchFamily="34" charset="0"/>
                <a:cs typeface="Times New Roman" pitchFamily="18" charset="0"/>
              </a:rPr>
              <a:t>at the hip socket-femur joint</a:t>
            </a:r>
            <a:r>
              <a:rPr lang="en-US">
                <a:latin typeface="Verdana" pitchFamily="34" charset="0"/>
                <a:ea typeface="Calibri" pitchFamily="34" charset="0"/>
                <a:cs typeface="Times New Roman" pitchFamily="18" charset="0"/>
              </a:rPr>
              <a:t>.</a:t>
            </a:r>
            <a:endParaRPr lang="en-US">
              <a:ea typeface="Calibri" pitchFamily="34" charset="0"/>
              <a:cs typeface="Times New Roman" pitchFamily="18" charset="0"/>
            </a:endParaRPr>
          </a:p>
        </p:txBody>
      </p:sp>
      <p:pic>
        <p:nvPicPr>
          <p:cNvPr id="76803" name="Picture 2" descr="StandingSkeletonBear2.JPG"/>
          <p:cNvPicPr>
            <a:picLocks noChangeAspect="1"/>
          </p:cNvPicPr>
          <p:nvPr/>
        </p:nvPicPr>
        <p:blipFill>
          <a:blip r:embed="rId3" cstate="email"/>
          <a:srcRect/>
          <a:stretch>
            <a:fillRect/>
          </a:stretch>
        </p:blipFill>
        <p:spPr bwMode="auto">
          <a:xfrm>
            <a:off x="7200900" y="2971800"/>
            <a:ext cx="2743200" cy="3657600"/>
          </a:xfrm>
          <a:prstGeom prst="rect">
            <a:avLst/>
          </a:prstGeom>
          <a:noFill/>
          <a:ln w="9525">
            <a:noFill/>
            <a:miter lim="800000"/>
            <a:headEnd/>
            <a:tailEnd/>
          </a:ln>
        </p:spPr>
      </p:pic>
      <p:pic>
        <p:nvPicPr>
          <p:cNvPr id="76804" name="Picture 3" descr="Ursus-maritimusSkeleton.jpg"/>
          <p:cNvPicPr>
            <a:picLocks noChangeAspect="1"/>
          </p:cNvPicPr>
          <p:nvPr/>
        </p:nvPicPr>
        <p:blipFill>
          <a:blip r:embed="rId4" cstate="email"/>
          <a:srcRect/>
          <a:stretch>
            <a:fillRect/>
          </a:stretch>
        </p:blipFill>
        <p:spPr bwMode="auto">
          <a:xfrm>
            <a:off x="266700" y="3505200"/>
            <a:ext cx="5434013" cy="3127375"/>
          </a:xfrm>
          <a:prstGeom prst="rect">
            <a:avLst/>
          </a:prstGeom>
          <a:noFill/>
          <a:ln w="9525">
            <a:noFill/>
            <a:miter lim="800000"/>
            <a:headEnd/>
            <a:tailEnd/>
          </a:ln>
        </p:spPr>
      </p:pic>
      <p:cxnSp>
        <p:nvCxnSpPr>
          <p:cNvPr id="76805" name="Straight Arrow Connector 5"/>
          <p:cNvCxnSpPr>
            <a:cxnSpLocks noChangeShapeType="1"/>
          </p:cNvCxnSpPr>
          <p:nvPr/>
        </p:nvCxnSpPr>
        <p:spPr bwMode="auto">
          <a:xfrm rot="16200000" flipH="1">
            <a:off x="4229100" y="4114800"/>
            <a:ext cx="685800" cy="685800"/>
          </a:xfrm>
          <a:prstGeom prst="straightConnector1">
            <a:avLst/>
          </a:prstGeom>
          <a:noFill/>
          <a:ln w="38100" algn="ctr">
            <a:solidFill>
              <a:srgbClr val="FF0000"/>
            </a:solidFill>
            <a:round/>
            <a:headEnd type="arrow" w="med" len="med"/>
            <a:tailEnd type="arrow" w="med" len="med"/>
          </a:ln>
        </p:spPr>
      </p:cxnSp>
      <p:cxnSp>
        <p:nvCxnSpPr>
          <p:cNvPr id="76806" name="Straight Arrow Connector 6"/>
          <p:cNvCxnSpPr>
            <a:cxnSpLocks noChangeShapeType="1"/>
          </p:cNvCxnSpPr>
          <p:nvPr/>
        </p:nvCxnSpPr>
        <p:spPr bwMode="auto">
          <a:xfrm rot="5400000">
            <a:off x="7429500" y="5638800"/>
            <a:ext cx="838200" cy="76200"/>
          </a:xfrm>
          <a:prstGeom prst="straightConnector1">
            <a:avLst/>
          </a:prstGeom>
          <a:noFill/>
          <a:ln w="38100" algn="ctr">
            <a:solidFill>
              <a:srgbClr val="FF0000"/>
            </a:solidFill>
            <a:round/>
            <a:headEnd type="arrow" w="med" len="med"/>
            <a:tailEnd type="arrow" w="med" len="med"/>
          </a:ln>
        </p:spPr>
      </p:cxnSp>
      <p:sp>
        <p:nvSpPr>
          <p:cNvPr id="76807" name="Curved Down Arrow 8"/>
          <p:cNvSpPr>
            <a:spLocks noChangeArrowheads="1"/>
          </p:cNvSpPr>
          <p:nvPr/>
        </p:nvSpPr>
        <p:spPr bwMode="auto">
          <a:xfrm rot="-7646987">
            <a:off x="4139407" y="4495006"/>
            <a:ext cx="609600" cy="458787"/>
          </a:xfrm>
          <a:prstGeom prst="curvedDownArrow">
            <a:avLst>
              <a:gd name="adj1" fmla="val 25043"/>
              <a:gd name="adj2" fmla="val 50092"/>
              <a:gd name="adj3" fmla="val 25000"/>
            </a:avLst>
          </a:prstGeom>
          <a:solidFill>
            <a:srgbClr val="FF0000"/>
          </a:solidFill>
          <a:ln w="9525" algn="ctr">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Orthograde-comp"/>
          <p:cNvPicPr>
            <a:picLocks noChangeAspect="1" noChangeArrowheads="1"/>
          </p:cNvPicPr>
          <p:nvPr/>
        </p:nvPicPr>
        <p:blipFill>
          <a:blip r:embed="rId3" cstate="email"/>
          <a:srcRect/>
          <a:stretch>
            <a:fillRect/>
          </a:stretch>
        </p:blipFill>
        <p:spPr bwMode="auto">
          <a:xfrm>
            <a:off x="990600" y="290513"/>
            <a:ext cx="8305800" cy="6275387"/>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0" y="44450"/>
            <a:ext cx="10287000" cy="1938338"/>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UNUSUAL/STANDING – 2</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Because their forelimbs are attached to the side (not back) of their ribcage, bears typically hold their forelimbs hanging in front of them when they stand on their hind limbs.</a:t>
            </a:r>
            <a:endParaRPr lang="en-US">
              <a:ea typeface="Calibri" pitchFamily="34" charset="0"/>
              <a:cs typeface="Times New Roman" pitchFamily="18" charset="0"/>
            </a:endParaRPr>
          </a:p>
        </p:txBody>
      </p:sp>
      <p:pic>
        <p:nvPicPr>
          <p:cNvPr id="78851" name="Picture 2" descr="StandingBear1.jpg"/>
          <p:cNvPicPr>
            <a:picLocks noChangeAspect="1"/>
          </p:cNvPicPr>
          <p:nvPr/>
        </p:nvPicPr>
        <p:blipFill>
          <a:blip r:embed="rId3" cstate="email"/>
          <a:srcRect/>
          <a:stretch>
            <a:fillRect/>
          </a:stretch>
        </p:blipFill>
        <p:spPr bwMode="auto">
          <a:xfrm>
            <a:off x="4305300" y="2571750"/>
            <a:ext cx="3219450" cy="4286250"/>
          </a:xfrm>
          <a:prstGeom prst="rect">
            <a:avLst/>
          </a:prstGeom>
          <a:noFill/>
          <a:ln w="9525">
            <a:noFill/>
            <a:miter lim="800000"/>
            <a:headEnd/>
            <a:tailEnd/>
          </a:ln>
        </p:spPr>
      </p:pic>
      <p:pic>
        <p:nvPicPr>
          <p:cNvPr id="78852" name="Picture 3" descr="StandingBear2.jpg"/>
          <p:cNvPicPr>
            <a:picLocks noChangeAspect="1"/>
          </p:cNvPicPr>
          <p:nvPr/>
        </p:nvPicPr>
        <p:blipFill>
          <a:blip r:embed="rId4" cstate="email"/>
          <a:srcRect/>
          <a:stretch>
            <a:fillRect/>
          </a:stretch>
        </p:blipFill>
        <p:spPr bwMode="auto">
          <a:xfrm>
            <a:off x="1943100" y="2590800"/>
            <a:ext cx="2671763" cy="4267200"/>
          </a:xfrm>
          <a:prstGeom prst="rect">
            <a:avLst/>
          </a:prstGeom>
          <a:noFill/>
          <a:ln w="9525">
            <a:noFill/>
            <a:miter lim="800000"/>
            <a:headEnd/>
            <a:tailEnd/>
          </a:ln>
        </p:spPr>
      </p:pic>
      <p:pic>
        <p:nvPicPr>
          <p:cNvPr id="78853" name="Picture 4" descr="StandingBear3.jpg"/>
          <p:cNvPicPr>
            <a:picLocks noChangeAspect="1"/>
          </p:cNvPicPr>
          <p:nvPr/>
        </p:nvPicPr>
        <p:blipFill>
          <a:blip r:embed="rId5" cstate="email"/>
          <a:srcRect/>
          <a:stretch>
            <a:fillRect/>
          </a:stretch>
        </p:blipFill>
        <p:spPr bwMode="auto">
          <a:xfrm>
            <a:off x="-495300" y="2590800"/>
            <a:ext cx="2695575" cy="4267200"/>
          </a:xfrm>
          <a:prstGeom prst="rect">
            <a:avLst/>
          </a:prstGeom>
          <a:noFill/>
          <a:ln w="9525">
            <a:noFill/>
            <a:miter lim="800000"/>
            <a:headEnd/>
            <a:tailEnd/>
          </a:ln>
        </p:spPr>
      </p:pic>
      <p:pic>
        <p:nvPicPr>
          <p:cNvPr id="78854" name="Picture 5" descr="StandingPolarBear1.jpg"/>
          <p:cNvPicPr>
            <a:picLocks noChangeAspect="1"/>
          </p:cNvPicPr>
          <p:nvPr/>
        </p:nvPicPr>
        <p:blipFill>
          <a:blip r:embed="rId6" cstate="email"/>
          <a:srcRect/>
          <a:stretch>
            <a:fillRect/>
          </a:stretch>
        </p:blipFill>
        <p:spPr bwMode="auto">
          <a:xfrm>
            <a:off x="7423150" y="2590800"/>
            <a:ext cx="286385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Orthograde"/>
          <p:cNvPicPr>
            <a:picLocks noChangeAspect="1" noChangeArrowheads="1"/>
          </p:cNvPicPr>
          <p:nvPr/>
        </p:nvPicPr>
        <p:blipFill>
          <a:blip r:embed="rId3" cstate="email"/>
          <a:srcRect/>
          <a:stretch>
            <a:fillRect/>
          </a:stretch>
        </p:blipFill>
        <p:spPr bwMode="auto">
          <a:xfrm>
            <a:off x="3074988" y="119063"/>
            <a:ext cx="4137025" cy="6618287"/>
          </a:xfrm>
          <a:prstGeom prst="rect">
            <a:avLst/>
          </a:prstGeom>
          <a:noFill/>
          <a:ln w="9525">
            <a:noFill/>
            <a:miter lim="800000"/>
            <a:headEnd/>
            <a:tailEnd/>
          </a:ln>
        </p:spPr>
      </p:pic>
      <p:sp>
        <p:nvSpPr>
          <p:cNvPr id="79875" name="Freeform 3"/>
          <p:cNvSpPr>
            <a:spLocks/>
          </p:cNvSpPr>
          <p:nvPr/>
        </p:nvSpPr>
        <p:spPr bwMode="auto">
          <a:xfrm>
            <a:off x="3886200" y="685800"/>
            <a:ext cx="838200" cy="4114800"/>
          </a:xfrm>
          <a:custGeom>
            <a:avLst/>
            <a:gdLst>
              <a:gd name="T0" fmla="*/ 2147483647 w 528"/>
              <a:gd name="T1" fmla="*/ 0 h 2592"/>
              <a:gd name="T2" fmla="*/ 2147483647 w 528"/>
              <a:gd name="T3" fmla="*/ 2147483647 h 2592"/>
              <a:gd name="T4" fmla="*/ 2147483647 w 528"/>
              <a:gd name="T5" fmla="*/ 2147483647 h 2592"/>
              <a:gd name="T6" fmla="*/ 2147483647 w 528"/>
              <a:gd name="T7" fmla="*/ 2147483647 h 2592"/>
              <a:gd name="T8" fmla="*/ 2147483647 w 528"/>
              <a:gd name="T9" fmla="*/ 2147483647 h 2592"/>
              <a:gd name="T10" fmla="*/ 2147483647 w 528"/>
              <a:gd name="T11" fmla="*/ 2147483647 h 2592"/>
              <a:gd name="T12" fmla="*/ 2147483647 w 528"/>
              <a:gd name="T13" fmla="*/ 2147483647 h 2592"/>
              <a:gd name="T14" fmla="*/ 0 w 528"/>
              <a:gd name="T15" fmla="*/ 2147483647 h 2592"/>
              <a:gd name="T16" fmla="*/ 2147483647 w 528"/>
              <a:gd name="T17" fmla="*/ 2147483647 h 25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8"/>
              <a:gd name="T28" fmla="*/ 0 h 2592"/>
              <a:gd name="T29" fmla="*/ 528 w 528"/>
              <a:gd name="T30" fmla="*/ 2592 h 25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8" h="2592">
                <a:moveTo>
                  <a:pt x="528" y="0"/>
                </a:moveTo>
                <a:cubicBezTo>
                  <a:pt x="452" y="28"/>
                  <a:pt x="376" y="56"/>
                  <a:pt x="336" y="144"/>
                </a:cubicBezTo>
                <a:cubicBezTo>
                  <a:pt x="296" y="232"/>
                  <a:pt x="320" y="424"/>
                  <a:pt x="288" y="528"/>
                </a:cubicBezTo>
                <a:cubicBezTo>
                  <a:pt x="256" y="632"/>
                  <a:pt x="168" y="664"/>
                  <a:pt x="144" y="768"/>
                </a:cubicBezTo>
                <a:cubicBezTo>
                  <a:pt x="120" y="872"/>
                  <a:pt x="144" y="1056"/>
                  <a:pt x="144" y="1152"/>
                </a:cubicBezTo>
                <a:cubicBezTo>
                  <a:pt x="144" y="1248"/>
                  <a:pt x="152" y="1216"/>
                  <a:pt x="144" y="1344"/>
                </a:cubicBezTo>
                <a:cubicBezTo>
                  <a:pt x="136" y="1472"/>
                  <a:pt x="120" y="1768"/>
                  <a:pt x="96" y="1920"/>
                </a:cubicBezTo>
                <a:cubicBezTo>
                  <a:pt x="72" y="2072"/>
                  <a:pt x="0" y="2144"/>
                  <a:pt x="0" y="2256"/>
                </a:cubicBezTo>
                <a:cubicBezTo>
                  <a:pt x="0" y="2368"/>
                  <a:pt x="80" y="2528"/>
                  <a:pt x="96" y="2592"/>
                </a:cubicBezTo>
              </a:path>
            </a:pathLst>
          </a:custGeom>
          <a:noFill/>
          <a:ln w="38100">
            <a:solidFill>
              <a:srgbClr val="FF0000"/>
            </a:solidFill>
            <a:round/>
            <a:headEnd/>
            <a:tailEnd/>
          </a:ln>
        </p:spPr>
        <p:txBody>
          <a:bodyPr wrap="none" anchor="ctr"/>
          <a:lstStyle/>
          <a:p>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0" y="0"/>
            <a:ext cx="10287000" cy="3416300"/>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UNUSUAL/STANDING – 3</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Because of their thick, columnar legs, bipedal bears usually hold their legs quite straight.</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If knees are bent, usually to the outside.</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Other quadrupeds usually have to drop their hips quite drastically and bend their knees significantly to hold heir backbones close to erect.  </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Bears can lock their knees</a:t>
            </a:r>
            <a:endParaRPr lang="en-US">
              <a:ea typeface="Calibri" pitchFamily="34" charset="0"/>
              <a:cs typeface="Times New Roman" pitchFamily="18" charset="0"/>
            </a:endParaRPr>
          </a:p>
        </p:txBody>
      </p:sp>
      <p:pic>
        <p:nvPicPr>
          <p:cNvPr id="80899" name="Picture 2" descr="ComparativeWalkingPrimates.jpg"/>
          <p:cNvPicPr>
            <a:picLocks noChangeAspect="1"/>
          </p:cNvPicPr>
          <p:nvPr/>
        </p:nvPicPr>
        <p:blipFill>
          <a:blip r:embed="rId3" cstate="email"/>
          <a:srcRect/>
          <a:stretch>
            <a:fillRect/>
          </a:stretch>
        </p:blipFill>
        <p:spPr bwMode="auto">
          <a:xfrm>
            <a:off x="1714500" y="3559175"/>
            <a:ext cx="7658100" cy="3298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0" y="349250"/>
            <a:ext cx="10287000" cy="2308225"/>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UNUSUAL/STANDING – 4</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Because bears can stand on their hind limbs readily, they can be trained to walk that way.  When they do, they tend to set feet down flat, as opposed to the heel-toe strike of their normal quadrupedal locomotion or as we do when waking.</a:t>
            </a:r>
            <a:endParaRPr lang="en-US">
              <a:ea typeface="Calibri" pitchFamily="34" charset="0"/>
              <a:cs typeface="Times New Roman" pitchFamily="18" charset="0"/>
            </a:endParaRPr>
          </a:p>
        </p:txBody>
      </p:sp>
      <p:pic>
        <p:nvPicPr>
          <p:cNvPr id="81923" name="Picture 2" descr="StandingPolarBear3.jpg"/>
          <p:cNvPicPr>
            <a:picLocks noChangeAspect="1"/>
          </p:cNvPicPr>
          <p:nvPr/>
        </p:nvPicPr>
        <p:blipFill>
          <a:blip r:embed="rId3" cstate="email"/>
          <a:srcRect/>
          <a:stretch>
            <a:fillRect/>
          </a:stretch>
        </p:blipFill>
        <p:spPr bwMode="auto">
          <a:xfrm>
            <a:off x="5600700" y="2743200"/>
            <a:ext cx="3429000" cy="3886200"/>
          </a:xfrm>
          <a:prstGeom prst="rect">
            <a:avLst/>
          </a:prstGeom>
          <a:noFill/>
          <a:ln w="9525">
            <a:noFill/>
            <a:miter lim="800000"/>
            <a:headEnd/>
            <a:tailEnd/>
          </a:ln>
        </p:spPr>
      </p:pic>
      <p:pic>
        <p:nvPicPr>
          <p:cNvPr id="81924" name="Picture 3" descr="StandingSkeletonBear1.jpg"/>
          <p:cNvPicPr>
            <a:picLocks noChangeAspect="1"/>
          </p:cNvPicPr>
          <p:nvPr/>
        </p:nvPicPr>
        <p:blipFill>
          <a:blip r:embed="rId4" cstate="email"/>
          <a:srcRect/>
          <a:stretch>
            <a:fillRect/>
          </a:stretch>
        </p:blipFill>
        <p:spPr bwMode="auto">
          <a:xfrm>
            <a:off x="1714500" y="2743200"/>
            <a:ext cx="3059113"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Muscles"/>
          <p:cNvPicPr>
            <a:picLocks noChangeAspect="1" noChangeArrowheads="1"/>
          </p:cNvPicPr>
          <p:nvPr/>
        </p:nvPicPr>
        <p:blipFill>
          <a:blip r:embed="rId3" cstate="email"/>
          <a:srcRect/>
          <a:stretch>
            <a:fillRect/>
          </a:stretch>
        </p:blipFill>
        <p:spPr bwMode="auto">
          <a:xfrm>
            <a:off x="444500" y="255588"/>
            <a:ext cx="9396413" cy="6346825"/>
          </a:xfrm>
          <a:prstGeom prst="rect">
            <a:avLst/>
          </a:prstGeom>
          <a:noFill/>
          <a:ln w="9525">
            <a:noFill/>
            <a:miter lim="800000"/>
            <a:headEnd/>
            <a:tailEn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Orthograde-in-snow"/>
          <p:cNvPicPr>
            <a:picLocks noChangeAspect="1" noChangeArrowheads="1"/>
          </p:cNvPicPr>
          <p:nvPr/>
        </p:nvPicPr>
        <p:blipFill>
          <a:blip r:embed="rId3" cstate="email"/>
          <a:srcRect/>
          <a:stretch>
            <a:fillRect/>
          </a:stretch>
        </p:blipFill>
        <p:spPr bwMode="auto">
          <a:xfrm>
            <a:off x="3352800" y="304800"/>
            <a:ext cx="3536950" cy="6172200"/>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Orthograde2"/>
          <p:cNvPicPr>
            <a:picLocks noChangeAspect="1" noChangeArrowheads="1"/>
          </p:cNvPicPr>
          <p:nvPr/>
        </p:nvPicPr>
        <p:blipFill>
          <a:blip r:embed="rId3" cstate="email"/>
          <a:srcRect/>
          <a:stretch>
            <a:fillRect/>
          </a:stretch>
        </p:blipFill>
        <p:spPr bwMode="auto">
          <a:xfrm>
            <a:off x="2981325" y="381000"/>
            <a:ext cx="4379913" cy="617220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Orthograde3"/>
          <p:cNvPicPr>
            <a:picLocks noChangeAspect="1" noChangeArrowheads="1"/>
          </p:cNvPicPr>
          <p:nvPr/>
        </p:nvPicPr>
        <p:blipFill>
          <a:blip r:embed="rId3" cstate="email"/>
          <a:srcRect/>
          <a:stretch>
            <a:fillRect/>
          </a:stretch>
        </p:blipFill>
        <p:spPr bwMode="auto">
          <a:xfrm>
            <a:off x="2409825" y="381000"/>
            <a:ext cx="5399088" cy="60198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Orthograde-neckbreak"/>
          <p:cNvPicPr>
            <a:picLocks noChangeAspect="1" noChangeArrowheads="1"/>
          </p:cNvPicPr>
          <p:nvPr/>
        </p:nvPicPr>
        <p:blipFill>
          <a:blip r:embed="rId3" cstate="email"/>
          <a:srcRect/>
          <a:stretch>
            <a:fillRect/>
          </a:stretch>
        </p:blipFill>
        <p:spPr bwMode="auto">
          <a:xfrm>
            <a:off x="3479800" y="304800"/>
            <a:ext cx="3325813" cy="62484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Orthograde-wristbreak"/>
          <p:cNvPicPr>
            <a:picLocks noChangeAspect="1" noChangeArrowheads="1"/>
          </p:cNvPicPr>
          <p:nvPr/>
        </p:nvPicPr>
        <p:blipFill>
          <a:blip r:embed="rId3" cstate="email"/>
          <a:srcRect/>
          <a:stretch>
            <a:fillRect/>
          </a:stretch>
        </p:blipFill>
        <p:spPr bwMode="auto">
          <a:xfrm>
            <a:off x="3352800" y="381000"/>
            <a:ext cx="3582988" cy="60198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Orthograde-cubs"/>
          <p:cNvPicPr>
            <a:picLocks noChangeAspect="1" noChangeArrowheads="1"/>
          </p:cNvPicPr>
          <p:nvPr/>
        </p:nvPicPr>
        <p:blipFill>
          <a:blip r:embed="rId3" cstate="email"/>
          <a:srcRect/>
          <a:stretch>
            <a:fillRect/>
          </a:stretch>
        </p:blipFill>
        <p:spPr bwMode="auto">
          <a:xfrm>
            <a:off x="1600200" y="585788"/>
            <a:ext cx="6934200" cy="55626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Scratching-orthograde"/>
          <p:cNvPicPr>
            <a:picLocks noChangeAspect="1" noChangeArrowheads="1"/>
          </p:cNvPicPr>
          <p:nvPr/>
        </p:nvPicPr>
        <p:blipFill>
          <a:blip r:embed="rId3" cstate="email"/>
          <a:srcRect/>
          <a:stretch>
            <a:fillRect/>
          </a:stretch>
        </p:blipFill>
        <p:spPr bwMode="auto">
          <a:xfrm>
            <a:off x="3251200" y="317500"/>
            <a:ext cx="3783013" cy="6221413"/>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p:cNvSpPr>
          <p:nvPr/>
        </p:nvSpPr>
        <p:spPr bwMode="auto">
          <a:xfrm>
            <a:off x="0" y="44450"/>
            <a:ext cx="10021888" cy="2308225"/>
          </a:xfrm>
          <a:prstGeom prst="rect">
            <a:avLst/>
          </a:prstGeom>
          <a:noFill/>
          <a:ln w="9525">
            <a:noFill/>
            <a:miter lim="800000"/>
            <a:headEnd/>
            <a:tailEnd/>
          </a:ln>
        </p:spPr>
        <p:txBody>
          <a:bodyPr wrap="none"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UNUSUAL/SITING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Bears can assume a number of different positions when sitting.</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Sitting position typical of dogs and cats.</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Slightly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less dignified</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position with legs abducted (splayed).</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Elbows on knees</a:t>
            </a:r>
            <a:endParaRPr lang="en-US">
              <a:ea typeface="Calibri" pitchFamily="34" charset="0"/>
              <a:cs typeface="Times New Roman" pitchFamily="18" charset="0"/>
            </a:endParaRPr>
          </a:p>
        </p:txBody>
      </p:sp>
      <p:pic>
        <p:nvPicPr>
          <p:cNvPr id="90115" name="Picture 2" descr="SittingBear4.jpg"/>
          <p:cNvPicPr>
            <a:picLocks noChangeAspect="1"/>
          </p:cNvPicPr>
          <p:nvPr/>
        </p:nvPicPr>
        <p:blipFill>
          <a:blip r:embed="rId3" cstate="email"/>
          <a:srcRect/>
          <a:stretch>
            <a:fillRect/>
          </a:stretch>
        </p:blipFill>
        <p:spPr bwMode="auto">
          <a:xfrm>
            <a:off x="0" y="2971800"/>
            <a:ext cx="3121025" cy="2633663"/>
          </a:xfrm>
          <a:prstGeom prst="rect">
            <a:avLst/>
          </a:prstGeom>
          <a:noFill/>
          <a:ln w="9525">
            <a:noFill/>
            <a:miter lim="800000"/>
            <a:headEnd/>
            <a:tailEnd/>
          </a:ln>
        </p:spPr>
      </p:pic>
      <p:pic>
        <p:nvPicPr>
          <p:cNvPr id="90116" name="Picture 3" descr="SittingBear3.jpg"/>
          <p:cNvPicPr>
            <a:picLocks noChangeAspect="1"/>
          </p:cNvPicPr>
          <p:nvPr/>
        </p:nvPicPr>
        <p:blipFill>
          <a:blip r:embed="rId4" cstate="email"/>
          <a:srcRect/>
          <a:stretch>
            <a:fillRect/>
          </a:stretch>
        </p:blipFill>
        <p:spPr bwMode="auto">
          <a:xfrm>
            <a:off x="3238500" y="2971800"/>
            <a:ext cx="2971800" cy="2670175"/>
          </a:xfrm>
          <a:prstGeom prst="rect">
            <a:avLst/>
          </a:prstGeom>
          <a:noFill/>
          <a:ln w="9525">
            <a:noFill/>
            <a:miter lim="800000"/>
            <a:headEnd/>
            <a:tailEnd/>
          </a:ln>
        </p:spPr>
      </p:pic>
      <p:pic>
        <p:nvPicPr>
          <p:cNvPr id="90117" name="Picture 4" descr="SittingBear2.jpg"/>
          <p:cNvPicPr>
            <a:picLocks noChangeAspect="1"/>
          </p:cNvPicPr>
          <p:nvPr/>
        </p:nvPicPr>
        <p:blipFill>
          <a:blip r:embed="rId5" cstate="email"/>
          <a:srcRect/>
          <a:stretch>
            <a:fillRect/>
          </a:stretch>
        </p:blipFill>
        <p:spPr bwMode="auto">
          <a:xfrm>
            <a:off x="6286500" y="2971800"/>
            <a:ext cx="4000500" cy="266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p:cNvSpPr>
          <p:nvPr/>
        </p:nvSpPr>
        <p:spPr bwMode="auto">
          <a:xfrm>
            <a:off x="0" y="0"/>
            <a:ext cx="10287000" cy="3416300"/>
          </a:xfrm>
          <a:prstGeom prst="rect">
            <a:avLst/>
          </a:prstGeom>
          <a:noFill/>
          <a:ln w="9525">
            <a:noFill/>
            <a:miter lim="800000"/>
            <a:headEnd/>
            <a:tailEnd/>
          </a:ln>
        </p:spPr>
        <p:txBody>
          <a:bodyPr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UNUSUAL/SITING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2</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Sitting position typical of dogs and cats.  </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Backbone is relatively straight, angled forward from hips.  </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Knees hyper flexed.</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Forelimbs straight/columnar; usually between hind limbs in position.</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Will frequently do so with one knee or other splayed to one side.</a:t>
            </a:r>
            <a:endParaRPr lang="en-US">
              <a:ea typeface="Calibri" pitchFamily="34" charset="0"/>
              <a:cs typeface="Times New Roman" pitchFamily="18" charset="0"/>
            </a:endParaRPr>
          </a:p>
        </p:txBody>
      </p:sp>
      <p:pic>
        <p:nvPicPr>
          <p:cNvPr id="91139" name="Picture 2" descr="SittingBear1.jpg"/>
          <p:cNvPicPr>
            <a:picLocks noChangeAspect="1"/>
          </p:cNvPicPr>
          <p:nvPr/>
        </p:nvPicPr>
        <p:blipFill>
          <a:blip r:embed="rId3" cstate="email"/>
          <a:srcRect/>
          <a:stretch>
            <a:fillRect/>
          </a:stretch>
        </p:blipFill>
        <p:spPr bwMode="auto">
          <a:xfrm>
            <a:off x="190500" y="37338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itting-facing"/>
          <p:cNvPicPr>
            <a:picLocks noChangeAspect="1" noChangeArrowheads="1"/>
          </p:cNvPicPr>
          <p:nvPr/>
        </p:nvPicPr>
        <p:blipFill>
          <a:blip r:embed="rId3" cstate="email"/>
          <a:srcRect/>
          <a:stretch>
            <a:fillRect/>
          </a:stretch>
        </p:blipFill>
        <p:spPr bwMode="auto">
          <a:xfrm>
            <a:off x="1752600" y="498475"/>
            <a:ext cx="6781800" cy="58610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419100" y="457200"/>
            <a:ext cx="9372600" cy="2308225"/>
          </a:xfrm>
          <a:prstGeom prst="rect">
            <a:avLst/>
          </a:prstGeom>
          <a:noFill/>
          <a:ln w="9525">
            <a:noFill/>
            <a:miter lim="800000"/>
            <a:headEnd/>
            <a:tailEnd/>
          </a:ln>
        </p:spPr>
        <p:txBody>
          <a:bodyPr>
            <a:spAutoFit/>
          </a:bodyPr>
          <a:lstStyle/>
          <a:p>
            <a:r>
              <a:rPr lang="en-US">
                <a:latin typeface="Verdana" pitchFamily="34" charset="0"/>
                <a:ea typeface="Verdana" pitchFamily="34" charset="0"/>
                <a:cs typeface="Verdana" pitchFamily="34" charset="0"/>
              </a:rPr>
              <a:t>BEAR ANATOMY – SKELETON AND BACKBONE – 1</a:t>
            </a:r>
          </a:p>
          <a:p>
            <a:endParaRPr lang="en-US">
              <a:latin typeface="Verdana" pitchFamily="34" charset="0"/>
              <a:ea typeface="Verdana" pitchFamily="34" charset="0"/>
              <a:cs typeface="Verdana" pitchFamily="34" charset="0"/>
            </a:endParaRPr>
          </a:p>
          <a:p>
            <a:r>
              <a:rPr lang="en-US">
                <a:latin typeface="Verdana" pitchFamily="34" charset="0"/>
                <a:ea typeface="Verdana" pitchFamily="34" charset="0"/>
                <a:cs typeface="Verdana" pitchFamily="34" charset="0"/>
              </a:rPr>
              <a:t>In a comparison of skeletons (i.e. the internal rigs) the backbone of a bear is somewhat intermediate between that of a carnivore on the one hand and an herbivore on the other.</a:t>
            </a:r>
          </a:p>
        </p:txBody>
      </p:sp>
      <p:pic>
        <p:nvPicPr>
          <p:cNvPr id="10243" name="Picture 2" descr="bear_skeleton.jpg"/>
          <p:cNvPicPr>
            <a:picLocks noChangeAspect="1"/>
          </p:cNvPicPr>
          <p:nvPr/>
        </p:nvPicPr>
        <p:blipFill>
          <a:blip r:embed="rId3" cstate="email"/>
          <a:srcRect/>
          <a:stretch>
            <a:fillRect/>
          </a:stretch>
        </p:blipFill>
        <p:spPr bwMode="auto">
          <a:xfrm>
            <a:off x="1485900" y="2590800"/>
            <a:ext cx="6858000" cy="3827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Squat"/>
          <p:cNvPicPr>
            <a:picLocks noChangeAspect="1" noChangeArrowheads="1"/>
          </p:cNvPicPr>
          <p:nvPr/>
        </p:nvPicPr>
        <p:blipFill>
          <a:blip r:embed="rId3" cstate="email"/>
          <a:srcRect/>
          <a:stretch>
            <a:fillRect/>
          </a:stretch>
        </p:blipFill>
        <p:spPr bwMode="auto">
          <a:xfrm>
            <a:off x="2762250" y="201613"/>
            <a:ext cx="4760913" cy="6453187"/>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0"/>
            <a:ext cx="5930900" cy="2308225"/>
          </a:xfrm>
          <a:prstGeom prst="rect">
            <a:avLst/>
          </a:prstGeom>
          <a:noFill/>
          <a:ln w="9525">
            <a:noFill/>
            <a:miter lim="800000"/>
            <a:headEnd/>
            <a:tailEnd/>
          </a:ln>
        </p:spPr>
        <p:txBody>
          <a:bodyPr wrap="none"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UNUSUAL/SITING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3</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Elbows on knees.  </a:t>
            </a:r>
          </a:p>
          <a:p>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Break at elbow and wrist.</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Knees hyper flexed.</a:t>
            </a:r>
            <a:endParaRPr lang="en-US">
              <a:ea typeface="Calibri" pitchFamily="34" charset="0"/>
              <a:cs typeface="Times New Roman" pitchFamily="18" charset="0"/>
            </a:endParaRPr>
          </a:p>
          <a:p>
            <a:pPr>
              <a:buFontTx/>
              <a:buChar char="•"/>
            </a:pPr>
            <a:r>
              <a:rPr lang="en-US">
                <a:latin typeface="Verdana" pitchFamily="34" charset="0"/>
                <a:ea typeface="Calibri" pitchFamily="34" charset="0"/>
                <a:cs typeface="Times New Roman" pitchFamily="18" charset="0"/>
              </a:rPr>
              <a:t>Lower back (lumbar region) curved.</a:t>
            </a:r>
            <a:endParaRPr lang="en-US">
              <a:ea typeface="Calibri" pitchFamily="34" charset="0"/>
              <a:cs typeface="Times New Roman" pitchFamily="18" charset="0"/>
            </a:endParaRPr>
          </a:p>
        </p:txBody>
      </p:sp>
      <p:pic>
        <p:nvPicPr>
          <p:cNvPr id="94211" name="Picture 2" descr="Seated"/>
          <p:cNvPicPr>
            <a:picLocks noChangeAspect="1" noChangeArrowheads="1"/>
          </p:cNvPicPr>
          <p:nvPr/>
        </p:nvPicPr>
        <p:blipFill>
          <a:blip r:embed="rId3" cstate="email"/>
          <a:srcRect/>
          <a:stretch>
            <a:fillRect/>
          </a:stretch>
        </p:blipFill>
        <p:spPr bwMode="auto">
          <a:xfrm>
            <a:off x="6219825" y="533400"/>
            <a:ext cx="4067175" cy="5938838"/>
          </a:xfrm>
          <a:prstGeom prst="rect">
            <a:avLst/>
          </a:prstGeom>
          <a:noFill/>
          <a:ln w="9525">
            <a:noFill/>
            <a:miter lim="800000"/>
            <a:headEnd/>
            <a:tailEnd/>
          </a:ln>
        </p:spPr>
      </p:pic>
      <p:pic>
        <p:nvPicPr>
          <p:cNvPr id="94212" name="Picture 3" descr="SittingPolarBear.jpg"/>
          <p:cNvPicPr>
            <a:picLocks noChangeAspect="1"/>
          </p:cNvPicPr>
          <p:nvPr/>
        </p:nvPicPr>
        <p:blipFill>
          <a:blip r:embed="rId4" cstate="email"/>
          <a:srcRect/>
          <a:stretch>
            <a:fillRect/>
          </a:stretch>
        </p:blipFill>
        <p:spPr bwMode="auto">
          <a:xfrm>
            <a:off x="1028700" y="2590800"/>
            <a:ext cx="3276600" cy="3757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SittingBear6.jpg"/>
          <p:cNvPicPr>
            <a:picLocks noChangeAspect="1"/>
          </p:cNvPicPr>
          <p:nvPr/>
        </p:nvPicPr>
        <p:blipFill>
          <a:blip r:embed="rId3" cstate="email"/>
          <a:srcRect/>
          <a:stretch>
            <a:fillRect/>
          </a:stretch>
        </p:blipFill>
        <p:spPr bwMode="auto">
          <a:xfrm>
            <a:off x="4787900" y="1447800"/>
            <a:ext cx="7200900" cy="4800600"/>
          </a:xfrm>
          <a:prstGeom prst="rect">
            <a:avLst/>
          </a:prstGeom>
          <a:noFill/>
          <a:ln w="9525">
            <a:noFill/>
            <a:miter lim="800000"/>
            <a:headEnd/>
            <a:tailEnd/>
          </a:ln>
        </p:spPr>
      </p:pic>
      <p:sp>
        <p:nvSpPr>
          <p:cNvPr id="95235" name="Rectangle 1"/>
          <p:cNvSpPr>
            <a:spLocks noChangeArrowheads="1"/>
          </p:cNvSpPr>
          <p:nvPr/>
        </p:nvSpPr>
        <p:spPr bwMode="auto">
          <a:xfrm>
            <a:off x="0" y="228600"/>
            <a:ext cx="9745663" cy="1200150"/>
          </a:xfrm>
          <a:prstGeom prst="rect">
            <a:avLst/>
          </a:prstGeom>
          <a:noFill/>
          <a:ln w="9525">
            <a:noFill/>
            <a:miter lim="800000"/>
            <a:headEnd/>
            <a:tailEnd/>
          </a:ln>
        </p:spPr>
        <p:txBody>
          <a:bodyPr wrap="none" anchor="ctr">
            <a:spAutoFit/>
          </a:bodyPr>
          <a:lstStyle/>
          <a:p>
            <a:r>
              <a:rPr lang="en-US">
                <a:latin typeface="Verdana" pitchFamily="34" charset="0"/>
                <a:ea typeface="Calibri" pitchFamily="34" charset="0"/>
                <a:cs typeface="Times New Roman" pitchFamily="18" charset="0"/>
              </a:rPr>
              <a:t>POSTURE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UNUSUAL/SITING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4</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Slightly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less dignified</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position with legs abducted (splayed).</a:t>
            </a:r>
            <a:endParaRPr lang="en-US">
              <a:ea typeface="Calibri" pitchFamily="34" charset="0"/>
              <a:cs typeface="Times New Roman" pitchFamily="18" charset="0"/>
            </a:endParaRPr>
          </a:p>
        </p:txBody>
      </p:sp>
      <p:pic>
        <p:nvPicPr>
          <p:cNvPr id="95236" name="Picture 2" descr="SittingBear5.jpg"/>
          <p:cNvPicPr>
            <a:picLocks noChangeAspect="1"/>
          </p:cNvPicPr>
          <p:nvPr/>
        </p:nvPicPr>
        <p:blipFill>
          <a:blip r:embed="rId4" cstate="email"/>
          <a:srcRect/>
          <a:stretch>
            <a:fillRect/>
          </a:stretch>
        </p:blipFill>
        <p:spPr bwMode="auto">
          <a:xfrm>
            <a:off x="-419100" y="1447800"/>
            <a:ext cx="6400800" cy="479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Grizzlies-from-hell"/>
          <p:cNvPicPr>
            <a:picLocks noChangeAspect="1" noChangeArrowheads="1"/>
          </p:cNvPicPr>
          <p:nvPr/>
        </p:nvPicPr>
        <p:blipFill>
          <a:blip r:embed="rId3" cstate="email"/>
          <a:srcRect/>
          <a:stretch>
            <a:fillRect/>
          </a:stretch>
        </p:blipFill>
        <p:spPr bwMode="auto">
          <a:xfrm>
            <a:off x="5356225" y="304800"/>
            <a:ext cx="4552950" cy="6248400"/>
          </a:xfrm>
          <a:prstGeom prst="rect">
            <a:avLst/>
          </a:prstGeom>
          <a:noFill/>
          <a:ln w="9525">
            <a:noFill/>
            <a:miter lim="800000"/>
            <a:headEnd/>
            <a:tailEnd/>
          </a:ln>
        </p:spPr>
      </p:pic>
      <p:sp>
        <p:nvSpPr>
          <p:cNvPr id="96259" name="Text Box 3"/>
          <p:cNvSpPr txBox="1">
            <a:spLocks noChangeArrowheads="1"/>
          </p:cNvSpPr>
          <p:nvPr/>
        </p:nvSpPr>
        <p:spPr bwMode="auto">
          <a:xfrm>
            <a:off x="342900" y="990600"/>
            <a:ext cx="4938713" cy="923925"/>
          </a:xfrm>
          <a:prstGeom prst="rect">
            <a:avLst/>
          </a:prstGeom>
          <a:noFill/>
          <a:ln w="9525">
            <a:noFill/>
            <a:miter lim="800000"/>
            <a:headEnd/>
            <a:tailEnd/>
          </a:ln>
        </p:spPr>
        <p:txBody>
          <a:bodyPr wrap="none">
            <a:spAutoFit/>
          </a:bodyPr>
          <a:lstStyle/>
          <a:p>
            <a:r>
              <a:rPr lang="en-US" sz="5400">
                <a:latin typeface="Verdana" pitchFamily="34" charset="0"/>
              </a:rPr>
              <a:t>Locomotion...</a:t>
            </a:r>
            <a:endParaRPr lang="en-US">
              <a:latin typeface="Verdana"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p:cNvSpPr>
          <p:nvPr/>
        </p:nvSpPr>
        <p:spPr bwMode="auto">
          <a:xfrm>
            <a:off x="0" y="0"/>
            <a:ext cx="7321550" cy="3416300"/>
          </a:xfrm>
          <a:prstGeom prst="rect">
            <a:avLst/>
          </a:prstGeom>
          <a:noFill/>
          <a:ln w="9525">
            <a:noFill/>
            <a:miter lim="800000"/>
            <a:headEnd/>
            <a:tailEnd/>
          </a:ln>
        </p:spPr>
        <p:txBody>
          <a:bodyPr wrap="none" anchor="ctr">
            <a:spAutoFit/>
          </a:bodyPr>
          <a:lstStyle/>
          <a:p>
            <a:r>
              <a:rPr lang="en-US">
                <a:latin typeface="Verdana" pitchFamily="34" charset="0"/>
                <a:ea typeface="Calibri" pitchFamily="34" charset="0"/>
                <a:cs typeface="Times New Roman" pitchFamily="18" charset="0"/>
              </a:rPr>
              <a:t>BEAR LOCOMOTION </a:t>
            </a:r>
            <a:r>
              <a:rPr lang="en-US">
                <a:latin typeface="Calibri" pitchFamily="34" charset="0"/>
                <a:ea typeface="Calibri" pitchFamily="34" charset="0"/>
                <a:cs typeface="Times New Roman" pitchFamily="18" charset="0"/>
              </a:rPr>
              <a:t>–</a:t>
            </a:r>
            <a:r>
              <a:rPr lang="en-US">
                <a:latin typeface="Verdana" pitchFamily="34" charset="0"/>
                <a:ea typeface="Calibri" pitchFamily="34" charset="0"/>
                <a:cs typeface="Times New Roman" pitchFamily="18" charset="0"/>
              </a:rPr>
              <a:t> 1</a:t>
            </a:r>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WALKING</a:t>
            </a:r>
          </a:p>
          <a:p>
            <a:endParaRPr lang="en-US">
              <a:ea typeface="Calibri" pitchFamily="34" charset="0"/>
              <a:cs typeface="Times New Roman" pitchFamily="18" charset="0"/>
            </a:endParaRPr>
          </a:p>
          <a:p>
            <a:r>
              <a:rPr lang="en-US">
                <a:latin typeface="Verdana" pitchFamily="34" charset="0"/>
                <a:ea typeface="Calibri" pitchFamily="34" charset="0"/>
                <a:cs typeface="Times New Roman" pitchFamily="18" charset="0"/>
              </a:rPr>
              <a:t>Bears employ the standard mammalian gait.  </a:t>
            </a:r>
            <a:endParaRPr lang="en-US">
              <a:ea typeface="Calibri" pitchFamily="34" charset="0"/>
              <a:cs typeface="Times New Roman" pitchFamily="18" charset="0"/>
            </a:endParaRPr>
          </a:p>
          <a:p>
            <a:pPr lvl="1">
              <a:buFont typeface="Arial" charset="0"/>
              <a:buChar char="•"/>
            </a:pPr>
            <a:r>
              <a:rPr lang="en-US">
                <a:latin typeface="Verdana" pitchFamily="34" charset="0"/>
                <a:ea typeface="Calibri" pitchFamily="34" charset="0"/>
                <a:cs typeface="Times New Roman" pitchFamily="18" charset="0"/>
              </a:rPr>
              <a:t>Left hind</a:t>
            </a:r>
            <a:endParaRPr lang="en-US">
              <a:ea typeface="Calibri" pitchFamily="34" charset="0"/>
              <a:cs typeface="Times New Roman" pitchFamily="18" charset="0"/>
            </a:endParaRPr>
          </a:p>
          <a:p>
            <a:pPr lvl="1">
              <a:buFont typeface="Arial" charset="0"/>
              <a:buChar char="•"/>
            </a:pPr>
            <a:r>
              <a:rPr lang="en-US">
                <a:latin typeface="Verdana" pitchFamily="34" charset="0"/>
                <a:ea typeface="Calibri" pitchFamily="34" charset="0"/>
                <a:cs typeface="Times New Roman" pitchFamily="18" charset="0"/>
              </a:rPr>
              <a:t>Left front</a:t>
            </a:r>
            <a:endParaRPr lang="en-US">
              <a:ea typeface="Calibri" pitchFamily="34" charset="0"/>
              <a:cs typeface="Times New Roman" pitchFamily="18" charset="0"/>
            </a:endParaRPr>
          </a:p>
          <a:p>
            <a:pPr lvl="1">
              <a:buFont typeface="Arial" charset="0"/>
              <a:buChar char="•"/>
            </a:pPr>
            <a:r>
              <a:rPr lang="en-US">
                <a:latin typeface="Verdana" pitchFamily="34" charset="0"/>
                <a:ea typeface="Calibri" pitchFamily="34" charset="0"/>
                <a:cs typeface="Times New Roman" pitchFamily="18" charset="0"/>
              </a:rPr>
              <a:t>Right hind</a:t>
            </a:r>
            <a:endParaRPr lang="en-US">
              <a:ea typeface="Calibri" pitchFamily="34" charset="0"/>
              <a:cs typeface="Times New Roman" pitchFamily="18" charset="0"/>
            </a:endParaRPr>
          </a:p>
          <a:p>
            <a:pPr lvl="1">
              <a:buFont typeface="Arial" charset="0"/>
              <a:buChar char="•"/>
            </a:pPr>
            <a:r>
              <a:rPr lang="en-US">
                <a:latin typeface="Verdana" pitchFamily="34" charset="0"/>
                <a:ea typeface="Calibri" pitchFamily="34" charset="0"/>
                <a:cs typeface="Times New Roman" pitchFamily="18" charset="0"/>
              </a:rPr>
              <a:t>Right front</a:t>
            </a:r>
            <a:endParaRPr lang="en-US">
              <a:ea typeface="Calibri" pitchFamily="34" charset="0"/>
              <a:cs typeface="Times New Roman" pitchFamily="18" charset="0"/>
            </a:endParaRPr>
          </a:p>
          <a:p>
            <a:pPr lvl="1">
              <a:buFont typeface="Arial" charset="0"/>
              <a:buChar char="•"/>
            </a:pPr>
            <a:r>
              <a:rPr lang="en-US">
                <a:latin typeface="Verdana" pitchFamily="34" charset="0"/>
                <a:ea typeface="Calibri" pitchFamily="34" charset="0"/>
                <a:cs typeface="Times New Roman" pitchFamily="18" charset="0"/>
              </a:rPr>
              <a:t>Repeat</a:t>
            </a:r>
            <a:endParaRPr lang="en-US">
              <a:ea typeface="Calibri" pitchFamily="34" charset="0"/>
              <a:cs typeface="Times New Roman" pitchFamily="18" charset="0"/>
            </a:endParaRPr>
          </a:p>
        </p:txBody>
      </p:sp>
      <p:pic>
        <p:nvPicPr>
          <p:cNvPr id="97283" name="Picture 2" descr="WalkingGrizzlyBear.jpg"/>
          <p:cNvPicPr>
            <a:picLocks noChangeAspect="1"/>
          </p:cNvPicPr>
          <p:nvPr/>
        </p:nvPicPr>
        <p:blipFill>
          <a:blip r:embed="rId3" cstate="email"/>
          <a:srcRect/>
          <a:stretch>
            <a:fillRect/>
          </a:stretch>
        </p:blipFill>
        <p:spPr bwMode="auto">
          <a:xfrm>
            <a:off x="3009900" y="1752600"/>
            <a:ext cx="5638800" cy="4572000"/>
          </a:xfrm>
          <a:prstGeom prst="rect">
            <a:avLst/>
          </a:prstGeom>
          <a:noFill/>
          <a:ln w="9525">
            <a:noFill/>
            <a:miter lim="800000"/>
            <a:headEnd/>
            <a:tailEnd/>
          </a:ln>
        </p:spPr>
      </p:pic>
      <p:sp>
        <p:nvSpPr>
          <p:cNvPr id="97284" name="TextBox 3"/>
          <p:cNvSpPr txBox="1">
            <a:spLocks noChangeArrowheads="1"/>
          </p:cNvSpPr>
          <p:nvPr/>
        </p:nvSpPr>
        <p:spPr bwMode="auto">
          <a:xfrm>
            <a:off x="5067300" y="5410200"/>
            <a:ext cx="3473450" cy="461963"/>
          </a:xfrm>
          <a:prstGeom prst="rect">
            <a:avLst/>
          </a:prstGeom>
          <a:noFill/>
          <a:ln w="9525">
            <a:noFill/>
            <a:miter lim="800000"/>
            <a:headEnd/>
            <a:tailEnd/>
          </a:ln>
        </p:spPr>
        <p:txBody>
          <a:bodyPr wrap="none">
            <a:spAutoFit/>
          </a:bodyPr>
          <a:lstStyle/>
          <a:p>
            <a:r>
              <a:rPr lang="en-US">
                <a:solidFill>
                  <a:srgbClr val="FF0000"/>
                </a:solidFill>
                <a:latin typeface="Verdana" pitchFamily="34" charset="0"/>
              </a:rPr>
              <a:t>4       2       1        3</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Box 1"/>
          <p:cNvSpPr txBox="1">
            <a:spLocks noChangeArrowheads="1"/>
          </p:cNvSpPr>
          <p:nvPr/>
        </p:nvSpPr>
        <p:spPr bwMode="auto">
          <a:xfrm>
            <a:off x="266700" y="228600"/>
            <a:ext cx="9677400" cy="830263"/>
          </a:xfrm>
          <a:prstGeom prst="rect">
            <a:avLst/>
          </a:prstGeom>
          <a:noFill/>
          <a:ln w="9525">
            <a:noFill/>
            <a:miter lim="800000"/>
            <a:headEnd/>
            <a:tailEnd/>
          </a:ln>
        </p:spPr>
        <p:txBody>
          <a:bodyPr>
            <a:spAutoFit/>
          </a:bodyPr>
          <a:lstStyle/>
          <a:p>
            <a:r>
              <a:rPr lang="en-US">
                <a:latin typeface="Verdana" pitchFamily="34" charset="0"/>
              </a:rPr>
              <a:t>Because of their plantigrade foot/hand position, bears have a heel-strike and toe-off much like that of a human.</a:t>
            </a:r>
          </a:p>
        </p:txBody>
      </p:sp>
      <p:pic>
        <p:nvPicPr>
          <p:cNvPr id="98307" name="Picture 2" descr="WalkingGrizzlyBear.jpg"/>
          <p:cNvPicPr>
            <a:picLocks noChangeAspect="1"/>
          </p:cNvPicPr>
          <p:nvPr/>
        </p:nvPicPr>
        <p:blipFill>
          <a:blip r:embed="rId3" cstate="email"/>
          <a:srcRect/>
          <a:stretch>
            <a:fillRect/>
          </a:stretch>
        </p:blipFill>
        <p:spPr bwMode="auto">
          <a:xfrm>
            <a:off x="114300" y="1219200"/>
            <a:ext cx="5732463" cy="4648200"/>
          </a:xfrm>
          <a:prstGeom prst="rect">
            <a:avLst/>
          </a:prstGeom>
          <a:noFill/>
          <a:ln w="9525">
            <a:noFill/>
            <a:miter lim="800000"/>
            <a:headEnd/>
            <a:tailEnd/>
          </a:ln>
        </p:spPr>
      </p:pic>
      <p:pic>
        <p:nvPicPr>
          <p:cNvPr id="98308" name="Picture 2" descr="Teenager"/>
          <p:cNvPicPr>
            <a:picLocks noChangeAspect="1" noChangeArrowheads="1"/>
          </p:cNvPicPr>
          <p:nvPr/>
        </p:nvPicPr>
        <p:blipFill>
          <a:blip r:embed="rId4" cstate="email"/>
          <a:srcRect/>
          <a:stretch>
            <a:fillRect/>
          </a:stretch>
        </p:blipFill>
        <p:spPr bwMode="auto">
          <a:xfrm>
            <a:off x="6438900" y="985838"/>
            <a:ext cx="3848100" cy="3446462"/>
          </a:xfrm>
          <a:prstGeom prst="rect">
            <a:avLst/>
          </a:prstGeom>
          <a:noFill/>
          <a:ln w="9525">
            <a:noFill/>
            <a:miter lim="800000"/>
            <a:headEnd/>
            <a:tailEnd/>
          </a:ln>
        </p:spPr>
      </p:pic>
      <p:pic>
        <p:nvPicPr>
          <p:cNvPr id="98309" name="Picture 2" descr="Walk-with-eagle"/>
          <p:cNvPicPr>
            <a:picLocks noChangeAspect="1" noChangeArrowheads="1"/>
          </p:cNvPicPr>
          <p:nvPr/>
        </p:nvPicPr>
        <p:blipFill>
          <a:blip r:embed="rId5" cstate="email"/>
          <a:srcRect/>
          <a:stretch>
            <a:fillRect/>
          </a:stretch>
        </p:blipFill>
        <p:spPr bwMode="auto">
          <a:xfrm>
            <a:off x="6430963" y="4419600"/>
            <a:ext cx="3856037" cy="2438400"/>
          </a:xfrm>
          <a:prstGeom prst="rect">
            <a:avLst/>
          </a:prstGeom>
          <a:noFill/>
          <a:ln w="9525">
            <a:noFill/>
            <a:miter lim="800000"/>
            <a:headEnd/>
            <a:tailEnd/>
          </a:ln>
        </p:spPr>
      </p:pic>
      <p:cxnSp>
        <p:nvCxnSpPr>
          <p:cNvPr id="98310" name="Straight Arrow Connector 7"/>
          <p:cNvCxnSpPr>
            <a:cxnSpLocks noChangeShapeType="1"/>
          </p:cNvCxnSpPr>
          <p:nvPr/>
        </p:nvCxnSpPr>
        <p:spPr bwMode="auto">
          <a:xfrm rot="16200000" flipV="1">
            <a:off x="4000500" y="5715000"/>
            <a:ext cx="914400" cy="304800"/>
          </a:xfrm>
          <a:prstGeom prst="straightConnector1">
            <a:avLst/>
          </a:prstGeom>
          <a:noFill/>
          <a:ln w="38100" algn="ctr">
            <a:solidFill>
              <a:srgbClr val="FF0000"/>
            </a:solidFill>
            <a:round/>
            <a:headEnd/>
            <a:tailEnd type="arrow" w="med" len="med"/>
          </a:ln>
        </p:spPr>
      </p:cxnSp>
      <p:cxnSp>
        <p:nvCxnSpPr>
          <p:cNvPr id="98311" name="Straight Arrow Connector 9"/>
          <p:cNvCxnSpPr>
            <a:cxnSpLocks noChangeShapeType="1"/>
          </p:cNvCxnSpPr>
          <p:nvPr/>
        </p:nvCxnSpPr>
        <p:spPr bwMode="auto">
          <a:xfrm rot="16200000" flipV="1">
            <a:off x="6819900" y="4495800"/>
            <a:ext cx="914400" cy="304800"/>
          </a:xfrm>
          <a:prstGeom prst="straightConnector1">
            <a:avLst/>
          </a:prstGeom>
          <a:noFill/>
          <a:ln w="38100" algn="ctr">
            <a:solidFill>
              <a:srgbClr val="FF0000"/>
            </a:solidFill>
            <a:round/>
            <a:headEnd/>
            <a:tailEnd type="arrow" w="med" len="med"/>
          </a:ln>
        </p:spPr>
      </p:cxnSp>
      <p:cxnSp>
        <p:nvCxnSpPr>
          <p:cNvPr id="98312" name="Straight Arrow Connector 10"/>
          <p:cNvCxnSpPr>
            <a:cxnSpLocks noChangeShapeType="1"/>
          </p:cNvCxnSpPr>
          <p:nvPr/>
        </p:nvCxnSpPr>
        <p:spPr bwMode="auto">
          <a:xfrm rot="10800000">
            <a:off x="7886700" y="6553200"/>
            <a:ext cx="838200" cy="152400"/>
          </a:xfrm>
          <a:prstGeom prst="straightConnector1">
            <a:avLst/>
          </a:prstGeom>
          <a:noFill/>
          <a:ln w="38100" algn="ctr">
            <a:solidFill>
              <a:srgbClr val="FF0000"/>
            </a:solidFill>
            <a:round/>
            <a:headEnd/>
            <a:tailEnd type="arrow" w="med" len="med"/>
          </a:ln>
        </p:spPr>
      </p:cxn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0" y="381000"/>
            <a:ext cx="10287000" cy="5016500"/>
          </a:xfrm>
          <a:prstGeom prst="rect">
            <a:avLst/>
          </a:prstGeom>
          <a:noFill/>
          <a:ln w="9525">
            <a:noFill/>
            <a:miter lim="800000"/>
            <a:headEnd/>
            <a:tailEnd/>
          </a:ln>
        </p:spPr>
        <p:txBody>
          <a:bodyPr anchor="ctr">
            <a:spAutoFit/>
          </a:bodyPr>
          <a:lstStyle/>
          <a:p>
            <a:r>
              <a:rPr lang="en-US" sz="3200">
                <a:latin typeface="Verdana" pitchFamily="34" charset="0"/>
                <a:ea typeface="Calibri" pitchFamily="34" charset="0"/>
                <a:cs typeface="Times New Roman" pitchFamily="18" charset="0"/>
              </a:rPr>
              <a:t>BEAR LOCOMOTION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2</a:t>
            </a:r>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MODERATE SPEED GAIT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TROTTING</a:t>
            </a:r>
          </a:p>
          <a:p>
            <a:endParaRPr lang="en-US" sz="3200">
              <a:ea typeface="Calibri" pitchFamily="34" charset="0"/>
              <a:cs typeface="Times New Roman" pitchFamily="18" charset="0"/>
            </a:endParaRPr>
          </a:p>
          <a:p>
            <a:r>
              <a:rPr lang="en-US" sz="3200">
                <a:latin typeface="Verdana" pitchFamily="34" charset="0"/>
                <a:ea typeface="Calibri" pitchFamily="34" charset="0"/>
                <a:cs typeface="Times New Roman" pitchFamily="18" charset="0"/>
              </a:rPr>
              <a:t>Bears can employ either a two-beat trot or a four beat trot depending on speed and terrain.</a:t>
            </a:r>
            <a:endParaRPr lang="en-US" sz="3200">
              <a:ea typeface="Calibri" pitchFamily="34" charset="0"/>
              <a:cs typeface="Times New Roman" pitchFamily="18" charset="0"/>
            </a:endParaRPr>
          </a:p>
          <a:p>
            <a:pPr lvl="1">
              <a:buFont typeface="Arial" charset="0"/>
              <a:buChar char="•"/>
            </a:pPr>
            <a:r>
              <a:rPr lang="en-US" sz="3200">
                <a:latin typeface="Verdana" pitchFamily="34" charset="0"/>
                <a:ea typeface="Calibri" pitchFamily="34" charset="0"/>
                <a:cs typeface="Times New Roman" pitchFamily="18" charset="0"/>
              </a:rPr>
              <a:t>Two-beat trot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diagonal limb couplets strike at exactly same time.</a:t>
            </a:r>
            <a:endParaRPr lang="en-US" sz="3200">
              <a:ea typeface="Calibri" pitchFamily="34" charset="0"/>
              <a:cs typeface="Times New Roman" pitchFamily="18" charset="0"/>
            </a:endParaRPr>
          </a:p>
          <a:p>
            <a:pPr lvl="1">
              <a:buFont typeface="Arial" charset="0"/>
              <a:buChar char="•"/>
            </a:pPr>
            <a:r>
              <a:rPr lang="en-US" sz="3200">
                <a:latin typeface="Verdana" pitchFamily="34" charset="0"/>
                <a:ea typeface="Calibri" pitchFamily="34" charset="0"/>
                <a:cs typeface="Times New Roman" pitchFamily="18" charset="0"/>
              </a:rPr>
              <a:t>Four-beat-trot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diagonal couplets still employed, but hind foot strikes a split second before forefoot.</a:t>
            </a:r>
            <a:endParaRPr lang="en-US" sz="320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325438" y="417513"/>
            <a:ext cx="9961562" cy="2062162"/>
          </a:xfrm>
          <a:prstGeom prst="rect">
            <a:avLst/>
          </a:prstGeom>
          <a:noFill/>
          <a:ln w="9525">
            <a:noFill/>
            <a:miter lim="800000"/>
            <a:headEnd/>
            <a:tailEnd/>
          </a:ln>
        </p:spPr>
        <p:txBody>
          <a:bodyPr>
            <a:spAutoFit/>
          </a:bodyPr>
          <a:lstStyle/>
          <a:p>
            <a:r>
              <a:rPr lang="en-US" sz="4400"/>
              <a:t>TROT</a:t>
            </a:r>
          </a:p>
          <a:p>
            <a:endParaRPr lang="en-US" sz="2800"/>
          </a:p>
          <a:p>
            <a:pPr>
              <a:buFontTx/>
              <a:buChar char="•"/>
            </a:pPr>
            <a:r>
              <a:rPr lang="en-US" sz="2800"/>
              <a:t>Trotting is dominated by alternating contact with the ground of [right-hind+left-front] and [left-hind+right-front].</a:t>
            </a:r>
          </a:p>
        </p:txBody>
      </p:sp>
      <p:pic>
        <p:nvPicPr>
          <p:cNvPr id="100355" name="Picture 3" descr="ShepardTrotTwoBeat"/>
          <p:cNvPicPr>
            <a:picLocks noChangeAspect="1" noChangeArrowheads="1"/>
          </p:cNvPicPr>
          <p:nvPr/>
        </p:nvPicPr>
        <p:blipFill>
          <a:blip r:embed="rId3" cstate="email"/>
          <a:srcRect/>
          <a:stretch>
            <a:fillRect/>
          </a:stretch>
        </p:blipFill>
        <p:spPr bwMode="auto">
          <a:xfrm>
            <a:off x="2057400" y="2743200"/>
            <a:ext cx="6257925" cy="3541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Trot"/>
          <p:cNvPicPr>
            <a:picLocks noChangeAspect="1" noChangeArrowheads="1"/>
          </p:cNvPicPr>
          <p:nvPr/>
        </p:nvPicPr>
        <p:blipFill>
          <a:blip r:embed="rId3" cstate="email"/>
          <a:srcRect/>
          <a:stretch>
            <a:fillRect/>
          </a:stretch>
        </p:blipFill>
        <p:spPr bwMode="auto">
          <a:xfrm>
            <a:off x="1828800" y="812800"/>
            <a:ext cx="6172200" cy="4872038"/>
          </a:xfrm>
          <a:prstGeom prst="rect">
            <a:avLst/>
          </a:prstGeom>
          <a:noFill/>
          <a:ln w="9525">
            <a:noFill/>
            <a:miter lim="800000"/>
            <a:headEnd/>
            <a:tailEnd/>
          </a:ln>
        </p:spPr>
      </p:pic>
      <p:sp>
        <p:nvSpPr>
          <p:cNvPr id="101379" name="Text Box 3"/>
          <p:cNvSpPr txBox="1">
            <a:spLocks noChangeArrowheads="1"/>
          </p:cNvSpPr>
          <p:nvPr/>
        </p:nvSpPr>
        <p:spPr bwMode="auto">
          <a:xfrm>
            <a:off x="6667500" y="5943600"/>
            <a:ext cx="3381375" cy="769938"/>
          </a:xfrm>
          <a:prstGeom prst="rect">
            <a:avLst/>
          </a:prstGeom>
          <a:noFill/>
          <a:ln w="9525">
            <a:noFill/>
            <a:miter lim="800000"/>
            <a:headEnd/>
            <a:tailEnd/>
          </a:ln>
        </p:spPr>
        <p:txBody>
          <a:bodyPr wrap="none">
            <a:spAutoFit/>
          </a:bodyPr>
          <a:lstStyle/>
          <a:p>
            <a:r>
              <a:rPr lang="en-US" sz="4400">
                <a:latin typeface="Verdana" pitchFamily="34" charset="0"/>
              </a:rPr>
              <a:t>2-Beat Trot</a:t>
            </a:r>
            <a:endParaRPr lang="en-US">
              <a:latin typeface="Verdana" pitchFamily="34" charset="0"/>
            </a:endParaRPr>
          </a:p>
        </p:txBody>
      </p:sp>
      <p:sp>
        <p:nvSpPr>
          <p:cNvPr id="101380" name="Line 4"/>
          <p:cNvSpPr>
            <a:spLocks noChangeShapeType="1"/>
          </p:cNvSpPr>
          <p:nvPr/>
        </p:nvSpPr>
        <p:spPr bwMode="auto">
          <a:xfrm flipV="1">
            <a:off x="2209800" y="4648200"/>
            <a:ext cx="1371600" cy="1371600"/>
          </a:xfrm>
          <a:prstGeom prst="line">
            <a:avLst/>
          </a:prstGeom>
          <a:noFill/>
          <a:ln w="76200">
            <a:solidFill>
              <a:srgbClr val="FF0000"/>
            </a:solidFill>
            <a:round/>
            <a:headEnd/>
            <a:tailEnd type="triangle" w="med" len="med"/>
          </a:ln>
        </p:spPr>
        <p:txBody>
          <a:bodyPr wrap="none" anchor="ctr"/>
          <a:lstStyle/>
          <a:p>
            <a:endParaRPr lang="en-US"/>
          </a:p>
        </p:txBody>
      </p:sp>
      <p:sp>
        <p:nvSpPr>
          <p:cNvPr id="101381" name="Line 5"/>
          <p:cNvSpPr>
            <a:spLocks noChangeShapeType="1"/>
          </p:cNvSpPr>
          <p:nvPr/>
        </p:nvSpPr>
        <p:spPr bwMode="auto">
          <a:xfrm flipV="1">
            <a:off x="4800600" y="5257800"/>
            <a:ext cx="990600" cy="1066800"/>
          </a:xfrm>
          <a:prstGeom prst="line">
            <a:avLst/>
          </a:prstGeom>
          <a:noFill/>
          <a:ln w="76200">
            <a:solidFill>
              <a:srgbClr val="FF00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266700" y="304800"/>
            <a:ext cx="10020300" cy="1077913"/>
          </a:xfrm>
          <a:prstGeom prst="rect">
            <a:avLst/>
          </a:prstGeom>
          <a:noFill/>
          <a:ln w="9525">
            <a:noFill/>
            <a:miter lim="800000"/>
            <a:headEnd/>
            <a:tailEnd/>
          </a:ln>
        </p:spPr>
        <p:txBody>
          <a:bodyPr>
            <a:spAutoFit/>
          </a:bodyPr>
          <a:lstStyle/>
          <a:p>
            <a:r>
              <a:rPr lang="en-US" sz="3200">
                <a:latin typeface="Verdana" pitchFamily="34" charset="0"/>
                <a:ea typeface="Calibri" pitchFamily="34" charset="0"/>
                <a:cs typeface="Times New Roman" pitchFamily="18" charset="0"/>
              </a:rPr>
              <a:t>Two-beat trot </a:t>
            </a:r>
            <a:r>
              <a:rPr lang="en-US" sz="3200">
                <a:latin typeface="Calibri" pitchFamily="34" charset="0"/>
                <a:ea typeface="Calibri" pitchFamily="34" charset="0"/>
                <a:cs typeface="Times New Roman" pitchFamily="18" charset="0"/>
              </a:rPr>
              <a:t>–</a:t>
            </a:r>
            <a:r>
              <a:rPr lang="en-US" sz="3200">
                <a:latin typeface="Verdana" pitchFamily="34" charset="0"/>
                <a:ea typeface="Calibri" pitchFamily="34" charset="0"/>
                <a:cs typeface="Times New Roman" pitchFamily="18" charset="0"/>
              </a:rPr>
              <a:t> diagonal limb couplets strike at exactly same time.</a:t>
            </a:r>
            <a:endParaRPr lang="en-US" sz="3200">
              <a:ea typeface="Calibri" pitchFamily="34" charset="0"/>
              <a:cs typeface="Times New Roman" pitchFamily="18" charset="0"/>
            </a:endParaRPr>
          </a:p>
        </p:txBody>
      </p:sp>
      <p:pic>
        <p:nvPicPr>
          <p:cNvPr id="102403" name="Picture 3" descr="ShepardTrotTwoBeat"/>
          <p:cNvPicPr>
            <a:picLocks noChangeAspect="1" noChangeArrowheads="1"/>
          </p:cNvPicPr>
          <p:nvPr/>
        </p:nvPicPr>
        <p:blipFill>
          <a:blip r:embed="rId3" cstate="email"/>
          <a:srcRect/>
          <a:stretch>
            <a:fillRect/>
          </a:stretch>
        </p:blipFill>
        <p:spPr bwMode="auto">
          <a:xfrm>
            <a:off x="2628900" y="1981200"/>
            <a:ext cx="4848225" cy="3541713"/>
          </a:xfrm>
          <a:prstGeom prst="rect">
            <a:avLst/>
          </a:prstGeom>
          <a:noFill/>
          <a:ln w="9525">
            <a:noFill/>
            <a:miter lim="800000"/>
            <a:headEnd/>
            <a:tailEnd/>
          </a:ln>
        </p:spPr>
      </p:pic>
      <p:sp>
        <p:nvSpPr>
          <p:cNvPr id="102404" name="Line 4"/>
          <p:cNvSpPr>
            <a:spLocks noChangeShapeType="1"/>
          </p:cNvSpPr>
          <p:nvPr/>
        </p:nvSpPr>
        <p:spPr bwMode="auto">
          <a:xfrm flipV="1">
            <a:off x="3771900" y="5105400"/>
            <a:ext cx="1371600" cy="1371600"/>
          </a:xfrm>
          <a:prstGeom prst="line">
            <a:avLst/>
          </a:prstGeom>
          <a:noFill/>
          <a:ln w="76200">
            <a:solidFill>
              <a:srgbClr val="FF0000"/>
            </a:solidFill>
            <a:round/>
            <a:headEnd/>
            <a:tailEnd type="triangle" w="med" len="med"/>
          </a:ln>
        </p:spPr>
        <p:txBody>
          <a:bodyPr wrap="none" anchor="ctr"/>
          <a:lstStyle/>
          <a:p>
            <a:endParaRPr lang="en-US"/>
          </a:p>
        </p:txBody>
      </p:sp>
      <p:sp>
        <p:nvSpPr>
          <p:cNvPr id="102405" name="Line 4"/>
          <p:cNvSpPr>
            <a:spLocks noChangeShapeType="1"/>
          </p:cNvSpPr>
          <p:nvPr/>
        </p:nvSpPr>
        <p:spPr bwMode="auto">
          <a:xfrm flipV="1">
            <a:off x="5753100" y="5105400"/>
            <a:ext cx="1371600" cy="1371600"/>
          </a:xfrm>
          <a:prstGeom prst="line">
            <a:avLst/>
          </a:prstGeom>
          <a:noFill/>
          <a:ln w="76200">
            <a:solidFill>
              <a:srgbClr val="FF0000"/>
            </a:solidFill>
            <a:round/>
            <a:headEnd/>
            <a:tailEnd type="triangle" w="med" len="med"/>
          </a:ln>
        </p:spPr>
        <p:txBody>
          <a:bodyPr wrap="none" anchor="ctr"/>
          <a:lstStyle/>
          <a:p>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1">
      <a:dk1>
        <a:srgbClr val="808080"/>
      </a:dk1>
      <a:lt1>
        <a:srgbClr val="FFFF00"/>
      </a:lt1>
      <a:dk2>
        <a:srgbClr val="000000"/>
      </a:dk2>
      <a:lt2>
        <a:srgbClr val="000000"/>
      </a:lt2>
      <a:accent1>
        <a:srgbClr val="00CC99"/>
      </a:accent1>
      <a:accent2>
        <a:srgbClr val="3333CC"/>
      </a:accent2>
      <a:accent3>
        <a:srgbClr val="AAAAAA"/>
      </a:accent3>
      <a:accent4>
        <a:srgbClr val="00DA00"/>
      </a:accent4>
      <a:accent5>
        <a:srgbClr val="AAE2CA"/>
      </a:accent5>
      <a:accent6>
        <a:srgbClr val="2D2DB9"/>
      </a:accent6>
      <a:hlink>
        <a:srgbClr val="CCCCFF"/>
      </a:hlink>
      <a:folHlink>
        <a:srgbClr val="B2B2B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1541</TotalTime>
  <Words>2707</Words>
  <Application>Microsoft Office PowerPoint</Application>
  <PresentationFormat>35mm Slides</PresentationFormat>
  <Paragraphs>539</Paragraphs>
  <Slides>150</Slides>
  <Notes>150</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Default Design</vt:lpstr>
      <vt:lpstr>Bears: Anatomy, Locomotion, Behavior</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vector>
  </TitlesOfParts>
  <Company>CSU San Bernardino Biology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Stuart S. Sumida</dc:creator>
  <cp:lastModifiedBy> </cp:lastModifiedBy>
  <cp:revision>108</cp:revision>
  <dcterms:created xsi:type="dcterms:W3CDTF">2001-09-05T06:35:16Z</dcterms:created>
  <dcterms:modified xsi:type="dcterms:W3CDTF">2011-03-29T23:24:27Z</dcterms:modified>
</cp:coreProperties>
</file>