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9.xml" ContentType="application/vnd.openxmlformats-officedocument.themeOverride+xml"/>
  <Override PartName="/ppt/notesSlides/notesSlide26.xml" ContentType="application/vnd.openxmlformats-officedocument.presentationml.notesSlide+xml"/>
  <Override PartName="/ppt/theme/themeOverride20.xml" ContentType="application/vnd.openxmlformats-officedocument.themeOverride+xml"/>
  <Override PartName="/ppt/notesSlides/notesSlide27.xml" ContentType="application/vnd.openxmlformats-officedocument.presentationml.notesSlide+xml"/>
  <Override PartName="/ppt/theme/themeOverride21.xml" ContentType="application/vnd.openxmlformats-officedocument.themeOverride+xml"/>
  <Override PartName="/ppt/notesSlides/notesSlide28.xml" ContentType="application/vnd.openxmlformats-officedocument.presentationml.notesSlide+xml"/>
  <Override PartName="/ppt/theme/themeOverride22.xml" ContentType="application/vnd.openxmlformats-officedocument.themeOverride+xml"/>
  <Override PartName="/ppt/notesSlides/notesSlide29.xml" ContentType="application/vnd.openxmlformats-officedocument.presentationml.notesSlide+xml"/>
  <Override PartName="/ppt/theme/themeOverride23.xml" ContentType="application/vnd.openxmlformats-officedocument.themeOverride+xml"/>
  <Override PartName="/ppt/notesSlides/notesSlide30.xml" ContentType="application/vnd.openxmlformats-officedocument.presentationml.notesSlide+xml"/>
  <Override PartName="/ppt/theme/themeOverride24.xml" ContentType="application/vnd.openxmlformats-officedocument.themeOverride+xml"/>
  <Override PartName="/ppt/notesSlides/notesSlide31.xml" ContentType="application/vnd.openxmlformats-officedocument.presentationml.notesSlide+xml"/>
  <Override PartName="/ppt/theme/themeOverride25.xml" ContentType="application/vnd.openxmlformats-officedocument.themeOverride+xml"/>
  <Override PartName="/ppt/notesSlides/notesSlide32.xml" ContentType="application/vnd.openxmlformats-officedocument.presentationml.notesSlide+xml"/>
  <Override PartName="/ppt/theme/themeOverride26.xml" ContentType="application/vnd.openxmlformats-officedocument.themeOverride+xml"/>
  <Override PartName="/ppt/notesSlides/notesSlide33.xml" ContentType="application/vnd.openxmlformats-officedocument.presentationml.notesSlide+xml"/>
  <Override PartName="/ppt/theme/themeOverride27.xml" ContentType="application/vnd.openxmlformats-officedocument.themeOverride+xml"/>
  <Override PartName="/ppt/notesSlides/notesSlide34.xml" ContentType="application/vnd.openxmlformats-officedocument.presentationml.notesSlide+xml"/>
  <Override PartName="/ppt/theme/themeOverride28.xml" ContentType="application/vnd.openxmlformats-officedocument.themeOverride+xml"/>
  <Override PartName="/ppt/notesSlides/notesSlide35.xml" ContentType="application/vnd.openxmlformats-officedocument.presentationml.notesSlide+xml"/>
  <Override PartName="/ppt/theme/themeOverride29.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30.xml" ContentType="application/vnd.openxmlformats-officedocument.themeOverride+xml"/>
  <Override PartName="/ppt/notesSlides/notesSlide39.xml" ContentType="application/vnd.openxmlformats-officedocument.presentationml.notesSlide+xml"/>
  <Override PartName="/ppt/theme/themeOverride31.xml" ContentType="application/vnd.openxmlformats-officedocument.themeOverride+xml"/>
  <Override PartName="/ppt/notesSlides/notesSlide40.xml" ContentType="application/vnd.openxmlformats-officedocument.presentationml.notesSlide+xml"/>
  <Override PartName="/ppt/theme/themeOverride32.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8" r:id="rId2"/>
    <p:sldId id="260" r:id="rId3"/>
    <p:sldId id="261" r:id="rId4"/>
    <p:sldId id="262" r:id="rId5"/>
    <p:sldId id="263" r:id="rId6"/>
    <p:sldId id="264" r:id="rId7"/>
    <p:sldId id="265" r:id="rId8"/>
    <p:sldId id="266" r:id="rId9"/>
    <p:sldId id="267" r:id="rId10"/>
    <p:sldId id="268" r:id="rId11"/>
    <p:sldId id="270" r:id="rId12"/>
    <p:sldId id="271" r:id="rId13"/>
    <p:sldId id="272" r:id="rId14"/>
    <p:sldId id="285" r:id="rId15"/>
    <p:sldId id="286" r:id="rId16"/>
    <p:sldId id="287" r:id="rId17"/>
    <p:sldId id="288" r:id="rId18"/>
    <p:sldId id="275" r:id="rId19"/>
    <p:sldId id="305" r:id="rId20"/>
    <p:sldId id="306" r:id="rId21"/>
    <p:sldId id="307" r:id="rId22"/>
    <p:sldId id="308" r:id="rId23"/>
    <p:sldId id="309" r:id="rId24"/>
    <p:sldId id="310" r:id="rId25"/>
    <p:sldId id="311" r:id="rId26"/>
    <p:sldId id="273" r:id="rId27"/>
    <p:sldId id="300" r:id="rId28"/>
    <p:sldId id="276" r:id="rId29"/>
    <p:sldId id="277" r:id="rId30"/>
    <p:sldId id="278" r:id="rId31"/>
    <p:sldId id="292" r:id="rId32"/>
    <p:sldId id="293" r:id="rId33"/>
    <p:sldId id="294" r:id="rId34"/>
    <p:sldId id="295" r:id="rId35"/>
    <p:sldId id="296" r:id="rId36"/>
    <p:sldId id="289" r:id="rId37"/>
    <p:sldId id="303" r:id="rId38"/>
    <p:sldId id="312" r:id="rId39"/>
    <p:sldId id="290" r:id="rId40"/>
    <p:sldId id="302" r:id="rId41"/>
    <p:sldId id="297" r:id="rId4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58" autoAdjust="0"/>
    <p:restoredTop sz="90929"/>
  </p:normalViewPr>
  <p:slideViewPr>
    <p:cSldViewPr>
      <p:cViewPr varScale="1">
        <p:scale>
          <a:sx n="91" d="100"/>
          <a:sy n="91" d="100"/>
        </p:scale>
        <p:origin x="-17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D84A1003-E1E9-45FC-A930-2FA94B2382A1}" type="slidenum">
              <a:rPr lang="en-US"/>
              <a:pPr>
                <a:defRPr/>
              </a:pPr>
              <a:t>‹#›</a:t>
            </a:fld>
            <a:endParaRPr lang="en-US"/>
          </a:p>
        </p:txBody>
      </p:sp>
    </p:spTree>
    <p:extLst>
      <p:ext uri="{BB962C8B-B14F-4D97-AF65-F5344CB8AC3E}">
        <p14:creationId xmlns:p14="http://schemas.microsoft.com/office/powerpoint/2010/main" val="2331200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EEA22472-8DEC-407B-924B-AB9A21CF790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2916C124-8A72-4781-9BE4-2E85A831B82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C5CE35FE-D881-43AA-8A26-6F240F3D7BA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7152B036-F9F7-456A-B4F7-211775C3853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D7334733-D8E9-45E0-BA72-DE6FDD89C25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7C106F08-8864-4C05-8723-5DC497B5565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E8BF214A-0D6D-4B57-994B-66BD8B07316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E1270986-BE97-4835-A233-751B63C94DD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19991593-3D0C-492D-B313-ADC1154EB16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2177C35C-0CC4-4FFA-8454-53646BE13FC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EB7A18D4-D47D-4550-ACFB-56C157679F8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E709D30B-2762-4104-9BDC-8F1F02AD11C6}"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9DC243CB-7943-41D5-A285-38529E4D159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D3C28E4C-9CAF-42E4-AC47-7C49458751C1}"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p>
            <a:fld id="{5E64CDE8-3AC8-4226-80F1-318E1A42A97A}"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26992CF0-F576-44B1-9E06-77DC82F2036B}"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p>
        </p:txBody>
      </p:sp>
      <p:sp>
        <p:nvSpPr>
          <p:cNvPr id="76804" name="Slide Number Placeholder 3"/>
          <p:cNvSpPr>
            <a:spLocks noGrp="1"/>
          </p:cNvSpPr>
          <p:nvPr>
            <p:ph type="sldNum" sz="quarter" idx="5"/>
          </p:nvPr>
        </p:nvSpPr>
        <p:spPr>
          <a:noFill/>
        </p:spPr>
        <p:txBody>
          <a:bodyPr/>
          <a:lstStyle/>
          <a:p>
            <a:fld id="{29CB6F6D-3783-438B-88B4-B009BF0FAB47}"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p>
        </p:txBody>
      </p:sp>
      <p:sp>
        <p:nvSpPr>
          <p:cNvPr id="75780" name="Slide Number Placeholder 3"/>
          <p:cNvSpPr>
            <a:spLocks noGrp="1"/>
          </p:cNvSpPr>
          <p:nvPr>
            <p:ph type="sldNum" sz="quarter" idx="5"/>
          </p:nvPr>
        </p:nvSpPr>
        <p:spPr>
          <a:noFill/>
        </p:spPr>
        <p:txBody>
          <a:bodyPr/>
          <a:lstStyle/>
          <a:p>
            <a:fld id="{53B32B67-A31F-44BA-8F60-B0FAEACF0350}"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0213FEFF-73BC-4E74-9B2B-BB8C3B354F66}"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E3FE7430-DE27-4196-923F-2A40C3623408}"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E8E544DD-493F-46A1-8ED8-8338B0E95F53}"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61444" name="Slide Number Placeholder 3"/>
          <p:cNvSpPr>
            <a:spLocks noGrp="1"/>
          </p:cNvSpPr>
          <p:nvPr>
            <p:ph type="sldNum" sz="quarter" idx="5"/>
          </p:nvPr>
        </p:nvSpPr>
        <p:spPr>
          <a:noFill/>
        </p:spPr>
        <p:txBody>
          <a:bodyPr/>
          <a:lstStyle/>
          <a:p>
            <a:fld id="{C7A53947-B79C-4F70-AC4E-40C32B39F1C8}"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9DFB4667-7F20-4E6C-91A0-3F79B33F08E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8437C863-E0C4-41F2-8940-65DFFEEF883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B022515F-2697-472A-91AD-E1FDBB6322D7}"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E3EC76AC-42E5-4B25-81BC-BD27B854758B}"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FF7830A6-FA5C-4B23-A5ED-13FB728C4625}"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4AE9D9E1-A77F-4903-A123-5BFF70175CA6}"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0214CA4B-22AF-45E7-B84A-ED6EF58BEEE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B9FB5D05-B22E-454A-86D0-96D6967B9001}"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D688C6-20AD-480F-8F21-EE1D96BFA76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D688C6-20AD-480F-8F21-EE1D96BFA76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0D922E9-E2AE-4FB6-A401-FB6B9007107B}"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0FE53E4B-1C60-4A89-8A26-C5B254EBDD06}"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6615787E-2609-43CF-9814-0E5B85B8E5AC}"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09EAA924-3E0C-40D1-971C-CBBDBED3F4D1}" type="slidenum">
              <a:rPr lang="en-US" smtClean="0"/>
              <a:pPr/>
              <a:t>41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8DB5FEA2-432A-47FF-BB1B-F225B361FC1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511E8F9F-42B2-4AE6-B93B-9F3A7345A13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303D2A7E-4C78-4428-BFCF-A77903C9410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E7AC477A-D90A-4E10-A55A-37741F867D4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DE7B0C18-8A87-4B0F-9BCD-1134AFF91AE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61783-DECD-49CE-9FFC-587AE2B673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48781-212B-4D97-9666-05B77C1B67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6F3E4-3CF3-47EF-B54D-3DF2A3753B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F7F8B-7ED2-4DDA-A738-DBF9B657D1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D18D-7163-4D81-A022-0109ECE388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3063A-BA2C-4FB8-97F9-644D1A2724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D3BEBE-5848-455A-AB91-C05A678377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68EE87-06C7-42FA-93D8-4BD2FC1FA4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0A6A52-2871-4780-B84F-B3EAD069BA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E70BFF-15FC-480E-A373-69C24F46AD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93261E-8F1B-4B08-9A15-EDF9B53A47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E1FEDF-6DD3-46BA-B74F-7CF47CE79A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jpeg"/><Relationship Id="rId1" Type="http://schemas.openxmlformats.org/officeDocument/2006/relationships/themeOverride" Target="../theme/themeOverride10.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5.jpeg"/><Relationship Id="rId1" Type="http://schemas.openxmlformats.org/officeDocument/2006/relationships/themeOverride" Target="../theme/themeOverride11.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7.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jpeg"/><Relationship Id="rId1" Type="http://schemas.openxmlformats.org/officeDocument/2006/relationships/themeOverride" Target="../theme/themeOverride13.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7.jpeg"/><Relationship Id="rId1" Type="http://schemas.openxmlformats.org/officeDocument/2006/relationships/themeOverride" Target="../theme/themeOverride14.x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8.jpeg"/><Relationship Id="rId1" Type="http://schemas.openxmlformats.org/officeDocument/2006/relationships/themeOverride" Target="../theme/themeOverride15.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9.jpeg"/><Relationship Id="rId1" Type="http://schemas.openxmlformats.org/officeDocument/2006/relationships/themeOverride" Target="../theme/themeOverride16.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slideLayout" Target="../slideLayouts/slideLayout7.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0.jpeg"/><Relationship Id="rId1" Type="http://schemas.openxmlformats.org/officeDocument/2006/relationships/themeOverride" Target="../theme/themeOverride18.x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slideLayout" Target="../slideLayouts/slideLayout7.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4.png"/><Relationship Id="rId1" Type="http://schemas.openxmlformats.org/officeDocument/2006/relationships/themeOverride" Target="../theme/themeOverride20.x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5.jpeg"/><Relationship Id="rId1" Type="http://schemas.openxmlformats.org/officeDocument/2006/relationships/themeOverride" Target="../theme/themeOverride21.x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6.jpeg"/><Relationship Id="rId1" Type="http://schemas.openxmlformats.org/officeDocument/2006/relationships/themeOverride" Target="../theme/themeOverride22.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1" Type="http://schemas.openxmlformats.org/officeDocument/2006/relationships/themeOverride" Target="../theme/themeOverride3.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slideLayout" Target="../slideLayouts/slideLayout7.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themeOverride" Target="../theme/themeOverride24.xml"/><Relationship Id="rId2" Type="http://schemas.openxmlformats.org/officeDocument/2006/relationships/slideLayout" Target="../slideLayouts/slideLayout7.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slideLayout" Target="../slideLayouts/slideLayout7.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hemeOverride" Target="../theme/themeOverride26.xml"/><Relationship Id="rId2" Type="http://schemas.openxmlformats.org/officeDocument/2006/relationships/slideLayout" Target="../slideLayouts/slideLayout7.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hemeOverride" Target="../theme/themeOverride27.xml"/><Relationship Id="rId2" Type="http://schemas.openxmlformats.org/officeDocument/2006/relationships/slideLayout" Target="../slideLayouts/slideLayout7.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themeOverride" Target="../theme/themeOverride28.xml"/><Relationship Id="rId2" Type="http://schemas.openxmlformats.org/officeDocument/2006/relationships/slideLayout" Target="../slideLayouts/slideLayout7.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themeOverride" Target="../theme/themeOverride29.xml"/><Relationship Id="rId2" Type="http://schemas.openxmlformats.org/officeDocument/2006/relationships/slideLayout" Target="../slideLayouts/slideLayout7.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17.jpeg"/><Relationship Id="rId1" Type="http://schemas.openxmlformats.org/officeDocument/2006/relationships/themeOverride" Target="../theme/themeOverride30.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18.jpeg"/><Relationship Id="rId1" Type="http://schemas.openxmlformats.org/officeDocument/2006/relationships/themeOverride" Target="../theme/themeOverride31.x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themeOverride" Target="../theme/themeOverride32.xml"/><Relationship Id="rId2" Type="http://schemas.openxmlformats.org/officeDocument/2006/relationships/slideLayout" Target="../slideLayouts/slideLayout7.xml"/><Relationship Id="rId3"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jpeg"/><Relationship Id="rId1" Type="http://schemas.openxmlformats.org/officeDocument/2006/relationships/themeOverride" Target="../theme/themeOverride5.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jpeg"/><Relationship Id="rId1" Type="http://schemas.openxmlformats.org/officeDocument/2006/relationships/themeOverride" Target="../theme/themeOverride9.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41325" y="239713"/>
            <a:ext cx="4500563" cy="1311275"/>
          </a:xfrm>
          <a:prstGeom prst="rect">
            <a:avLst/>
          </a:prstGeom>
          <a:noFill/>
          <a:ln w="9525">
            <a:noFill/>
            <a:miter lim="800000"/>
            <a:headEnd/>
            <a:tailEnd/>
          </a:ln>
        </p:spPr>
        <p:txBody>
          <a:bodyPr wrap="none">
            <a:spAutoFit/>
          </a:bodyPr>
          <a:lstStyle/>
          <a:p>
            <a:r>
              <a:rPr lang="en-US" sz="2000" b="1" i="1">
                <a:latin typeface="Arial" charset="0"/>
              </a:rPr>
              <a:t>Biology 323</a:t>
            </a:r>
          </a:p>
          <a:p>
            <a:r>
              <a:rPr lang="en-US" sz="2000" b="1" i="1">
                <a:latin typeface="Arial" charset="0"/>
              </a:rPr>
              <a:t>Human Anatomy for Biology Majors</a:t>
            </a:r>
          </a:p>
          <a:p>
            <a:r>
              <a:rPr lang="en-US" sz="2000" b="1" i="1">
                <a:latin typeface="Arial" charset="0"/>
              </a:rPr>
              <a:t>Lecture 10</a:t>
            </a:r>
          </a:p>
          <a:p>
            <a:r>
              <a:rPr lang="en-US" sz="2000" b="1" i="1">
                <a:latin typeface="Arial" charset="0"/>
              </a:rPr>
              <a:t>Dr. Stuart S. Sumida</a:t>
            </a:r>
          </a:p>
        </p:txBody>
      </p:sp>
      <p:sp>
        <p:nvSpPr>
          <p:cNvPr id="2051" name="Text Box 3"/>
          <p:cNvSpPr txBox="1">
            <a:spLocks noChangeArrowheads="1"/>
          </p:cNvSpPr>
          <p:nvPr/>
        </p:nvSpPr>
        <p:spPr bwMode="auto">
          <a:xfrm>
            <a:off x="0" y="2906713"/>
            <a:ext cx="9063038" cy="1736725"/>
          </a:xfrm>
          <a:prstGeom prst="rect">
            <a:avLst/>
          </a:prstGeom>
          <a:noFill/>
          <a:ln w="9525">
            <a:noFill/>
            <a:miter lim="800000"/>
            <a:headEnd/>
            <a:tailEnd/>
          </a:ln>
        </p:spPr>
        <p:txBody>
          <a:bodyPr>
            <a:spAutoFit/>
          </a:bodyPr>
          <a:lstStyle/>
          <a:p>
            <a:pPr algn="ctr"/>
            <a:r>
              <a:rPr lang="en-US" sz="5400">
                <a:latin typeface="Arial" charset="0"/>
              </a:rPr>
              <a:t>Heart: Structure, Function, Development</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art-dorsal"/>
          <p:cNvPicPr>
            <a:picLocks noChangeAspect="1" noChangeArrowheads="1"/>
          </p:cNvPicPr>
          <p:nvPr/>
        </p:nvPicPr>
        <p:blipFill>
          <a:blip r:embed="rId4" cstate="print"/>
          <a:srcRect/>
          <a:stretch>
            <a:fillRect/>
          </a:stretch>
        </p:blipFill>
        <p:spPr bwMode="auto">
          <a:xfrm>
            <a:off x="228600" y="228600"/>
            <a:ext cx="5276850" cy="6324600"/>
          </a:xfrm>
          <a:prstGeom prst="rect">
            <a:avLst/>
          </a:prstGeom>
          <a:noFill/>
          <a:ln w="9525">
            <a:noFill/>
            <a:miter lim="800000"/>
            <a:headEnd/>
            <a:tailEnd/>
          </a:ln>
        </p:spPr>
      </p:pic>
      <p:sp>
        <p:nvSpPr>
          <p:cNvPr id="11267" name="Text Box 3"/>
          <p:cNvSpPr txBox="1">
            <a:spLocks noChangeArrowheads="1"/>
          </p:cNvSpPr>
          <p:nvPr/>
        </p:nvSpPr>
        <p:spPr bwMode="auto">
          <a:xfrm>
            <a:off x="6003925" y="650875"/>
            <a:ext cx="2911475" cy="3937000"/>
          </a:xfrm>
          <a:prstGeom prst="rect">
            <a:avLst/>
          </a:prstGeom>
          <a:noFill/>
          <a:ln w="9525">
            <a:noFill/>
            <a:miter lim="800000"/>
            <a:headEnd/>
            <a:tailEnd/>
          </a:ln>
        </p:spPr>
        <p:txBody>
          <a:bodyPr>
            <a:spAutoFit/>
          </a:bodyPr>
          <a:lstStyle/>
          <a:p>
            <a:r>
              <a:rPr lang="en-US" sz="3600" b="1"/>
              <a:t>Heart in DORSAL view.</a:t>
            </a:r>
          </a:p>
          <a:p>
            <a:endParaRPr lang="en-US" sz="3600" b="1"/>
          </a:p>
          <a:p>
            <a:r>
              <a:rPr lang="en-US" sz="3600" b="1"/>
              <a:t>(You see mostly left ventricle.)</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eart-diss1"/>
          <p:cNvPicPr>
            <a:picLocks noChangeAspect="1" noChangeArrowheads="1"/>
          </p:cNvPicPr>
          <p:nvPr/>
        </p:nvPicPr>
        <p:blipFill>
          <a:blip r:embed="rId4" cstate="print"/>
          <a:srcRect/>
          <a:stretch>
            <a:fillRect/>
          </a:stretch>
        </p:blipFill>
        <p:spPr bwMode="auto">
          <a:xfrm>
            <a:off x="381000" y="304800"/>
            <a:ext cx="5597525" cy="6248400"/>
          </a:xfrm>
          <a:prstGeom prst="rect">
            <a:avLst/>
          </a:prstGeom>
          <a:noFill/>
          <a:ln w="9525">
            <a:noFill/>
            <a:miter lim="800000"/>
            <a:headEnd/>
            <a:tailEnd/>
          </a:ln>
        </p:spPr>
      </p:pic>
      <p:sp>
        <p:nvSpPr>
          <p:cNvPr id="12291" name="Text Box 3"/>
          <p:cNvSpPr txBox="1">
            <a:spLocks noChangeArrowheads="1"/>
          </p:cNvSpPr>
          <p:nvPr/>
        </p:nvSpPr>
        <p:spPr bwMode="auto">
          <a:xfrm>
            <a:off x="6537325" y="574675"/>
            <a:ext cx="2378075" cy="5584825"/>
          </a:xfrm>
          <a:prstGeom prst="rect">
            <a:avLst/>
          </a:prstGeom>
          <a:noFill/>
          <a:ln w="9525">
            <a:noFill/>
            <a:miter lim="800000"/>
            <a:headEnd/>
            <a:tailEnd/>
          </a:ln>
        </p:spPr>
        <p:txBody>
          <a:bodyPr>
            <a:spAutoFit/>
          </a:bodyPr>
          <a:lstStyle/>
          <a:p>
            <a:r>
              <a:rPr lang="en-US" sz="3600" b="1">
                <a:solidFill>
                  <a:schemeClr val="tx2"/>
                </a:solidFill>
              </a:rPr>
              <a:t>HEART</a:t>
            </a:r>
          </a:p>
          <a:p>
            <a:endParaRPr lang="en-US" sz="3600" b="1">
              <a:solidFill>
                <a:schemeClr val="tx2"/>
              </a:solidFill>
            </a:endParaRPr>
          </a:p>
          <a:p>
            <a:r>
              <a:rPr lang="en-US" sz="3600"/>
              <a:t>The real thing in ventral view.</a:t>
            </a:r>
          </a:p>
          <a:p>
            <a:endParaRPr lang="en-US" sz="3600"/>
          </a:p>
          <a:p>
            <a:r>
              <a:rPr lang="en-US" sz="3600"/>
              <a:t>Lungs have been removed.</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0" y="0"/>
            <a:ext cx="8093075" cy="6489700"/>
          </a:xfrm>
          <a:prstGeom prst="rect">
            <a:avLst/>
          </a:prstGeom>
          <a:noFill/>
          <a:ln w="9525">
            <a:noFill/>
            <a:miter lim="800000"/>
            <a:headEnd/>
            <a:tailEnd/>
          </a:ln>
        </p:spPr>
        <p:txBody>
          <a:bodyPr>
            <a:spAutoFit/>
          </a:bodyPr>
          <a:lstStyle/>
          <a:p>
            <a:pPr algn="ctr"/>
            <a:r>
              <a:rPr lang="en-US" sz="3600" b="1">
                <a:solidFill>
                  <a:schemeClr val="tx2"/>
                </a:solidFill>
              </a:rPr>
              <a:t>Gross Anatomy of Heart</a:t>
            </a:r>
          </a:p>
          <a:p>
            <a:endParaRPr lang="en-US" sz="3200" b="1">
              <a:solidFill>
                <a:schemeClr val="tx2"/>
              </a:solidFill>
            </a:endParaRPr>
          </a:p>
          <a:p>
            <a:r>
              <a:rPr lang="en-US" sz="3200" b="1">
                <a:solidFill>
                  <a:schemeClr val="tx2"/>
                </a:solidFill>
              </a:rPr>
              <a:t>Right Atrium:</a:t>
            </a:r>
            <a:r>
              <a:rPr lang="en-US" sz="3200"/>
              <a:t> Receives deoxygenated blood from body.</a:t>
            </a:r>
          </a:p>
          <a:p>
            <a:endParaRPr lang="en-US" sz="3200"/>
          </a:p>
          <a:p>
            <a:r>
              <a:rPr lang="en-US" sz="3200" b="1">
                <a:solidFill>
                  <a:schemeClr val="tx2"/>
                </a:solidFill>
              </a:rPr>
              <a:t>Left Atrium:</a:t>
            </a:r>
            <a:r>
              <a:rPr lang="en-US" sz="3200"/>
              <a:t> Receives oxygenated blood from lungs.</a:t>
            </a:r>
          </a:p>
          <a:p>
            <a:endParaRPr lang="en-US" sz="3200"/>
          </a:p>
          <a:p>
            <a:r>
              <a:rPr lang="en-US" sz="3200" b="1">
                <a:solidFill>
                  <a:schemeClr val="tx2"/>
                </a:solidFill>
              </a:rPr>
              <a:t>Right Ventricle:</a:t>
            </a:r>
            <a:r>
              <a:rPr lang="en-US" sz="3200"/>
              <a:t> Receives deoxygenated blood from right atrium and sends it to lungs.</a:t>
            </a:r>
          </a:p>
          <a:p>
            <a:endParaRPr lang="en-US" sz="3200"/>
          </a:p>
          <a:p>
            <a:r>
              <a:rPr lang="en-US" sz="3200" b="1">
                <a:solidFill>
                  <a:schemeClr val="tx2"/>
                </a:solidFill>
              </a:rPr>
              <a:t>Left Ventricle:</a:t>
            </a:r>
            <a:r>
              <a:rPr lang="en-US" sz="3200"/>
              <a:t>  Receives oxygenated blood from left atrium and sends it to body.</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eart-position"/>
          <p:cNvPicPr>
            <a:picLocks noChangeAspect="1" noChangeArrowheads="1"/>
          </p:cNvPicPr>
          <p:nvPr/>
        </p:nvPicPr>
        <p:blipFill>
          <a:blip r:embed="rId4" cstate="print"/>
          <a:srcRect/>
          <a:stretch>
            <a:fillRect/>
          </a:stretch>
        </p:blipFill>
        <p:spPr bwMode="auto">
          <a:xfrm>
            <a:off x="228600" y="382588"/>
            <a:ext cx="8686800" cy="60928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14400" y="152400"/>
            <a:ext cx="6858000" cy="1431925"/>
          </a:xfrm>
          <a:prstGeom prst="rect">
            <a:avLst/>
          </a:prstGeom>
          <a:noFill/>
          <a:ln w="9525">
            <a:noFill/>
            <a:miter lim="800000"/>
            <a:headEnd/>
            <a:tailEnd/>
          </a:ln>
        </p:spPr>
        <p:txBody>
          <a:bodyPr>
            <a:spAutoFit/>
          </a:bodyPr>
          <a:lstStyle/>
          <a:p>
            <a:pPr algn="ctr"/>
            <a:r>
              <a:rPr lang="en-US" sz="4400">
                <a:cs typeface="Times New Roman" charset="0"/>
              </a:rPr>
              <a:t>Walls of the ventricles:</a:t>
            </a:r>
          </a:p>
          <a:p>
            <a:pPr algn="ctr"/>
            <a:r>
              <a:rPr lang="en-US" sz="4400">
                <a:cs typeface="Times New Roman" charset="0"/>
              </a:rPr>
              <a:t>Left wall is thicker!</a:t>
            </a:r>
            <a:r>
              <a:rPr lang="en-US" sz="4100"/>
              <a:t> </a:t>
            </a:r>
            <a:endParaRPr lang="en-US" sz="7200"/>
          </a:p>
        </p:txBody>
      </p:sp>
      <p:pic>
        <p:nvPicPr>
          <p:cNvPr id="15363" name="Picture 3" descr="heart-walls"/>
          <p:cNvPicPr>
            <a:picLocks noChangeAspect="1" noChangeArrowheads="1"/>
          </p:cNvPicPr>
          <p:nvPr/>
        </p:nvPicPr>
        <p:blipFill>
          <a:blip r:embed="rId4" cstate="print"/>
          <a:srcRect/>
          <a:stretch>
            <a:fillRect/>
          </a:stretch>
        </p:blipFill>
        <p:spPr bwMode="auto">
          <a:xfrm>
            <a:off x="457200" y="1663700"/>
            <a:ext cx="8153400" cy="48148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heart-internal"/>
          <p:cNvPicPr>
            <a:picLocks noChangeAspect="1" noChangeArrowheads="1"/>
          </p:cNvPicPr>
          <p:nvPr/>
        </p:nvPicPr>
        <p:blipFill>
          <a:blip r:embed="rId4" cstate="print"/>
          <a:srcRect/>
          <a:stretch>
            <a:fillRect/>
          </a:stretch>
        </p:blipFill>
        <p:spPr bwMode="auto">
          <a:xfrm>
            <a:off x="228600" y="384175"/>
            <a:ext cx="7239000" cy="5075238"/>
          </a:xfrm>
          <a:prstGeom prst="rect">
            <a:avLst/>
          </a:prstGeom>
          <a:noFill/>
          <a:ln w="9525">
            <a:noFill/>
            <a:miter lim="800000"/>
            <a:headEnd/>
            <a:tailEnd/>
          </a:ln>
        </p:spPr>
      </p:pic>
      <p:sp>
        <p:nvSpPr>
          <p:cNvPr id="16387" name="Text Box 1027"/>
          <p:cNvSpPr txBox="1">
            <a:spLocks noChangeArrowheads="1"/>
          </p:cNvSpPr>
          <p:nvPr/>
        </p:nvSpPr>
        <p:spPr bwMode="auto">
          <a:xfrm>
            <a:off x="381000" y="5791200"/>
            <a:ext cx="6237288" cy="457200"/>
          </a:xfrm>
          <a:prstGeom prst="rect">
            <a:avLst/>
          </a:prstGeom>
          <a:noFill/>
          <a:ln w="9525">
            <a:noFill/>
            <a:miter lim="800000"/>
            <a:headEnd/>
            <a:tailEnd/>
          </a:ln>
        </p:spPr>
        <p:txBody>
          <a:bodyPr wrap="none">
            <a:spAutoFit/>
          </a:bodyPr>
          <a:lstStyle/>
          <a:p>
            <a:r>
              <a:rPr lang="en-US"/>
              <a:t>Trabeculae carnae                      Papillary muscles</a:t>
            </a:r>
          </a:p>
        </p:txBody>
      </p:sp>
      <p:sp>
        <p:nvSpPr>
          <p:cNvPr id="16388" name="Text Box 1028"/>
          <p:cNvSpPr txBox="1">
            <a:spLocks noChangeArrowheads="1"/>
          </p:cNvSpPr>
          <p:nvPr/>
        </p:nvSpPr>
        <p:spPr bwMode="auto">
          <a:xfrm>
            <a:off x="7680325" y="879475"/>
            <a:ext cx="1384300" cy="3013075"/>
          </a:xfrm>
          <a:prstGeom prst="rect">
            <a:avLst/>
          </a:prstGeom>
          <a:noFill/>
          <a:ln w="9525">
            <a:noFill/>
            <a:miter lim="800000"/>
            <a:headEnd/>
            <a:tailEnd/>
          </a:ln>
        </p:spPr>
        <p:txBody>
          <a:bodyPr wrap="none">
            <a:spAutoFit/>
          </a:bodyPr>
          <a:lstStyle/>
          <a:p>
            <a:r>
              <a:rPr lang="en-US"/>
              <a:t>Bicuspid</a:t>
            </a:r>
          </a:p>
          <a:p>
            <a:r>
              <a:rPr lang="en-US"/>
              <a:t>valve</a:t>
            </a:r>
          </a:p>
          <a:p>
            <a:endParaRPr lang="en-US"/>
          </a:p>
          <a:p>
            <a:endParaRPr lang="en-US"/>
          </a:p>
          <a:p>
            <a:endParaRPr lang="en-US"/>
          </a:p>
          <a:p>
            <a:r>
              <a:rPr lang="en-US"/>
              <a:t>Chordae</a:t>
            </a:r>
          </a:p>
          <a:p>
            <a:r>
              <a:rPr lang="en-US"/>
              <a:t>Tendonae</a:t>
            </a:r>
          </a:p>
          <a:p>
            <a:endParaRPr lang="en-US"/>
          </a:p>
        </p:txBody>
      </p:sp>
      <p:sp>
        <p:nvSpPr>
          <p:cNvPr id="16389" name="Line 1029"/>
          <p:cNvSpPr>
            <a:spLocks noChangeShapeType="1"/>
          </p:cNvSpPr>
          <p:nvPr/>
        </p:nvSpPr>
        <p:spPr bwMode="auto">
          <a:xfrm flipV="1">
            <a:off x="2133600" y="4495800"/>
            <a:ext cx="1295400" cy="1295400"/>
          </a:xfrm>
          <a:prstGeom prst="line">
            <a:avLst/>
          </a:prstGeom>
          <a:noFill/>
          <a:ln w="38100">
            <a:solidFill>
              <a:schemeClr val="tx1"/>
            </a:solidFill>
            <a:round/>
            <a:headEnd/>
            <a:tailEnd type="triangle" w="med" len="med"/>
          </a:ln>
        </p:spPr>
        <p:txBody>
          <a:bodyPr/>
          <a:lstStyle/>
          <a:p>
            <a:endParaRPr lang="en-US"/>
          </a:p>
        </p:txBody>
      </p:sp>
      <p:sp>
        <p:nvSpPr>
          <p:cNvPr id="16390" name="Line 1030"/>
          <p:cNvSpPr>
            <a:spLocks noChangeShapeType="1"/>
          </p:cNvSpPr>
          <p:nvPr/>
        </p:nvSpPr>
        <p:spPr bwMode="auto">
          <a:xfrm flipH="1" flipV="1">
            <a:off x="4419600" y="3810000"/>
            <a:ext cx="304800" cy="1905000"/>
          </a:xfrm>
          <a:prstGeom prst="line">
            <a:avLst/>
          </a:prstGeom>
          <a:noFill/>
          <a:ln w="38100">
            <a:solidFill>
              <a:schemeClr val="tx1"/>
            </a:solidFill>
            <a:round/>
            <a:headEnd/>
            <a:tailEnd type="triangle" w="med" len="med"/>
          </a:ln>
        </p:spPr>
        <p:txBody>
          <a:bodyPr/>
          <a:lstStyle/>
          <a:p>
            <a:endParaRPr lang="en-US"/>
          </a:p>
        </p:txBody>
      </p:sp>
      <p:sp>
        <p:nvSpPr>
          <p:cNvPr id="16391" name="Line 1031"/>
          <p:cNvSpPr>
            <a:spLocks noChangeShapeType="1"/>
          </p:cNvSpPr>
          <p:nvPr/>
        </p:nvSpPr>
        <p:spPr bwMode="auto">
          <a:xfrm flipH="1" flipV="1">
            <a:off x="3657600" y="3962400"/>
            <a:ext cx="990600" cy="1676400"/>
          </a:xfrm>
          <a:prstGeom prst="line">
            <a:avLst/>
          </a:prstGeom>
          <a:noFill/>
          <a:ln w="38100">
            <a:solidFill>
              <a:schemeClr val="tx1"/>
            </a:solidFill>
            <a:round/>
            <a:headEnd/>
            <a:tailEnd type="triangle" w="med" len="med"/>
          </a:ln>
        </p:spPr>
        <p:txBody>
          <a:bodyPr/>
          <a:lstStyle/>
          <a:p>
            <a:endParaRPr lang="en-US"/>
          </a:p>
        </p:txBody>
      </p:sp>
      <p:sp>
        <p:nvSpPr>
          <p:cNvPr id="16392" name="Line 1032"/>
          <p:cNvSpPr>
            <a:spLocks noChangeShapeType="1"/>
          </p:cNvSpPr>
          <p:nvPr/>
        </p:nvSpPr>
        <p:spPr bwMode="auto">
          <a:xfrm flipH="1" flipV="1">
            <a:off x="4724400" y="3733800"/>
            <a:ext cx="304800" cy="1905000"/>
          </a:xfrm>
          <a:prstGeom prst="line">
            <a:avLst/>
          </a:prstGeom>
          <a:noFill/>
          <a:ln w="38100">
            <a:solidFill>
              <a:schemeClr val="tx1"/>
            </a:solidFill>
            <a:round/>
            <a:headEnd/>
            <a:tailEnd type="triangle" w="med" len="med"/>
          </a:ln>
        </p:spPr>
        <p:txBody>
          <a:bodyPr/>
          <a:lstStyle/>
          <a:p>
            <a:endParaRPr lang="en-US"/>
          </a:p>
        </p:txBody>
      </p:sp>
      <p:sp>
        <p:nvSpPr>
          <p:cNvPr id="16393" name="Line 1034"/>
          <p:cNvSpPr>
            <a:spLocks noChangeShapeType="1"/>
          </p:cNvSpPr>
          <p:nvPr/>
        </p:nvSpPr>
        <p:spPr bwMode="auto">
          <a:xfrm flipH="1">
            <a:off x="4343400" y="3200400"/>
            <a:ext cx="3200400" cy="0"/>
          </a:xfrm>
          <a:prstGeom prst="line">
            <a:avLst/>
          </a:prstGeom>
          <a:noFill/>
          <a:ln w="38100">
            <a:solidFill>
              <a:schemeClr val="tx1"/>
            </a:solidFill>
            <a:round/>
            <a:headEnd/>
            <a:tailEnd type="triangle" w="med" len="med"/>
          </a:ln>
        </p:spPr>
        <p:txBody>
          <a:bodyPr/>
          <a:lstStyle/>
          <a:p>
            <a:endParaRPr lang="en-US"/>
          </a:p>
        </p:txBody>
      </p:sp>
      <p:sp>
        <p:nvSpPr>
          <p:cNvPr id="16394" name="Line 1035"/>
          <p:cNvSpPr>
            <a:spLocks noChangeShapeType="1"/>
          </p:cNvSpPr>
          <p:nvPr/>
        </p:nvSpPr>
        <p:spPr bwMode="auto">
          <a:xfrm flipH="1">
            <a:off x="3886200" y="1524000"/>
            <a:ext cx="3810000" cy="914400"/>
          </a:xfrm>
          <a:prstGeom prst="line">
            <a:avLst/>
          </a:prstGeom>
          <a:noFill/>
          <a:ln w="38100">
            <a:solidFill>
              <a:schemeClr val="tx1"/>
            </a:solidFill>
            <a:round/>
            <a:headEnd/>
            <a:tailEnd type="triangle" w="med" len="me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eart-internal2"/>
          <p:cNvPicPr>
            <a:picLocks noChangeAspect="1" noChangeArrowheads="1"/>
          </p:cNvPicPr>
          <p:nvPr/>
        </p:nvPicPr>
        <p:blipFill>
          <a:blip r:embed="rId4" cstate="print"/>
          <a:srcRect/>
          <a:stretch>
            <a:fillRect/>
          </a:stretch>
        </p:blipFill>
        <p:spPr bwMode="auto">
          <a:xfrm>
            <a:off x="685800" y="228600"/>
            <a:ext cx="4413250" cy="6400800"/>
          </a:xfrm>
          <a:prstGeom prst="rect">
            <a:avLst/>
          </a:prstGeom>
          <a:noFill/>
          <a:ln w="9525">
            <a:noFill/>
            <a:miter lim="800000"/>
            <a:headEnd/>
            <a:tailEnd/>
          </a:ln>
        </p:spPr>
      </p:pic>
      <p:sp>
        <p:nvSpPr>
          <p:cNvPr id="17411" name="Text Box 3"/>
          <p:cNvSpPr txBox="1">
            <a:spLocks noChangeArrowheads="1"/>
          </p:cNvSpPr>
          <p:nvPr/>
        </p:nvSpPr>
        <p:spPr bwMode="auto">
          <a:xfrm>
            <a:off x="5314950" y="685800"/>
            <a:ext cx="3676650" cy="5265738"/>
          </a:xfrm>
          <a:prstGeom prst="rect">
            <a:avLst/>
          </a:prstGeom>
          <a:noFill/>
          <a:ln w="9525">
            <a:noFill/>
            <a:miter lim="800000"/>
            <a:headEnd/>
            <a:tailEnd/>
          </a:ln>
        </p:spPr>
        <p:txBody>
          <a:bodyPr>
            <a:spAutoFit/>
          </a:bodyPr>
          <a:lstStyle/>
          <a:p>
            <a:r>
              <a:rPr lang="en-US" sz="2800" b="1">
                <a:solidFill>
                  <a:schemeClr val="tx2"/>
                </a:solidFill>
              </a:rPr>
              <a:t>Find:</a:t>
            </a:r>
          </a:p>
          <a:p>
            <a:r>
              <a:rPr lang="en-US">
                <a:cs typeface="Times New Roman" charset="0"/>
              </a:rPr>
              <a:t>1. Walls of the ventricles</a:t>
            </a:r>
          </a:p>
          <a:p>
            <a:r>
              <a:rPr lang="en-US">
                <a:cs typeface="Times New Roman" charset="0"/>
              </a:rPr>
              <a:t>2. Auricles</a:t>
            </a:r>
          </a:p>
          <a:p>
            <a:r>
              <a:rPr lang="en-US">
                <a:cs typeface="Times New Roman" charset="0"/>
              </a:rPr>
              <a:t>3. Inner walls of the atria</a:t>
            </a:r>
          </a:p>
          <a:p>
            <a:r>
              <a:rPr lang="en-US">
                <a:cs typeface="Times New Roman" charset="0"/>
              </a:rPr>
              <a:t>4. Fossa ovalis</a:t>
            </a:r>
          </a:p>
          <a:p>
            <a:r>
              <a:rPr lang="en-US">
                <a:cs typeface="Times New Roman" charset="0"/>
              </a:rPr>
              <a:t>5. Trabeculae carnae</a:t>
            </a:r>
          </a:p>
          <a:p>
            <a:r>
              <a:rPr lang="en-US">
                <a:cs typeface="Times New Roman" charset="0"/>
              </a:rPr>
              <a:t>6. Atrioventricular valve</a:t>
            </a:r>
          </a:p>
          <a:p>
            <a:r>
              <a:rPr lang="en-US">
                <a:cs typeface="Times New Roman" charset="0"/>
              </a:rPr>
              <a:t>(a) "Bicuspid valve"</a:t>
            </a:r>
          </a:p>
          <a:p>
            <a:r>
              <a:rPr lang="en-US">
                <a:cs typeface="Times New Roman" charset="0"/>
              </a:rPr>
              <a:t>(b) "Tricuspid valve"</a:t>
            </a:r>
          </a:p>
          <a:p>
            <a:r>
              <a:rPr lang="en-US">
                <a:cs typeface="Times New Roman" charset="0"/>
              </a:rPr>
              <a:t>7. Chordae tendonae</a:t>
            </a:r>
          </a:p>
          <a:p>
            <a:r>
              <a:rPr lang="en-US">
                <a:cs typeface="Times New Roman" charset="0"/>
              </a:rPr>
              <a:t>8. Papillary muscles</a:t>
            </a:r>
          </a:p>
          <a:p>
            <a:r>
              <a:rPr lang="en-US">
                <a:cs typeface="Times New Roman" charset="0"/>
              </a:rPr>
              <a:t>9. Aortic &amp; pulmonary valves</a:t>
            </a:r>
          </a:p>
          <a:p>
            <a:endParaRPr lang="en-US"/>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38200" y="609600"/>
            <a:ext cx="7620000" cy="5578475"/>
          </a:xfrm>
          <a:prstGeom prst="rect">
            <a:avLst/>
          </a:prstGeom>
          <a:noFill/>
          <a:ln w="9525">
            <a:noFill/>
            <a:miter lim="800000"/>
            <a:headEnd/>
            <a:tailEnd/>
          </a:ln>
        </p:spPr>
        <p:txBody>
          <a:bodyPr>
            <a:spAutoFit/>
          </a:bodyPr>
          <a:lstStyle/>
          <a:p>
            <a:pPr algn="ctr"/>
            <a:r>
              <a:rPr lang="en-US" sz="4000" b="1">
                <a:solidFill>
                  <a:schemeClr val="tx2"/>
                </a:solidFill>
                <a:cs typeface="Times New Roman" charset="0"/>
              </a:rPr>
              <a:t>Blood Supply of the Heart Wall</a:t>
            </a:r>
          </a:p>
          <a:p>
            <a:endParaRPr lang="en-US" sz="4000" b="1">
              <a:solidFill>
                <a:schemeClr val="tx2"/>
              </a:solidFill>
              <a:cs typeface="Times New Roman" charset="0"/>
            </a:endParaRPr>
          </a:p>
          <a:p>
            <a:r>
              <a:rPr lang="en-US" sz="4000">
                <a:cs typeface="Times New Roman" charset="0"/>
              </a:rPr>
              <a:t>1. Coronary arteries</a:t>
            </a:r>
          </a:p>
          <a:p>
            <a:pPr lvl="1"/>
            <a:r>
              <a:rPr lang="en-US" sz="4000">
                <a:cs typeface="Times New Roman" charset="0"/>
              </a:rPr>
              <a:t>(a) Left coronary artery</a:t>
            </a:r>
          </a:p>
          <a:p>
            <a:pPr lvl="1"/>
            <a:r>
              <a:rPr lang="en-US" sz="4000">
                <a:cs typeface="Times New Roman" charset="0"/>
              </a:rPr>
              <a:t>(b) Right coronary artery</a:t>
            </a:r>
          </a:p>
          <a:p>
            <a:pPr lvl="1"/>
            <a:r>
              <a:rPr lang="en-US" sz="4000">
                <a:cs typeface="Times New Roman" charset="0"/>
              </a:rPr>
              <a:t>(c) Interventricular branches</a:t>
            </a:r>
          </a:p>
          <a:p>
            <a:pPr lvl="1"/>
            <a:r>
              <a:rPr lang="en-US" sz="4000">
                <a:cs typeface="Times New Roman" charset="0"/>
              </a:rPr>
              <a:t>(d) Right marginal branch</a:t>
            </a:r>
          </a:p>
          <a:p>
            <a:pPr lvl="1"/>
            <a:endParaRPr lang="en-US" sz="4000">
              <a:cs typeface="Times New Roman" charset="0"/>
            </a:endParaRPr>
          </a:p>
          <a:p>
            <a:r>
              <a:rPr lang="en-US" sz="4000">
                <a:cs typeface="Times New Roman" charset="0"/>
              </a:rPr>
              <a:t>2. Cardiac veins </a:t>
            </a:r>
            <a:endParaRPr lang="en-US" sz="4000"/>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ronary-aa"/>
          <p:cNvPicPr>
            <a:picLocks noChangeAspect="1" noChangeArrowheads="1"/>
          </p:cNvPicPr>
          <p:nvPr/>
        </p:nvPicPr>
        <p:blipFill>
          <a:blip r:embed="rId4" cstate="print"/>
          <a:srcRect/>
          <a:stretch>
            <a:fillRect/>
          </a:stretch>
        </p:blipFill>
        <p:spPr bwMode="auto">
          <a:xfrm>
            <a:off x="304800" y="288925"/>
            <a:ext cx="4640263" cy="6111875"/>
          </a:xfrm>
          <a:prstGeom prst="rect">
            <a:avLst/>
          </a:prstGeom>
          <a:noFill/>
          <a:ln w="9525">
            <a:noFill/>
            <a:miter lim="800000"/>
            <a:headEnd/>
            <a:tailEnd/>
          </a:ln>
        </p:spPr>
      </p:pic>
      <p:sp>
        <p:nvSpPr>
          <p:cNvPr id="19459" name="Text Box 3"/>
          <p:cNvSpPr txBox="1">
            <a:spLocks noChangeArrowheads="1"/>
          </p:cNvSpPr>
          <p:nvPr/>
        </p:nvSpPr>
        <p:spPr bwMode="auto">
          <a:xfrm>
            <a:off x="5257800" y="498475"/>
            <a:ext cx="3657600" cy="5568950"/>
          </a:xfrm>
          <a:prstGeom prst="rect">
            <a:avLst/>
          </a:prstGeom>
          <a:noFill/>
          <a:ln w="9525">
            <a:noFill/>
            <a:miter lim="800000"/>
            <a:headEnd/>
            <a:tailEnd/>
          </a:ln>
        </p:spPr>
        <p:txBody>
          <a:bodyPr>
            <a:spAutoFit/>
          </a:bodyPr>
          <a:lstStyle/>
          <a:p>
            <a:r>
              <a:rPr lang="en-US" b="1">
                <a:solidFill>
                  <a:schemeClr val="tx2"/>
                </a:solidFill>
              </a:rPr>
              <a:t>Coronary arteries</a:t>
            </a:r>
            <a:r>
              <a:rPr lang="en-US" b="1"/>
              <a:t> are the FIRST branches of the aorta!</a:t>
            </a:r>
          </a:p>
          <a:p>
            <a:endParaRPr lang="en-US" b="1"/>
          </a:p>
          <a:p>
            <a:r>
              <a:rPr lang="en-US">
                <a:solidFill>
                  <a:schemeClr val="tx2"/>
                </a:solidFill>
                <a:cs typeface="Times New Roman" charset="0"/>
              </a:rPr>
              <a:t>1. Coronary arteries</a:t>
            </a:r>
          </a:p>
          <a:p>
            <a:pPr lvl="1"/>
            <a:r>
              <a:rPr lang="en-US">
                <a:cs typeface="Times New Roman" charset="0"/>
              </a:rPr>
              <a:t>(a) Left coronary artery</a:t>
            </a:r>
          </a:p>
          <a:p>
            <a:pPr lvl="1"/>
            <a:r>
              <a:rPr lang="en-US">
                <a:cs typeface="Times New Roman" charset="0"/>
              </a:rPr>
              <a:t>(b) Right coronary artery</a:t>
            </a:r>
          </a:p>
          <a:p>
            <a:pPr lvl="1"/>
            <a:r>
              <a:rPr lang="en-US">
                <a:cs typeface="Times New Roman" charset="0"/>
              </a:rPr>
              <a:t>(c) Interventricular branches</a:t>
            </a:r>
          </a:p>
          <a:p>
            <a:pPr lvl="1"/>
            <a:r>
              <a:rPr lang="en-US">
                <a:cs typeface="Times New Roman" charset="0"/>
              </a:rPr>
              <a:t>(d) Right marginal branch</a:t>
            </a:r>
          </a:p>
          <a:p>
            <a:endParaRPr lang="en-US">
              <a:cs typeface="Times New Roman" charset="0"/>
            </a:endParaRPr>
          </a:p>
          <a:p>
            <a:r>
              <a:rPr lang="en-US">
                <a:solidFill>
                  <a:schemeClr val="accent2"/>
                </a:solidFill>
                <a:cs typeface="Times New Roman" charset="0"/>
              </a:rPr>
              <a:t>2. Cardiac veins</a:t>
            </a:r>
            <a:r>
              <a:rPr lang="en-US">
                <a:cs typeface="Times New Roman" charset="0"/>
              </a:rPr>
              <a:t> </a:t>
            </a:r>
          </a:p>
          <a:p>
            <a:endParaRPr lang="en-US"/>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457200"/>
            <a:ext cx="9144000" cy="4838700"/>
          </a:xfrm>
          <a:prstGeom prst="rect">
            <a:avLst/>
          </a:prstGeom>
          <a:noFill/>
          <a:ln w="9525">
            <a:noFill/>
            <a:miter lim="800000"/>
            <a:headEnd/>
            <a:tailEnd/>
          </a:ln>
        </p:spPr>
        <p:txBody>
          <a:bodyPr>
            <a:spAutoFit/>
          </a:bodyPr>
          <a:lstStyle/>
          <a:p>
            <a:r>
              <a:rPr lang="en-US" b="1">
                <a:latin typeface="Times New (W1)"/>
                <a:cs typeface="Times New Roman" pitchFamily="18" charset="0"/>
              </a:rPr>
              <a:t>Function of the Heart &amp; Control of Heartbeat</a:t>
            </a:r>
          </a:p>
          <a:p>
            <a:endParaRPr lang="en-US">
              <a:latin typeface="Times New (W1)"/>
              <a:cs typeface="Times New Roman" pitchFamily="18" charset="0"/>
            </a:endParaRPr>
          </a:p>
          <a:p>
            <a:pPr eaLnBrk="0" hangingPunct="0"/>
            <a:r>
              <a:rPr lang="en-US">
                <a:latin typeface="Times New (W1)"/>
                <a:cs typeface="Times New Roman" pitchFamily="18" charset="0"/>
              </a:rPr>
              <a:t>1. Contracts spontaneously; does not need nervous stimulation to contract.</a:t>
            </a:r>
          </a:p>
          <a:p>
            <a:pPr eaLnBrk="0" hangingPunct="0"/>
            <a:r>
              <a:rPr lang="en-US">
                <a:latin typeface="Times New (W1)"/>
                <a:cs typeface="Times New Roman" pitchFamily="18" charset="0"/>
              </a:rPr>
              <a:t>2. Motor nerves that supply the human heart = modulate heart rate.</a:t>
            </a:r>
          </a:p>
          <a:p>
            <a:pPr eaLnBrk="0" hangingPunct="0"/>
            <a:r>
              <a:rPr lang="en-US">
                <a:latin typeface="Times New (W1)"/>
                <a:cs typeface="Times New Roman" pitchFamily="18" charset="0"/>
              </a:rPr>
              <a:t>3. Sympathetic motor impulses speed up heart rate &amp; parasympathetic motor impulses slow it down.</a:t>
            </a:r>
          </a:p>
          <a:p>
            <a:pPr eaLnBrk="0" hangingPunct="0"/>
            <a:endParaRPr lang="en-US">
              <a:latin typeface="Times New (W1)"/>
              <a:cs typeface="Times New Roman" pitchFamily="18" charset="0"/>
            </a:endParaRPr>
          </a:p>
          <a:p>
            <a:pPr eaLnBrk="0" hangingPunct="0"/>
            <a:r>
              <a:rPr lang="en-US">
                <a:latin typeface="Times New (W1)"/>
                <a:cs typeface="Times New Roman" pitchFamily="18" charset="0"/>
              </a:rPr>
              <a:t>SYMPATHETIC:  </a:t>
            </a:r>
            <a:r>
              <a:rPr lang="en-US">
                <a:solidFill>
                  <a:srgbClr val="FF0000"/>
                </a:solidFill>
                <a:latin typeface="Times New (W1)"/>
                <a:cs typeface="Times New Roman" pitchFamily="18" charset="0"/>
              </a:rPr>
              <a:t>UPPER THORACIC SEGMENTS (T3-T4) GO UP TO THE NECK, AND COME BACK DOWN TO THE HEART</a:t>
            </a:r>
            <a:r>
              <a:rPr lang="en-US">
                <a:latin typeface="Times New (W1)"/>
                <a:cs typeface="Times New Roman" pitchFamily="18" charset="0"/>
              </a:rPr>
              <a:t>.  Why would it do this?!?</a:t>
            </a:r>
          </a:p>
          <a:p>
            <a:pPr eaLnBrk="0" hangingPunct="0"/>
            <a:endParaRPr lang="en-US">
              <a:latin typeface="Times New (W1)"/>
              <a:cs typeface="Times New Roman" pitchFamily="18" charset="0"/>
            </a:endParaRPr>
          </a:p>
          <a:p>
            <a:pPr eaLnBrk="0" hangingPunct="0"/>
            <a:r>
              <a:rPr lang="en-US">
                <a:latin typeface="Times New (W1)"/>
                <a:cs typeface="Times New Roman" pitchFamily="18" charset="0"/>
              </a:rPr>
              <a:t>PARASYMPATHETIC:  VAGUS NERVE (X)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457200"/>
            <a:ext cx="8229600" cy="5946775"/>
          </a:xfrm>
          <a:prstGeom prst="rect">
            <a:avLst/>
          </a:prstGeom>
          <a:noFill/>
          <a:ln w="9525">
            <a:noFill/>
            <a:miter lim="800000"/>
            <a:headEnd/>
            <a:tailEnd/>
          </a:ln>
        </p:spPr>
        <p:txBody>
          <a:bodyPr>
            <a:spAutoFit/>
          </a:bodyPr>
          <a:lstStyle/>
          <a:p>
            <a:pPr>
              <a:spcBef>
                <a:spcPct val="50000"/>
              </a:spcBef>
            </a:pPr>
            <a:r>
              <a:rPr lang="en-US" sz="4800">
                <a:cs typeface="Times New Roman" charset="0"/>
              </a:rPr>
              <a:t>The first blood vessels of the embryo form inside the embryonic disc even before somites appear. They form near the edge of the yolksac (a primitive condition inherited from macrolecithal organisms that stored yolk for food).</a:t>
            </a:r>
            <a:r>
              <a:rPr lang="en-US"/>
              <a:t> </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381000"/>
            <a:ext cx="8610600" cy="5965825"/>
          </a:xfrm>
          <a:prstGeom prst="rect">
            <a:avLst/>
          </a:prstGeom>
          <a:noFill/>
          <a:ln w="9525">
            <a:noFill/>
            <a:miter lim="800000"/>
            <a:headEnd/>
            <a:tailEnd/>
          </a:ln>
        </p:spPr>
        <p:txBody>
          <a:bodyPr>
            <a:spAutoFit/>
          </a:bodyPr>
          <a:lstStyle/>
          <a:p>
            <a:pPr eaLnBrk="0" hangingPunct="0">
              <a:spcBef>
                <a:spcPct val="50000"/>
              </a:spcBef>
            </a:pPr>
            <a:r>
              <a:rPr lang="en-US" sz="3200">
                <a:latin typeface="Times New (W1)"/>
                <a:cs typeface="Times New Roman" pitchFamily="18" charset="0"/>
              </a:rPr>
              <a:t>Intrinsic regulation of heart beat</a:t>
            </a:r>
          </a:p>
          <a:p>
            <a:pPr eaLnBrk="0" hangingPunct="0">
              <a:spcBef>
                <a:spcPct val="50000"/>
              </a:spcBef>
              <a:buFontTx/>
              <a:buChar char="•"/>
            </a:pPr>
            <a:r>
              <a:rPr lang="en-US">
                <a:latin typeface="Times New (W1)"/>
                <a:cs typeface="Times New Roman" pitchFamily="18" charset="0"/>
              </a:rPr>
              <a:t>System made up of cells called Purkinje fibers (insulated from surrounding cells of heart.</a:t>
            </a:r>
          </a:p>
          <a:p>
            <a:pPr eaLnBrk="0" hangingPunct="0">
              <a:spcBef>
                <a:spcPct val="50000"/>
              </a:spcBef>
              <a:buFontTx/>
              <a:buChar char="•"/>
            </a:pPr>
            <a:r>
              <a:rPr lang="en-US">
                <a:solidFill>
                  <a:srgbClr val="FF0000"/>
                </a:solidFill>
                <a:latin typeface="Times New (W1)"/>
                <a:cs typeface="Times New Roman" pitchFamily="18" charset="0"/>
              </a:rPr>
              <a:t>Sinoatrial node</a:t>
            </a:r>
            <a:r>
              <a:rPr lang="en-US">
                <a:latin typeface="Times New (W1)"/>
                <a:cs typeface="Times New Roman" pitchFamily="18" charset="0"/>
              </a:rPr>
              <a:t> is PACEMAKER OF HEART, and beginning of process.  Geenrates periodic impulses that initiate contraction of right atrium.</a:t>
            </a:r>
          </a:p>
          <a:p>
            <a:pPr eaLnBrk="0" hangingPunct="0">
              <a:spcBef>
                <a:spcPct val="50000"/>
              </a:spcBef>
              <a:buFontTx/>
              <a:buChar char="•"/>
            </a:pPr>
            <a:r>
              <a:rPr lang="en-US">
                <a:latin typeface="Times New (W1)"/>
                <a:cs typeface="Times New Roman" pitchFamily="18" charset="0"/>
              </a:rPr>
              <a:t>Signal then runs to </a:t>
            </a:r>
            <a:r>
              <a:rPr lang="en-US">
                <a:solidFill>
                  <a:srgbClr val="FF0000"/>
                </a:solidFill>
                <a:latin typeface="Times New (W1)"/>
                <a:cs typeface="Times New Roman" pitchFamily="18" charset="0"/>
              </a:rPr>
              <a:t>Atrioventricular node</a:t>
            </a:r>
            <a:r>
              <a:rPr lang="en-US">
                <a:latin typeface="Times New (W1)"/>
                <a:cs typeface="Times New Roman" pitchFamily="18" charset="0"/>
              </a:rPr>
              <a:t>.  Message is passed along a track of Purkinje fibers called the...</a:t>
            </a:r>
          </a:p>
          <a:p>
            <a:pPr eaLnBrk="0" hangingPunct="0">
              <a:spcBef>
                <a:spcPct val="50000"/>
              </a:spcBef>
              <a:buFontTx/>
              <a:buChar char="•"/>
            </a:pPr>
            <a:r>
              <a:rPr lang="en-US">
                <a:solidFill>
                  <a:srgbClr val="FF0000"/>
                </a:solidFill>
                <a:latin typeface="Times New (W1)"/>
                <a:cs typeface="Times New Roman" pitchFamily="18" charset="0"/>
              </a:rPr>
              <a:t>Atrioventricular bundle</a:t>
            </a:r>
            <a:r>
              <a:rPr lang="en-US">
                <a:latin typeface="Times New (W1)"/>
                <a:cs typeface="Times New Roman" pitchFamily="18" charset="0"/>
              </a:rPr>
              <a:t>.  Atrioventricular bundle then splits into right and left limbs/branches that pass to individual inner ventricular walls on right and left.</a:t>
            </a:r>
          </a:p>
          <a:p>
            <a:pPr eaLnBrk="0" hangingPunct="0">
              <a:spcBef>
                <a:spcPct val="50000"/>
              </a:spcBef>
            </a:pPr>
            <a:endParaRPr lang="en-US" sz="4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867400" y="0"/>
            <a:ext cx="3124200" cy="6454775"/>
          </a:xfrm>
          <a:prstGeom prst="rect">
            <a:avLst/>
          </a:prstGeom>
          <a:noFill/>
          <a:ln w="9525">
            <a:noFill/>
            <a:miter lim="800000"/>
            <a:headEnd/>
            <a:tailEnd/>
          </a:ln>
        </p:spPr>
        <p:txBody>
          <a:bodyPr>
            <a:spAutoFit/>
          </a:bodyPr>
          <a:lstStyle/>
          <a:p>
            <a:pPr marL="457200" indent="-457200" eaLnBrk="0" hangingPunct="0">
              <a:spcBef>
                <a:spcPct val="50000"/>
              </a:spcBef>
            </a:pPr>
            <a:r>
              <a:rPr lang="en-US">
                <a:latin typeface="Times New (W1)"/>
                <a:cs typeface="Times New Roman" pitchFamily="18" charset="0"/>
              </a:rPr>
              <a:t>Intrinsic regulation of heart beat</a:t>
            </a:r>
          </a:p>
          <a:p>
            <a:pPr marL="457200" indent="-457200" eaLnBrk="0" hangingPunct="0">
              <a:spcBef>
                <a:spcPct val="50000"/>
              </a:spcBef>
              <a:buFontTx/>
              <a:buAutoNum type="arabicPeriod"/>
            </a:pPr>
            <a:r>
              <a:rPr lang="en-US" sz="1800">
                <a:solidFill>
                  <a:srgbClr val="FF0000"/>
                </a:solidFill>
                <a:latin typeface="Times New (W1)"/>
                <a:cs typeface="Times New Roman" pitchFamily="18" charset="0"/>
              </a:rPr>
              <a:t>Sinoatrial node</a:t>
            </a:r>
            <a:r>
              <a:rPr lang="en-US" sz="1800">
                <a:latin typeface="Times New (W1)"/>
                <a:cs typeface="Times New Roman" pitchFamily="18" charset="0"/>
              </a:rPr>
              <a:t> is PACEMAKER OF HEART, and beginning of process.  Geenrates periodic impulses that initiate contraction of right atrium.</a:t>
            </a:r>
          </a:p>
          <a:p>
            <a:pPr marL="457200" indent="-457200" eaLnBrk="0" hangingPunct="0">
              <a:spcBef>
                <a:spcPct val="50000"/>
              </a:spcBef>
              <a:buFontTx/>
              <a:buAutoNum type="arabicPeriod"/>
            </a:pPr>
            <a:r>
              <a:rPr lang="en-US" sz="1800">
                <a:latin typeface="Times New (W1)"/>
                <a:cs typeface="Times New Roman" pitchFamily="18" charset="0"/>
              </a:rPr>
              <a:t>Signal then runs to </a:t>
            </a:r>
            <a:r>
              <a:rPr lang="en-US" sz="1800">
                <a:solidFill>
                  <a:srgbClr val="FF0000"/>
                </a:solidFill>
                <a:latin typeface="Times New (W1)"/>
                <a:cs typeface="Times New Roman" pitchFamily="18" charset="0"/>
              </a:rPr>
              <a:t>Atrioventricular node</a:t>
            </a:r>
            <a:r>
              <a:rPr lang="en-US" sz="1800">
                <a:latin typeface="Times New (W1)"/>
                <a:cs typeface="Times New Roman" pitchFamily="18" charset="0"/>
              </a:rPr>
              <a:t>.  Message is passed along a track of Purkinje fibers called the...</a:t>
            </a:r>
          </a:p>
          <a:p>
            <a:pPr marL="457200" indent="-457200" eaLnBrk="0" hangingPunct="0">
              <a:spcBef>
                <a:spcPct val="50000"/>
              </a:spcBef>
              <a:buFontTx/>
              <a:buAutoNum type="arabicPeriod"/>
            </a:pPr>
            <a:r>
              <a:rPr lang="en-US" sz="1800">
                <a:solidFill>
                  <a:srgbClr val="FF0000"/>
                </a:solidFill>
                <a:latin typeface="Times New (W1)"/>
                <a:cs typeface="Times New Roman" pitchFamily="18" charset="0"/>
              </a:rPr>
              <a:t>Atrioventricular bundle</a:t>
            </a:r>
            <a:r>
              <a:rPr lang="en-US" sz="1800">
                <a:latin typeface="Times New (W1)"/>
                <a:cs typeface="Times New Roman" pitchFamily="18" charset="0"/>
              </a:rPr>
              <a:t>.  Atrioventricular bundle then splits into right and left limbs/branches that pass to individual inner ventricular walls on right and left.</a:t>
            </a:r>
          </a:p>
        </p:txBody>
      </p:sp>
      <p:pic>
        <p:nvPicPr>
          <p:cNvPr id="24579" name="Picture 3" descr="C:\WINDOWS\Desktop\Stuart\Biology 224\Raw Scans\Blood\HeartConduct1.jpg"/>
          <p:cNvPicPr>
            <a:picLocks noChangeAspect="1" noChangeArrowheads="1"/>
          </p:cNvPicPr>
          <p:nvPr/>
        </p:nvPicPr>
        <p:blipFill>
          <a:blip r:embed="rId3" cstate="print"/>
          <a:srcRect/>
          <a:stretch>
            <a:fillRect/>
          </a:stretch>
        </p:blipFill>
        <p:spPr bwMode="auto">
          <a:xfrm>
            <a:off x="381000" y="1219200"/>
            <a:ext cx="5181600" cy="4394200"/>
          </a:xfrm>
          <a:prstGeom prst="rect">
            <a:avLst/>
          </a:prstGeom>
          <a:noFill/>
          <a:ln w="9525">
            <a:noFill/>
            <a:miter lim="800000"/>
            <a:headEnd/>
            <a:tailEnd/>
          </a:ln>
        </p:spPr>
      </p:pic>
      <p:sp>
        <p:nvSpPr>
          <p:cNvPr id="24580" name="Text Box 4"/>
          <p:cNvSpPr txBox="1">
            <a:spLocks noChangeArrowheads="1"/>
          </p:cNvSpPr>
          <p:nvPr/>
        </p:nvSpPr>
        <p:spPr bwMode="auto">
          <a:xfrm>
            <a:off x="1828800" y="609600"/>
            <a:ext cx="387350" cy="579438"/>
          </a:xfrm>
          <a:prstGeom prst="rect">
            <a:avLst/>
          </a:prstGeom>
          <a:noFill/>
          <a:ln w="9525">
            <a:noFill/>
            <a:miter lim="800000"/>
            <a:headEnd/>
            <a:tailEnd/>
          </a:ln>
        </p:spPr>
        <p:txBody>
          <a:bodyPr wrap="none">
            <a:spAutoFit/>
          </a:bodyPr>
          <a:lstStyle/>
          <a:p>
            <a:r>
              <a:rPr lang="en-US" sz="3200"/>
              <a:t>1</a:t>
            </a:r>
          </a:p>
        </p:txBody>
      </p:sp>
      <p:sp>
        <p:nvSpPr>
          <p:cNvPr id="24581" name="Text Box 5"/>
          <p:cNvSpPr txBox="1">
            <a:spLocks noChangeArrowheads="1"/>
          </p:cNvSpPr>
          <p:nvPr/>
        </p:nvSpPr>
        <p:spPr bwMode="auto">
          <a:xfrm>
            <a:off x="533400" y="4397375"/>
            <a:ext cx="387350" cy="579438"/>
          </a:xfrm>
          <a:prstGeom prst="rect">
            <a:avLst/>
          </a:prstGeom>
          <a:noFill/>
          <a:ln w="9525">
            <a:noFill/>
            <a:miter lim="800000"/>
            <a:headEnd/>
            <a:tailEnd/>
          </a:ln>
        </p:spPr>
        <p:txBody>
          <a:bodyPr wrap="none">
            <a:spAutoFit/>
          </a:bodyPr>
          <a:lstStyle/>
          <a:p>
            <a:r>
              <a:rPr lang="en-US" sz="3200"/>
              <a:t>2</a:t>
            </a:r>
          </a:p>
        </p:txBody>
      </p:sp>
      <p:sp>
        <p:nvSpPr>
          <p:cNvPr id="24582" name="Text Box 6"/>
          <p:cNvSpPr txBox="1">
            <a:spLocks noChangeArrowheads="1"/>
          </p:cNvSpPr>
          <p:nvPr/>
        </p:nvSpPr>
        <p:spPr bwMode="auto">
          <a:xfrm>
            <a:off x="4098925" y="4537075"/>
            <a:ext cx="2073275" cy="1552575"/>
          </a:xfrm>
          <a:prstGeom prst="rect">
            <a:avLst/>
          </a:prstGeom>
          <a:noFill/>
          <a:ln w="9525">
            <a:noFill/>
            <a:miter lim="800000"/>
            <a:headEnd/>
            <a:tailEnd/>
          </a:ln>
        </p:spPr>
        <p:txBody>
          <a:bodyPr>
            <a:spAutoFit/>
          </a:bodyPr>
          <a:lstStyle/>
          <a:p>
            <a:r>
              <a:rPr lang="en-US"/>
              <a:t>3  A-V bundle path shown with blue arrows</a:t>
            </a:r>
          </a:p>
        </p:txBody>
      </p:sp>
      <p:sp>
        <p:nvSpPr>
          <p:cNvPr id="24583" name="Line 7"/>
          <p:cNvSpPr>
            <a:spLocks noChangeShapeType="1"/>
          </p:cNvSpPr>
          <p:nvPr/>
        </p:nvSpPr>
        <p:spPr bwMode="auto">
          <a:xfrm>
            <a:off x="2133600" y="1143000"/>
            <a:ext cx="457200" cy="685800"/>
          </a:xfrm>
          <a:prstGeom prst="line">
            <a:avLst/>
          </a:prstGeom>
          <a:noFill/>
          <a:ln w="57150">
            <a:solidFill>
              <a:srgbClr val="FF0000"/>
            </a:solidFill>
            <a:round/>
            <a:headEnd/>
            <a:tailEnd type="triangle" w="med" len="med"/>
          </a:ln>
        </p:spPr>
        <p:txBody>
          <a:bodyPr/>
          <a:lstStyle/>
          <a:p>
            <a:endParaRPr lang="en-US"/>
          </a:p>
        </p:txBody>
      </p:sp>
      <p:sp>
        <p:nvSpPr>
          <p:cNvPr id="24584" name="Line 8"/>
          <p:cNvSpPr>
            <a:spLocks noChangeShapeType="1"/>
          </p:cNvSpPr>
          <p:nvPr/>
        </p:nvSpPr>
        <p:spPr bwMode="auto">
          <a:xfrm flipV="1">
            <a:off x="914400" y="2819400"/>
            <a:ext cx="1676400" cy="18288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ChangeArrowheads="1"/>
          </p:cNvSpPr>
          <p:nvPr/>
        </p:nvSpPr>
        <p:spPr bwMode="auto">
          <a:xfrm>
            <a:off x="5867400" y="0"/>
            <a:ext cx="3124200" cy="6454775"/>
          </a:xfrm>
          <a:prstGeom prst="rect">
            <a:avLst/>
          </a:prstGeom>
          <a:noFill/>
          <a:ln w="9525">
            <a:noFill/>
            <a:miter lim="800000"/>
            <a:headEnd/>
            <a:tailEnd/>
          </a:ln>
        </p:spPr>
        <p:txBody>
          <a:bodyPr>
            <a:spAutoFit/>
          </a:bodyPr>
          <a:lstStyle/>
          <a:p>
            <a:pPr marL="457200" indent="-457200" eaLnBrk="0" hangingPunct="0">
              <a:spcBef>
                <a:spcPct val="50000"/>
              </a:spcBef>
            </a:pPr>
            <a:r>
              <a:rPr lang="en-US">
                <a:latin typeface="Times New (W1)"/>
                <a:cs typeface="Times New Roman" pitchFamily="18" charset="0"/>
              </a:rPr>
              <a:t>Intrinsic regulation of heart beat</a:t>
            </a:r>
          </a:p>
          <a:p>
            <a:pPr marL="457200" indent="-457200" eaLnBrk="0" hangingPunct="0">
              <a:spcBef>
                <a:spcPct val="50000"/>
              </a:spcBef>
              <a:buFontTx/>
              <a:buAutoNum type="arabicPeriod"/>
            </a:pPr>
            <a:r>
              <a:rPr lang="en-US" sz="1800">
                <a:solidFill>
                  <a:srgbClr val="FF0000"/>
                </a:solidFill>
                <a:latin typeface="Times New (W1)"/>
                <a:cs typeface="Times New Roman" pitchFamily="18" charset="0"/>
              </a:rPr>
              <a:t>Sinoatrial node</a:t>
            </a:r>
            <a:r>
              <a:rPr lang="en-US" sz="1800">
                <a:latin typeface="Times New (W1)"/>
                <a:cs typeface="Times New Roman" pitchFamily="18" charset="0"/>
              </a:rPr>
              <a:t> is PACEMAKER OF HEART, and beginning of process.  Geenrates periodic impulses that initiate contraction of right atrium.</a:t>
            </a:r>
          </a:p>
          <a:p>
            <a:pPr marL="457200" indent="-457200" eaLnBrk="0" hangingPunct="0">
              <a:spcBef>
                <a:spcPct val="50000"/>
              </a:spcBef>
              <a:buFontTx/>
              <a:buAutoNum type="arabicPeriod"/>
            </a:pPr>
            <a:r>
              <a:rPr lang="en-US" sz="1800">
                <a:latin typeface="Times New (W1)"/>
                <a:cs typeface="Times New Roman" pitchFamily="18" charset="0"/>
              </a:rPr>
              <a:t>Signal then runs to </a:t>
            </a:r>
            <a:r>
              <a:rPr lang="en-US" sz="1800">
                <a:solidFill>
                  <a:srgbClr val="FF0000"/>
                </a:solidFill>
                <a:latin typeface="Times New (W1)"/>
                <a:cs typeface="Times New Roman" pitchFamily="18" charset="0"/>
              </a:rPr>
              <a:t>Atrioventricular node</a:t>
            </a:r>
            <a:r>
              <a:rPr lang="en-US" sz="1800">
                <a:latin typeface="Times New (W1)"/>
                <a:cs typeface="Times New Roman" pitchFamily="18" charset="0"/>
              </a:rPr>
              <a:t>.  Message is passed along a track of Purkinje fibers called the...</a:t>
            </a:r>
          </a:p>
          <a:p>
            <a:pPr marL="457200" indent="-457200" eaLnBrk="0" hangingPunct="0">
              <a:spcBef>
                <a:spcPct val="50000"/>
              </a:spcBef>
              <a:buFontTx/>
              <a:buAutoNum type="arabicPeriod"/>
            </a:pPr>
            <a:r>
              <a:rPr lang="en-US" sz="1800">
                <a:solidFill>
                  <a:srgbClr val="FF0000"/>
                </a:solidFill>
                <a:latin typeface="Times New (W1)"/>
                <a:cs typeface="Times New Roman" pitchFamily="18" charset="0"/>
              </a:rPr>
              <a:t>Atrioventricular bundle</a:t>
            </a:r>
            <a:r>
              <a:rPr lang="en-US" sz="1800">
                <a:latin typeface="Times New (W1)"/>
                <a:cs typeface="Times New Roman" pitchFamily="18" charset="0"/>
              </a:rPr>
              <a:t>.  Atrioventricular bundle then splits into right and left limbs/branches that pass to individual inner ventricular walls on right and left.</a:t>
            </a:r>
          </a:p>
        </p:txBody>
      </p:sp>
      <p:pic>
        <p:nvPicPr>
          <p:cNvPr id="25603" name="Picture 1027" descr="C:\WINDOWS\Desktop\Stuart\Biology 224\Raw Scans\Blood\HeartConduct1.jpg"/>
          <p:cNvPicPr>
            <a:picLocks noChangeAspect="1" noChangeArrowheads="1"/>
          </p:cNvPicPr>
          <p:nvPr/>
        </p:nvPicPr>
        <p:blipFill>
          <a:blip r:embed="rId3" cstate="print"/>
          <a:srcRect/>
          <a:stretch>
            <a:fillRect/>
          </a:stretch>
        </p:blipFill>
        <p:spPr bwMode="auto">
          <a:xfrm>
            <a:off x="381000" y="1219200"/>
            <a:ext cx="5181600" cy="4394200"/>
          </a:xfrm>
          <a:prstGeom prst="rect">
            <a:avLst/>
          </a:prstGeom>
          <a:noFill/>
          <a:ln w="9525">
            <a:noFill/>
            <a:miter lim="800000"/>
            <a:headEnd/>
            <a:tailEnd/>
          </a:ln>
        </p:spPr>
      </p:pic>
      <p:sp>
        <p:nvSpPr>
          <p:cNvPr id="25604" name="Text Box 1028"/>
          <p:cNvSpPr txBox="1">
            <a:spLocks noChangeArrowheads="1"/>
          </p:cNvSpPr>
          <p:nvPr/>
        </p:nvSpPr>
        <p:spPr bwMode="auto">
          <a:xfrm>
            <a:off x="1828800" y="609600"/>
            <a:ext cx="387350" cy="579438"/>
          </a:xfrm>
          <a:prstGeom prst="rect">
            <a:avLst/>
          </a:prstGeom>
          <a:noFill/>
          <a:ln w="9525">
            <a:noFill/>
            <a:miter lim="800000"/>
            <a:headEnd/>
            <a:tailEnd/>
          </a:ln>
        </p:spPr>
        <p:txBody>
          <a:bodyPr wrap="none">
            <a:spAutoFit/>
          </a:bodyPr>
          <a:lstStyle/>
          <a:p>
            <a:r>
              <a:rPr lang="en-US" sz="3200"/>
              <a:t>1</a:t>
            </a:r>
          </a:p>
        </p:txBody>
      </p:sp>
      <p:sp>
        <p:nvSpPr>
          <p:cNvPr id="25605" name="Text Box 1029"/>
          <p:cNvSpPr txBox="1">
            <a:spLocks noChangeArrowheads="1"/>
          </p:cNvSpPr>
          <p:nvPr/>
        </p:nvSpPr>
        <p:spPr bwMode="auto">
          <a:xfrm>
            <a:off x="533400" y="4397375"/>
            <a:ext cx="387350" cy="579438"/>
          </a:xfrm>
          <a:prstGeom prst="rect">
            <a:avLst/>
          </a:prstGeom>
          <a:noFill/>
          <a:ln w="9525">
            <a:noFill/>
            <a:miter lim="800000"/>
            <a:headEnd/>
            <a:tailEnd/>
          </a:ln>
        </p:spPr>
        <p:txBody>
          <a:bodyPr wrap="none">
            <a:spAutoFit/>
          </a:bodyPr>
          <a:lstStyle/>
          <a:p>
            <a:r>
              <a:rPr lang="en-US" sz="3200"/>
              <a:t>2</a:t>
            </a:r>
          </a:p>
        </p:txBody>
      </p:sp>
      <p:sp>
        <p:nvSpPr>
          <p:cNvPr id="25606" name="Text Box 1030"/>
          <p:cNvSpPr txBox="1">
            <a:spLocks noChangeArrowheads="1"/>
          </p:cNvSpPr>
          <p:nvPr/>
        </p:nvSpPr>
        <p:spPr bwMode="auto">
          <a:xfrm>
            <a:off x="4098925" y="4537075"/>
            <a:ext cx="2073275" cy="1552575"/>
          </a:xfrm>
          <a:prstGeom prst="rect">
            <a:avLst/>
          </a:prstGeom>
          <a:noFill/>
          <a:ln w="9525">
            <a:noFill/>
            <a:miter lim="800000"/>
            <a:headEnd/>
            <a:tailEnd/>
          </a:ln>
        </p:spPr>
        <p:txBody>
          <a:bodyPr>
            <a:spAutoFit/>
          </a:bodyPr>
          <a:lstStyle/>
          <a:p>
            <a:r>
              <a:rPr lang="en-US"/>
              <a:t>3  A-V bundle path shown with blue arrows</a:t>
            </a:r>
          </a:p>
        </p:txBody>
      </p:sp>
      <p:sp>
        <p:nvSpPr>
          <p:cNvPr id="25607" name="Line 1031"/>
          <p:cNvSpPr>
            <a:spLocks noChangeShapeType="1"/>
          </p:cNvSpPr>
          <p:nvPr/>
        </p:nvSpPr>
        <p:spPr bwMode="auto">
          <a:xfrm>
            <a:off x="2133600" y="1143000"/>
            <a:ext cx="457200" cy="685800"/>
          </a:xfrm>
          <a:prstGeom prst="line">
            <a:avLst/>
          </a:prstGeom>
          <a:noFill/>
          <a:ln w="57150">
            <a:solidFill>
              <a:srgbClr val="FF0000"/>
            </a:solidFill>
            <a:round/>
            <a:headEnd/>
            <a:tailEnd type="triangle" w="med" len="med"/>
          </a:ln>
        </p:spPr>
        <p:txBody>
          <a:bodyPr/>
          <a:lstStyle/>
          <a:p>
            <a:endParaRPr lang="en-US"/>
          </a:p>
        </p:txBody>
      </p:sp>
      <p:sp>
        <p:nvSpPr>
          <p:cNvPr id="25608" name="Line 1032"/>
          <p:cNvSpPr>
            <a:spLocks noChangeShapeType="1"/>
          </p:cNvSpPr>
          <p:nvPr/>
        </p:nvSpPr>
        <p:spPr bwMode="auto">
          <a:xfrm flipV="1">
            <a:off x="914400" y="2819400"/>
            <a:ext cx="1676400" cy="1828800"/>
          </a:xfrm>
          <a:prstGeom prst="line">
            <a:avLst/>
          </a:prstGeom>
          <a:noFill/>
          <a:ln w="57150">
            <a:solidFill>
              <a:srgbClr val="FF0000"/>
            </a:solidFill>
            <a:round/>
            <a:headEnd/>
            <a:tailEnd type="triangle" w="med" len="med"/>
          </a:ln>
        </p:spPr>
        <p:txBody>
          <a:bodyPr/>
          <a:lstStyle/>
          <a:p>
            <a:endParaRPr lang="en-US"/>
          </a:p>
        </p:txBody>
      </p:sp>
      <p:sp>
        <p:nvSpPr>
          <p:cNvPr id="25609" name="Line 1033"/>
          <p:cNvSpPr>
            <a:spLocks noChangeShapeType="1"/>
          </p:cNvSpPr>
          <p:nvPr/>
        </p:nvSpPr>
        <p:spPr bwMode="auto">
          <a:xfrm>
            <a:off x="2819400" y="2895600"/>
            <a:ext cx="152400" cy="304800"/>
          </a:xfrm>
          <a:prstGeom prst="line">
            <a:avLst/>
          </a:prstGeom>
          <a:noFill/>
          <a:ln w="57150">
            <a:solidFill>
              <a:schemeClr val="accent2"/>
            </a:solidFill>
            <a:round/>
            <a:headEnd/>
            <a:tailEnd type="triangle" w="med" len="me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867400" y="0"/>
            <a:ext cx="3124200" cy="6454775"/>
          </a:xfrm>
          <a:prstGeom prst="rect">
            <a:avLst/>
          </a:prstGeom>
          <a:noFill/>
          <a:ln w="9525">
            <a:noFill/>
            <a:miter lim="800000"/>
            <a:headEnd/>
            <a:tailEnd/>
          </a:ln>
        </p:spPr>
        <p:txBody>
          <a:bodyPr>
            <a:spAutoFit/>
          </a:bodyPr>
          <a:lstStyle/>
          <a:p>
            <a:pPr marL="457200" indent="-457200" eaLnBrk="0" hangingPunct="0">
              <a:spcBef>
                <a:spcPct val="50000"/>
              </a:spcBef>
            </a:pPr>
            <a:r>
              <a:rPr lang="en-US">
                <a:latin typeface="Times New (W1)"/>
                <a:cs typeface="Times New Roman" pitchFamily="18" charset="0"/>
              </a:rPr>
              <a:t>Intrinsic regulation of heart beat</a:t>
            </a:r>
          </a:p>
          <a:p>
            <a:pPr marL="457200" indent="-457200" eaLnBrk="0" hangingPunct="0">
              <a:spcBef>
                <a:spcPct val="50000"/>
              </a:spcBef>
              <a:buFontTx/>
              <a:buAutoNum type="arabicPeriod"/>
            </a:pPr>
            <a:r>
              <a:rPr lang="en-US" sz="1800">
                <a:solidFill>
                  <a:srgbClr val="FF0000"/>
                </a:solidFill>
                <a:latin typeface="Times New (W1)"/>
                <a:cs typeface="Times New Roman" pitchFamily="18" charset="0"/>
              </a:rPr>
              <a:t>Sinoatrial node</a:t>
            </a:r>
            <a:r>
              <a:rPr lang="en-US" sz="1800">
                <a:latin typeface="Times New (W1)"/>
                <a:cs typeface="Times New Roman" pitchFamily="18" charset="0"/>
              </a:rPr>
              <a:t> is PACEMAKER OF HEART, and beginning of process.  Geenrates periodic impulses that initiate contraction of right atrium.</a:t>
            </a:r>
          </a:p>
          <a:p>
            <a:pPr marL="457200" indent="-457200" eaLnBrk="0" hangingPunct="0">
              <a:spcBef>
                <a:spcPct val="50000"/>
              </a:spcBef>
              <a:buFontTx/>
              <a:buAutoNum type="arabicPeriod"/>
            </a:pPr>
            <a:r>
              <a:rPr lang="en-US" sz="1800">
                <a:latin typeface="Times New (W1)"/>
                <a:cs typeface="Times New Roman" pitchFamily="18" charset="0"/>
              </a:rPr>
              <a:t>Signal then runs to </a:t>
            </a:r>
            <a:r>
              <a:rPr lang="en-US" sz="1800">
                <a:solidFill>
                  <a:srgbClr val="FF0000"/>
                </a:solidFill>
                <a:latin typeface="Times New (W1)"/>
                <a:cs typeface="Times New Roman" pitchFamily="18" charset="0"/>
              </a:rPr>
              <a:t>Atrioventricular node</a:t>
            </a:r>
            <a:r>
              <a:rPr lang="en-US" sz="1800">
                <a:latin typeface="Times New (W1)"/>
                <a:cs typeface="Times New Roman" pitchFamily="18" charset="0"/>
              </a:rPr>
              <a:t>.  Message is passed along a track of Purkinje fibers called the...</a:t>
            </a:r>
          </a:p>
          <a:p>
            <a:pPr marL="457200" indent="-457200" eaLnBrk="0" hangingPunct="0">
              <a:spcBef>
                <a:spcPct val="50000"/>
              </a:spcBef>
              <a:buFontTx/>
              <a:buAutoNum type="arabicPeriod"/>
            </a:pPr>
            <a:r>
              <a:rPr lang="en-US" sz="1800">
                <a:solidFill>
                  <a:srgbClr val="FF0000"/>
                </a:solidFill>
                <a:latin typeface="Times New (W1)"/>
                <a:cs typeface="Times New Roman" pitchFamily="18" charset="0"/>
              </a:rPr>
              <a:t>Atrioventricular bundle</a:t>
            </a:r>
            <a:r>
              <a:rPr lang="en-US" sz="1800">
                <a:latin typeface="Times New (W1)"/>
                <a:cs typeface="Times New Roman" pitchFamily="18" charset="0"/>
              </a:rPr>
              <a:t>.  Atrioventricular bundle then splits into right and left limbs/branches that pass to individual inner ventricular walls on right and left.</a:t>
            </a:r>
          </a:p>
        </p:txBody>
      </p:sp>
      <p:pic>
        <p:nvPicPr>
          <p:cNvPr id="26627" name="Picture 3" descr="C:\WINDOWS\Desktop\Stuart\Biology 224\Raw Scans\Blood\HeartConduct1.jpg"/>
          <p:cNvPicPr>
            <a:picLocks noChangeAspect="1" noChangeArrowheads="1"/>
          </p:cNvPicPr>
          <p:nvPr/>
        </p:nvPicPr>
        <p:blipFill>
          <a:blip r:embed="rId3" cstate="print"/>
          <a:srcRect/>
          <a:stretch>
            <a:fillRect/>
          </a:stretch>
        </p:blipFill>
        <p:spPr bwMode="auto">
          <a:xfrm>
            <a:off x="381000" y="1219200"/>
            <a:ext cx="5181600" cy="4394200"/>
          </a:xfrm>
          <a:prstGeom prst="rect">
            <a:avLst/>
          </a:prstGeom>
          <a:noFill/>
          <a:ln w="9525">
            <a:noFill/>
            <a:miter lim="800000"/>
            <a:headEnd/>
            <a:tailEnd/>
          </a:ln>
        </p:spPr>
      </p:pic>
      <p:sp>
        <p:nvSpPr>
          <p:cNvPr id="26628" name="Text Box 4"/>
          <p:cNvSpPr txBox="1">
            <a:spLocks noChangeArrowheads="1"/>
          </p:cNvSpPr>
          <p:nvPr/>
        </p:nvSpPr>
        <p:spPr bwMode="auto">
          <a:xfrm>
            <a:off x="1828800" y="609600"/>
            <a:ext cx="387350" cy="579438"/>
          </a:xfrm>
          <a:prstGeom prst="rect">
            <a:avLst/>
          </a:prstGeom>
          <a:noFill/>
          <a:ln w="9525">
            <a:noFill/>
            <a:miter lim="800000"/>
            <a:headEnd/>
            <a:tailEnd/>
          </a:ln>
        </p:spPr>
        <p:txBody>
          <a:bodyPr wrap="none">
            <a:spAutoFit/>
          </a:bodyPr>
          <a:lstStyle/>
          <a:p>
            <a:r>
              <a:rPr lang="en-US" sz="3200"/>
              <a:t>1</a:t>
            </a:r>
          </a:p>
        </p:txBody>
      </p:sp>
      <p:sp>
        <p:nvSpPr>
          <p:cNvPr id="26629" name="Text Box 5"/>
          <p:cNvSpPr txBox="1">
            <a:spLocks noChangeArrowheads="1"/>
          </p:cNvSpPr>
          <p:nvPr/>
        </p:nvSpPr>
        <p:spPr bwMode="auto">
          <a:xfrm>
            <a:off x="533400" y="4397375"/>
            <a:ext cx="387350" cy="579438"/>
          </a:xfrm>
          <a:prstGeom prst="rect">
            <a:avLst/>
          </a:prstGeom>
          <a:noFill/>
          <a:ln w="9525">
            <a:noFill/>
            <a:miter lim="800000"/>
            <a:headEnd/>
            <a:tailEnd/>
          </a:ln>
        </p:spPr>
        <p:txBody>
          <a:bodyPr wrap="none">
            <a:spAutoFit/>
          </a:bodyPr>
          <a:lstStyle/>
          <a:p>
            <a:r>
              <a:rPr lang="en-US" sz="3200"/>
              <a:t>2</a:t>
            </a:r>
          </a:p>
        </p:txBody>
      </p:sp>
      <p:sp>
        <p:nvSpPr>
          <p:cNvPr id="26630" name="Text Box 6"/>
          <p:cNvSpPr txBox="1">
            <a:spLocks noChangeArrowheads="1"/>
          </p:cNvSpPr>
          <p:nvPr/>
        </p:nvSpPr>
        <p:spPr bwMode="auto">
          <a:xfrm>
            <a:off x="4098925" y="4537075"/>
            <a:ext cx="2073275" cy="1552575"/>
          </a:xfrm>
          <a:prstGeom prst="rect">
            <a:avLst/>
          </a:prstGeom>
          <a:noFill/>
          <a:ln w="9525">
            <a:noFill/>
            <a:miter lim="800000"/>
            <a:headEnd/>
            <a:tailEnd/>
          </a:ln>
        </p:spPr>
        <p:txBody>
          <a:bodyPr>
            <a:spAutoFit/>
          </a:bodyPr>
          <a:lstStyle/>
          <a:p>
            <a:r>
              <a:rPr lang="en-US"/>
              <a:t>3  A-V bundle path shown with blue arrows</a:t>
            </a:r>
          </a:p>
        </p:txBody>
      </p:sp>
      <p:sp>
        <p:nvSpPr>
          <p:cNvPr id="26631" name="Line 7"/>
          <p:cNvSpPr>
            <a:spLocks noChangeShapeType="1"/>
          </p:cNvSpPr>
          <p:nvPr/>
        </p:nvSpPr>
        <p:spPr bwMode="auto">
          <a:xfrm>
            <a:off x="2133600" y="1143000"/>
            <a:ext cx="457200" cy="685800"/>
          </a:xfrm>
          <a:prstGeom prst="line">
            <a:avLst/>
          </a:prstGeom>
          <a:noFill/>
          <a:ln w="57150">
            <a:solidFill>
              <a:srgbClr val="FF0000"/>
            </a:solidFill>
            <a:round/>
            <a:headEnd/>
            <a:tailEnd type="triangle" w="med" len="med"/>
          </a:ln>
        </p:spPr>
        <p:txBody>
          <a:bodyPr/>
          <a:lstStyle/>
          <a:p>
            <a:endParaRPr lang="en-US"/>
          </a:p>
        </p:txBody>
      </p:sp>
      <p:sp>
        <p:nvSpPr>
          <p:cNvPr id="26632" name="Line 8"/>
          <p:cNvSpPr>
            <a:spLocks noChangeShapeType="1"/>
          </p:cNvSpPr>
          <p:nvPr/>
        </p:nvSpPr>
        <p:spPr bwMode="auto">
          <a:xfrm flipV="1">
            <a:off x="914400" y="2819400"/>
            <a:ext cx="1676400" cy="1828800"/>
          </a:xfrm>
          <a:prstGeom prst="line">
            <a:avLst/>
          </a:prstGeom>
          <a:noFill/>
          <a:ln w="57150">
            <a:solidFill>
              <a:srgbClr val="FF0000"/>
            </a:solidFill>
            <a:round/>
            <a:headEnd/>
            <a:tailEnd type="triangle" w="med" len="med"/>
          </a:ln>
        </p:spPr>
        <p:txBody>
          <a:bodyPr/>
          <a:lstStyle/>
          <a:p>
            <a:endParaRPr lang="en-US"/>
          </a:p>
        </p:txBody>
      </p:sp>
      <p:sp>
        <p:nvSpPr>
          <p:cNvPr id="26633" name="Line 9"/>
          <p:cNvSpPr>
            <a:spLocks noChangeShapeType="1"/>
          </p:cNvSpPr>
          <p:nvPr/>
        </p:nvSpPr>
        <p:spPr bwMode="auto">
          <a:xfrm>
            <a:off x="2819400" y="2895600"/>
            <a:ext cx="152400" cy="304800"/>
          </a:xfrm>
          <a:prstGeom prst="line">
            <a:avLst/>
          </a:prstGeom>
          <a:noFill/>
          <a:ln w="57150">
            <a:solidFill>
              <a:schemeClr val="accent2"/>
            </a:solidFill>
            <a:round/>
            <a:headEnd/>
            <a:tailEnd type="triangle" w="med" len="med"/>
          </a:ln>
        </p:spPr>
        <p:txBody>
          <a:bodyPr/>
          <a:lstStyle/>
          <a:p>
            <a:endParaRPr lang="en-US"/>
          </a:p>
        </p:txBody>
      </p:sp>
      <p:sp>
        <p:nvSpPr>
          <p:cNvPr id="26634" name="Freeform 10"/>
          <p:cNvSpPr>
            <a:spLocks/>
          </p:cNvSpPr>
          <p:nvPr/>
        </p:nvSpPr>
        <p:spPr bwMode="auto">
          <a:xfrm>
            <a:off x="2809875" y="3216275"/>
            <a:ext cx="203200" cy="1406525"/>
          </a:xfrm>
          <a:custGeom>
            <a:avLst/>
            <a:gdLst>
              <a:gd name="T0" fmla="*/ 128 w 128"/>
              <a:gd name="T1" fmla="*/ 0 h 886"/>
              <a:gd name="T2" fmla="*/ 105 w 128"/>
              <a:gd name="T3" fmla="*/ 25 h 886"/>
              <a:gd name="T4" fmla="*/ 86 w 128"/>
              <a:gd name="T5" fmla="*/ 48 h 886"/>
              <a:gd name="T6" fmla="*/ 60 w 128"/>
              <a:gd name="T7" fmla="*/ 96 h 886"/>
              <a:gd name="T8" fmla="*/ 35 w 128"/>
              <a:gd name="T9" fmla="*/ 153 h 886"/>
              <a:gd name="T10" fmla="*/ 16 w 128"/>
              <a:gd name="T11" fmla="*/ 310 h 886"/>
              <a:gd name="T12" fmla="*/ 12 w 128"/>
              <a:gd name="T13" fmla="*/ 374 h 886"/>
              <a:gd name="T14" fmla="*/ 9 w 128"/>
              <a:gd name="T15" fmla="*/ 387 h 886"/>
              <a:gd name="T16" fmla="*/ 3 w 128"/>
              <a:gd name="T17" fmla="*/ 432 h 886"/>
              <a:gd name="T18" fmla="*/ 0 w 128"/>
              <a:gd name="T19" fmla="*/ 592 h 886"/>
              <a:gd name="T20" fmla="*/ 28 w 128"/>
              <a:gd name="T21" fmla="*/ 793 h 886"/>
              <a:gd name="T22" fmla="*/ 25 w 128"/>
              <a:gd name="T23" fmla="*/ 886 h 8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886"/>
              <a:gd name="T38" fmla="*/ 128 w 128"/>
              <a:gd name="T39" fmla="*/ 886 h 8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886">
                <a:moveTo>
                  <a:pt x="128" y="0"/>
                </a:moveTo>
                <a:cubicBezTo>
                  <a:pt x="121" y="13"/>
                  <a:pt x="117" y="18"/>
                  <a:pt x="105" y="25"/>
                </a:cubicBezTo>
                <a:cubicBezTo>
                  <a:pt x="99" y="34"/>
                  <a:pt x="93" y="40"/>
                  <a:pt x="86" y="48"/>
                </a:cubicBezTo>
                <a:cubicBezTo>
                  <a:pt x="81" y="64"/>
                  <a:pt x="72" y="84"/>
                  <a:pt x="60" y="96"/>
                </a:cubicBezTo>
                <a:cubicBezTo>
                  <a:pt x="54" y="115"/>
                  <a:pt x="43" y="135"/>
                  <a:pt x="35" y="153"/>
                </a:cubicBezTo>
                <a:cubicBezTo>
                  <a:pt x="25" y="205"/>
                  <a:pt x="19" y="258"/>
                  <a:pt x="16" y="310"/>
                </a:cubicBezTo>
                <a:cubicBezTo>
                  <a:pt x="15" y="331"/>
                  <a:pt x="14" y="353"/>
                  <a:pt x="12" y="374"/>
                </a:cubicBezTo>
                <a:cubicBezTo>
                  <a:pt x="12" y="378"/>
                  <a:pt x="10" y="383"/>
                  <a:pt x="9" y="387"/>
                </a:cubicBezTo>
                <a:cubicBezTo>
                  <a:pt x="7" y="402"/>
                  <a:pt x="3" y="432"/>
                  <a:pt x="3" y="432"/>
                </a:cubicBezTo>
                <a:cubicBezTo>
                  <a:pt x="3" y="443"/>
                  <a:pt x="23" y="566"/>
                  <a:pt x="0" y="592"/>
                </a:cubicBezTo>
                <a:cubicBezTo>
                  <a:pt x="22" y="657"/>
                  <a:pt x="21" y="726"/>
                  <a:pt x="28" y="793"/>
                </a:cubicBezTo>
                <a:cubicBezTo>
                  <a:pt x="25" y="875"/>
                  <a:pt x="25" y="844"/>
                  <a:pt x="25" y="886"/>
                </a:cubicBezTo>
              </a:path>
            </a:pathLst>
          </a:custGeom>
          <a:noFill/>
          <a:ln w="38100" cmpd="sng">
            <a:solidFill>
              <a:schemeClr val="accent2"/>
            </a:solidFill>
            <a:round/>
            <a:headEnd/>
            <a:tailEnd/>
          </a:ln>
        </p:spPr>
        <p:txBody>
          <a:bodyPr/>
          <a:lstStyle/>
          <a:p>
            <a:endParaRPr lang="en-US"/>
          </a:p>
        </p:txBody>
      </p:sp>
      <p:sp>
        <p:nvSpPr>
          <p:cNvPr id="26635" name="Line 11"/>
          <p:cNvSpPr>
            <a:spLocks noChangeShapeType="1"/>
          </p:cNvSpPr>
          <p:nvPr/>
        </p:nvSpPr>
        <p:spPr bwMode="auto">
          <a:xfrm>
            <a:off x="2819400" y="4572000"/>
            <a:ext cx="0" cy="152400"/>
          </a:xfrm>
          <a:prstGeom prst="line">
            <a:avLst/>
          </a:prstGeom>
          <a:noFill/>
          <a:ln w="38100">
            <a:solidFill>
              <a:schemeClr val="accent2"/>
            </a:solidFill>
            <a:round/>
            <a:headEnd/>
            <a:tailEnd type="triangle" w="med" len="med"/>
          </a:ln>
        </p:spPr>
        <p:txBody>
          <a:bodyPr/>
          <a:lstStyle/>
          <a:p>
            <a:endParaRPr lang="en-US"/>
          </a:p>
        </p:txBody>
      </p:sp>
      <p:sp>
        <p:nvSpPr>
          <p:cNvPr id="26636" name="Freeform 12"/>
          <p:cNvSpPr>
            <a:spLocks/>
          </p:cNvSpPr>
          <p:nvPr/>
        </p:nvSpPr>
        <p:spPr bwMode="auto">
          <a:xfrm>
            <a:off x="3073400" y="3221038"/>
            <a:ext cx="250825" cy="1330325"/>
          </a:xfrm>
          <a:custGeom>
            <a:avLst/>
            <a:gdLst>
              <a:gd name="T0" fmla="*/ 0 w 158"/>
              <a:gd name="T1" fmla="*/ 0 h 838"/>
              <a:gd name="T2" fmla="*/ 38 w 158"/>
              <a:gd name="T3" fmla="*/ 16 h 838"/>
              <a:gd name="T4" fmla="*/ 90 w 158"/>
              <a:gd name="T5" fmla="*/ 93 h 838"/>
              <a:gd name="T6" fmla="*/ 122 w 158"/>
              <a:gd name="T7" fmla="*/ 240 h 838"/>
              <a:gd name="T8" fmla="*/ 109 w 158"/>
              <a:gd name="T9" fmla="*/ 521 h 838"/>
              <a:gd name="T10" fmla="*/ 99 w 158"/>
              <a:gd name="T11" fmla="*/ 553 h 838"/>
              <a:gd name="T12" fmla="*/ 112 w 158"/>
              <a:gd name="T13" fmla="*/ 771 h 838"/>
              <a:gd name="T14" fmla="*/ 125 w 158"/>
              <a:gd name="T15" fmla="*/ 838 h 838"/>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838"/>
              <a:gd name="T26" fmla="*/ 158 w 158"/>
              <a:gd name="T27" fmla="*/ 838 h 8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838">
                <a:moveTo>
                  <a:pt x="0" y="0"/>
                </a:moveTo>
                <a:cubicBezTo>
                  <a:pt x="14" y="4"/>
                  <a:pt x="25" y="12"/>
                  <a:pt x="38" y="16"/>
                </a:cubicBezTo>
                <a:cubicBezTo>
                  <a:pt x="60" y="35"/>
                  <a:pt x="69" y="72"/>
                  <a:pt x="90" y="93"/>
                </a:cubicBezTo>
                <a:cubicBezTo>
                  <a:pt x="106" y="142"/>
                  <a:pt x="117" y="188"/>
                  <a:pt x="122" y="240"/>
                </a:cubicBezTo>
                <a:cubicBezTo>
                  <a:pt x="125" y="325"/>
                  <a:pt x="158" y="447"/>
                  <a:pt x="109" y="521"/>
                </a:cubicBezTo>
                <a:cubicBezTo>
                  <a:pt x="106" y="532"/>
                  <a:pt x="102" y="542"/>
                  <a:pt x="99" y="553"/>
                </a:cubicBezTo>
                <a:cubicBezTo>
                  <a:pt x="106" y="625"/>
                  <a:pt x="104" y="699"/>
                  <a:pt x="112" y="771"/>
                </a:cubicBezTo>
                <a:cubicBezTo>
                  <a:pt x="115" y="794"/>
                  <a:pt x="125" y="815"/>
                  <a:pt x="125" y="838"/>
                </a:cubicBezTo>
              </a:path>
            </a:pathLst>
          </a:custGeom>
          <a:noFill/>
          <a:ln w="38100" cmpd="sng">
            <a:solidFill>
              <a:schemeClr val="accent2"/>
            </a:solidFill>
            <a:round/>
            <a:headEnd/>
            <a:tailEnd/>
          </a:ln>
        </p:spPr>
        <p:txBody>
          <a:bodyPr/>
          <a:lstStyle/>
          <a:p>
            <a:endParaRPr lang="en-US"/>
          </a:p>
        </p:txBody>
      </p:sp>
      <p:sp>
        <p:nvSpPr>
          <p:cNvPr id="26637" name="Line 13"/>
          <p:cNvSpPr>
            <a:spLocks noChangeShapeType="1"/>
          </p:cNvSpPr>
          <p:nvPr/>
        </p:nvSpPr>
        <p:spPr bwMode="auto">
          <a:xfrm>
            <a:off x="3276600" y="4572000"/>
            <a:ext cx="0" cy="152400"/>
          </a:xfrm>
          <a:prstGeom prst="line">
            <a:avLst/>
          </a:prstGeom>
          <a:noFill/>
          <a:ln w="38100">
            <a:solidFill>
              <a:schemeClr val="accent2"/>
            </a:solidFill>
            <a:round/>
            <a:headEnd/>
            <a:tailEnd type="triangle" w="med" len="med"/>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WINDOWS\Desktop\Stuart\Biology 224\Raw Scans\Blood\HeartConduct3.jpg"/>
          <p:cNvPicPr>
            <a:picLocks noChangeAspect="1" noChangeArrowheads="1"/>
          </p:cNvPicPr>
          <p:nvPr/>
        </p:nvPicPr>
        <p:blipFill>
          <a:blip r:embed="rId3" cstate="print"/>
          <a:srcRect/>
          <a:stretch>
            <a:fillRect/>
          </a:stretch>
        </p:blipFill>
        <p:spPr bwMode="auto">
          <a:xfrm>
            <a:off x="2084388" y="0"/>
            <a:ext cx="4918075" cy="6781800"/>
          </a:xfrm>
          <a:prstGeom prst="rect">
            <a:avLst/>
          </a:prstGeom>
          <a:noFill/>
          <a:ln w="9525">
            <a:noFill/>
            <a:miter lim="800000"/>
            <a:headEnd/>
            <a:tailEnd/>
          </a:ln>
        </p:spPr>
      </p:pic>
      <p:sp>
        <p:nvSpPr>
          <p:cNvPr id="28675" name="Rectangle 3"/>
          <p:cNvSpPr>
            <a:spLocks noChangeArrowheads="1"/>
          </p:cNvSpPr>
          <p:nvPr/>
        </p:nvSpPr>
        <p:spPr bwMode="auto">
          <a:xfrm>
            <a:off x="2133600" y="6629400"/>
            <a:ext cx="838200" cy="228600"/>
          </a:xfrm>
          <a:prstGeom prst="rect">
            <a:avLst/>
          </a:prstGeom>
          <a:solidFill>
            <a:schemeClr val="bg1"/>
          </a:solidFill>
          <a:ln w="9525">
            <a:solidFill>
              <a:srgbClr val="FFFFFF"/>
            </a:solidFill>
            <a:miter lim="800000"/>
            <a:headEnd/>
            <a:tailEnd/>
          </a:ln>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WINDOWS\Desktop\Stuart\Biology 224\Raw Scans\Blood\HeartConduct2.jpg"/>
          <p:cNvPicPr>
            <a:picLocks noChangeAspect="1" noChangeArrowheads="1"/>
          </p:cNvPicPr>
          <p:nvPr/>
        </p:nvPicPr>
        <p:blipFill>
          <a:blip r:embed="rId3" cstate="print"/>
          <a:srcRect/>
          <a:stretch>
            <a:fillRect/>
          </a:stretch>
        </p:blipFill>
        <p:spPr bwMode="auto">
          <a:xfrm>
            <a:off x="1244600" y="350838"/>
            <a:ext cx="6653213" cy="61563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822325" y="803275"/>
            <a:ext cx="8093075" cy="5214938"/>
          </a:xfrm>
          <a:prstGeom prst="rect">
            <a:avLst/>
          </a:prstGeom>
          <a:noFill/>
          <a:ln w="9525">
            <a:noFill/>
            <a:miter lim="800000"/>
            <a:headEnd/>
            <a:tailEnd/>
          </a:ln>
        </p:spPr>
        <p:txBody>
          <a:bodyPr>
            <a:spAutoFit/>
          </a:bodyPr>
          <a:lstStyle/>
          <a:p>
            <a:pPr algn="ctr"/>
            <a:r>
              <a:rPr lang="en-US" sz="4800" b="1">
                <a:solidFill>
                  <a:schemeClr val="tx2"/>
                </a:solidFill>
                <a:cs typeface="Times New Roman" charset="0"/>
              </a:rPr>
              <a:t>The Great Vessels of the thorax are a logical extension of the heart</a:t>
            </a:r>
          </a:p>
          <a:p>
            <a:pPr algn="ctr"/>
            <a:r>
              <a:rPr lang="en-US" sz="4800" b="1">
                <a:solidFill>
                  <a:schemeClr val="tx2"/>
                </a:solidFill>
                <a:cs typeface="Times New Roman" charset="0"/>
              </a:rPr>
              <a:t> </a:t>
            </a:r>
          </a:p>
          <a:p>
            <a:pPr algn="ctr"/>
            <a:r>
              <a:rPr lang="en-US" sz="4800" b="1">
                <a:solidFill>
                  <a:schemeClr val="tx2"/>
                </a:solidFill>
                <a:cs typeface="Times New Roman" charset="0"/>
              </a:rPr>
              <a:t>Embryonic Origin of Great Vessels:  They are derivatives of the aortic arches.</a:t>
            </a:r>
            <a:r>
              <a:rPr lang="en-US" sz="4800" b="1">
                <a:solidFill>
                  <a:schemeClr val="tx2"/>
                </a:solidFill>
              </a:rPr>
              <a:t> </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orticArches"/>
          <p:cNvPicPr>
            <a:picLocks noChangeAspect="1" noChangeArrowheads="1"/>
          </p:cNvPicPr>
          <p:nvPr/>
        </p:nvPicPr>
        <p:blipFill>
          <a:blip r:embed="rId4" cstate="print"/>
          <a:srcRect/>
          <a:stretch>
            <a:fillRect/>
          </a:stretch>
        </p:blipFill>
        <p:spPr bwMode="auto">
          <a:xfrm>
            <a:off x="0" y="1189038"/>
            <a:ext cx="9144000" cy="44799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ortic-arches-1"/>
          <p:cNvPicPr>
            <a:picLocks noChangeAspect="1" noChangeArrowheads="1"/>
          </p:cNvPicPr>
          <p:nvPr/>
        </p:nvPicPr>
        <p:blipFill>
          <a:blip r:embed="rId4" cstate="print"/>
          <a:srcRect/>
          <a:stretch>
            <a:fillRect/>
          </a:stretch>
        </p:blipFill>
        <p:spPr bwMode="auto">
          <a:xfrm>
            <a:off x="1670050" y="304800"/>
            <a:ext cx="5734050" cy="6172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ortic-arches-2"/>
          <p:cNvPicPr>
            <a:picLocks noChangeAspect="1" noChangeArrowheads="1"/>
          </p:cNvPicPr>
          <p:nvPr/>
        </p:nvPicPr>
        <p:blipFill>
          <a:blip r:embed="rId4" cstate="print"/>
          <a:srcRect/>
          <a:stretch>
            <a:fillRect/>
          </a:stretch>
        </p:blipFill>
        <p:spPr bwMode="auto">
          <a:xfrm>
            <a:off x="457200" y="457200"/>
            <a:ext cx="5972175" cy="6019800"/>
          </a:xfrm>
          <a:prstGeom prst="rect">
            <a:avLst/>
          </a:prstGeom>
          <a:noFill/>
          <a:ln w="9525">
            <a:noFill/>
            <a:miter lim="800000"/>
            <a:headEnd/>
            <a:tailEnd/>
          </a:ln>
        </p:spPr>
      </p:pic>
      <p:sp>
        <p:nvSpPr>
          <p:cNvPr id="25603" name="Text Box 3"/>
          <p:cNvSpPr txBox="1">
            <a:spLocks noChangeArrowheads="1"/>
          </p:cNvSpPr>
          <p:nvPr/>
        </p:nvSpPr>
        <p:spPr bwMode="auto">
          <a:xfrm>
            <a:off x="6705600" y="1752600"/>
            <a:ext cx="2149475" cy="1920875"/>
          </a:xfrm>
          <a:prstGeom prst="rect">
            <a:avLst/>
          </a:prstGeom>
          <a:noFill/>
          <a:ln w="9525">
            <a:noFill/>
            <a:miter lim="800000"/>
            <a:headEnd/>
            <a:tailEnd/>
          </a:ln>
        </p:spPr>
        <p:txBody>
          <a:bodyPr>
            <a:spAutoFit/>
          </a:bodyPr>
          <a:lstStyle/>
          <a:p>
            <a:r>
              <a:rPr lang="en-US" sz="4000"/>
              <a:t>This is in your lab manual!</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ngiogenetic"/>
          <p:cNvPicPr>
            <a:picLocks noChangeAspect="1" noChangeArrowheads="1"/>
          </p:cNvPicPr>
          <p:nvPr/>
        </p:nvPicPr>
        <p:blipFill>
          <a:blip r:embed="rId4" cstate="print"/>
          <a:srcRect/>
          <a:stretch>
            <a:fillRect/>
          </a:stretch>
        </p:blipFill>
        <p:spPr bwMode="auto">
          <a:xfrm>
            <a:off x="1143000" y="2346325"/>
            <a:ext cx="6781800" cy="4511675"/>
          </a:xfrm>
          <a:prstGeom prst="rect">
            <a:avLst/>
          </a:prstGeom>
          <a:noFill/>
          <a:ln w="9525">
            <a:noFill/>
            <a:miter lim="800000"/>
            <a:headEnd/>
            <a:tailEnd/>
          </a:ln>
        </p:spPr>
      </p:pic>
      <p:sp>
        <p:nvSpPr>
          <p:cNvPr id="4099" name="Text Box 5"/>
          <p:cNvSpPr txBox="1">
            <a:spLocks noChangeArrowheads="1"/>
          </p:cNvSpPr>
          <p:nvPr/>
        </p:nvSpPr>
        <p:spPr bwMode="auto">
          <a:xfrm>
            <a:off x="228600" y="304800"/>
            <a:ext cx="8534400" cy="2282825"/>
          </a:xfrm>
          <a:prstGeom prst="rect">
            <a:avLst/>
          </a:prstGeom>
          <a:noFill/>
          <a:ln w="9525">
            <a:noFill/>
            <a:miter lim="800000"/>
            <a:headEnd/>
            <a:tailEnd/>
          </a:ln>
        </p:spPr>
        <p:txBody>
          <a:bodyPr>
            <a:spAutoFit/>
          </a:bodyPr>
          <a:lstStyle/>
          <a:p>
            <a:r>
              <a:rPr lang="en-US">
                <a:solidFill>
                  <a:schemeClr val="tx2"/>
                </a:solidFill>
                <a:cs typeface="Times New Roman" charset="0"/>
              </a:rPr>
              <a:t>Angiogenetic cell clusters</a:t>
            </a:r>
            <a:r>
              <a:rPr lang="en-US">
                <a:cs typeface="Times New Roman" charset="0"/>
              </a:rPr>
              <a:t> extend in an arc around the head end of the ventral opening of the yolk sac. Initially, this means that the angiogenetic cell clusters (and the blood vessel that forms from them) have the pattern of a "horseshoe" if viewed from a dorsal or ventral perspective. </a:t>
            </a:r>
          </a:p>
          <a:p>
            <a:endParaRPr lang="en-US"/>
          </a:p>
        </p:txBody>
      </p:sp>
      <p:sp>
        <p:nvSpPr>
          <p:cNvPr id="4100" name="Line 7"/>
          <p:cNvSpPr>
            <a:spLocks noChangeShapeType="1"/>
          </p:cNvSpPr>
          <p:nvPr/>
        </p:nvSpPr>
        <p:spPr bwMode="auto">
          <a:xfrm flipH="1">
            <a:off x="3200400" y="2057400"/>
            <a:ext cx="304800" cy="838200"/>
          </a:xfrm>
          <a:prstGeom prst="line">
            <a:avLst/>
          </a:prstGeom>
          <a:noFill/>
          <a:ln w="38100">
            <a:solidFill>
              <a:schemeClr val="tx1"/>
            </a:solidFill>
            <a:round/>
            <a:headEnd/>
            <a:tailEnd type="triangle" w="med" len="med"/>
          </a:ln>
        </p:spPr>
        <p:txBody>
          <a:bodyPr/>
          <a:lstStyle/>
          <a:p>
            <a:endParaRPr lang="en-US"/>
          </a:p>
        </p:txBody>
      </p:sp>
      <p:sp>
        <p:nvSpPr>
          <p:cNvPr id="4101" name="Line 9"/>
          <p:cNvSpPr>
            <a:spLocks noChangeShapeType="1"/>
          </p:cNvSpPr>
          <p:nvPr/>
        </p:nvSpPr>
        <p:spPr bwMode="auto">
          <a:xfrm>
            <a:off x="4419600" y="2057400"/>
            <a:ext cx="533400" cy="2590800"/>
          </a:xfrm>
          <a:prstGeom prst="line">
            <a:avLst/>
          </a:prstGeom>
          <a:noFill/>
          <a:ln w="38100">
            <a:solidFill>
              <a:schemeClr val="tx1"/>
            </a:solidFill>
            <a:round/>
            <a:headEnd/>
            <a:tailEnd type="triangle" w="med" len="me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6"/>
          <p:cNvSpPr txBox="1">
            <a:spLocks noChangeArrowheads="1"/>
          </p:cNvSpPr>
          <p:nvPr/>
        </p:nvSpPr>
        <p:spPr bwMode="auto">
          <a:xfrm>
            <a:off x="457200" y="498475"/>
            <a:ext cx="8382000" cy="5578475"/>
          </a:xfrm>
          <a:prstGeom prst="rect">
            <a:avLst/>
          </a:prstGeom>
          <a:noFill/>
          <a:ln w="9525">
            <a:noFill/>
            <a:miter lim="800000"/>
            <a:headEnd/>
            <a:tailEnd/>
          </a:ln>
        </p:spPr>
        <p:txBody>
          <a:bodyPr>
            <a:spAutoFit/>
          </a:bodyPr>
          <a:lstStyle/>
          <a:p>
            <a:r>
              <a:rPr lang="en-US" sz="6000">
                <a:solidFill>
                  <a:schemeClr val="tx2"/>
                </a:solidFill>
              </a:rPr>
              <a:t>Aortic Arch Summary:</a:t>
            </a:r>
          </a:p>
          <a:p>
            <a:endParaRPr lang="en-US" sz="6000">
              <a:solidFill>
                <a:schemeClr val="tx2"/>
              </a:solidFill>
            </a:endParaRPr>
          </a:p>
          <a:p>
            <a:r>
              <a:rPr lang="en-US" sz="6000">
                <a:solidFill>
                  <a:schemeClr val="tx2"/>
                </a:solidFill>
              </a:rPr>
              <a:t>Arch I:</a:t>
            </a:r>
            <a:r>
              <a:rPr lang="en-US" sz="6000"/>
              <a:t>  Mostly disappears ( a small part becomes a bit of the maxillary artery).</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457200" y="498475"/>
            <a:ext cx="8382000" cy="2835275"/>
          </a:xfrm>
          <a:prstGeom prst="rect">
            <a:avLst/>
          </a:prstGeom>
          <a:noFill/>
          <a:ln w="9525">
            <a:noFill/>
            <a:miter lim="800000"/>
            <a:headEnd/>
            <a:tailEnd/>
          </a:ln>
        </p:spPr>
        <p:txBody>
          <a:bodyPr>
            <a:spAutoFit/>
          </a:bodyPr>
          <a:lstStyle/>
          <a:p>
            <a:r>
              <a:rPr lang="en-US" sz="6000">
                <a:solidFill>
                  <a:schemeClr val="tx2"/>
                </a:solidFill>
              </a:rPr>
              <a:t>Aortic Arch Summary:</a:t>
            </a:r>
          </a:p>
          <a:p>
            <a:endParaRPr lang="en-US" sz="6000">
              <a:solidFill>
                <a:schemeClr val="tx2"/>
              </a:solidFill>
            </a:endParaRPr>
          </a:p>
          <a:p>
            <a:r>
              <a:rPr lang="en-US" sz="6000">
                <a:solidFill>
                  <a:schemeClr val="tx2"/>
                </a:solidFill>
              </a:rPr>
              <a:t>Arch II:</a:t>
            </a:r>
            <a:r>
              <a:rPr lang="en-US" sz="6000"/>
              <a:t>  DISAPPEARS</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498475"/>
            <a:ext cx="8382000" cy="4664075"/>
          </a:xfrm>
          <a:prstGeom prst="rect">
            <a:avLst/>
          </a:prstGeom>
          <a:noFill/>
          <a:ln w="9525">
            <a:noFill/>
            <a:miter lim="800000"/>
            <a:headEnd/>
            <a:tailEnd/>
          </a:ln>
        </p:spPr>
        <p:txBody>
          <a:bodyPr>
            <a:spAutoFit/>
          </a:bodyPr>
          <a:lstStyle/>
          <a:p>
            <a:r>
              <a:rPr lang="en-US" sz="6000">
                <a:solidFill>
                  <a:schemeClr val="tx2"/>
                </a:solidFill>
              </a:rPr>
              <a:t>Aortic Arch Summary:</a:t>
            </a:r>
          </a:p>
          <a:p>
            <a:endParaRPr lang="en-US" sz="6000">
              <a:solidFill>
                <a:schemeClr val="tx2"/>
              </a:solidFill>
            </a:endParaRPr>
          </a:p>
          <a:p>
            <a:r>
              <a:rPr lang="en-US" sz="6000">
                <a:solidFill>
                  <a:schemeClr val="tx2"/>
                </a:solidFill>
              </a:rPr>
              <a:t>Arch III:</a:t>
            </a:r>
            <a:r>
              <a:rPr lang="en-US" sz="6000"/>
              <a:t>  CAROTID ARCH – becomes part of carotid arteries.</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65125"/>
            <a:ext cx="8382000" cy="6188075"/>
          </a:xfrm>
          <a:prstGeom prst="rect">
            <a:avLst/>
          </a:prstGeom>
          <a:noFill/>
          <a:ln w="9525">
            <a:noFill/>
            <a:miter lim="800000"/>
            <a:headEnd/>
            <a:tailEnd/>
          </a:ln>
        </p:spPr>
        <p:txBody>
          <a:bodyPr>
            <a:spAutoFit/>
          </a:bodyPr>
          <a:lstStyle/>
          <a:p>
            <a:r>
              <a:rPr lang="en-US" sz="6000">
                <a:solidFill>
                  <a:schemeClr val="tx2"/>
                </a:solidFill>
              </a:rPr>
              <a:t>Aortic Arch Summary:</a:t>
            </a:r>
          </a:p>
          <a:p>
            <a:endParaRPr lang="en-US" sz="4000">
              <a:solidFill>
                <a:schemeClr val="tx2"/>
              </a:solidFill>
            </a:endParaRPr>
          </a:p>
          <a:p>
            <a:r>
              <a:rPr lang="en-US" sz="6000">
                <a:solidFill>
                  <a:schemeClr val="tx2"/>
                </a:solidFill>
              </a:rPr>
              <a:t>Arch IV:</a:t>
            </a:r>
            <a:r>
              <a:rPr lang="en-US" sz="6000"/>
              <a:t>  AORTIC ARCH -- Right side disappears.  Left side becomes ARCH OF AORTA. </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498475"/>
            <a:ext cx="8382000" cy="2835275"/>
          </a:xfrm>
          <a:prstGeom prst="rect">
            <a:avLst/>
          </a:prstGeom>
          <a:noFill/>
          <a:ln w="9525">
            <a:noFill/>
            <a:miter lim="800000"/>
            <a:headEnd/>
            <a:tailEnd/>
          </a:ln>
        </p:spPr>
        <p:txBody>
          <a:bodyPr>
            <a:spAutoFit/>
          </a:bodyPr>
          <a:lstStyle/>
          <a:p>
            <a:r>
              <a:rPr lang="en-US" sz="6000">
                <a:solidFill>
                  <a:schemeClr val="tx2"/>
                </a:solidFill>
              </a:rPr>
              <a:t>Aortic Arch Summary:</a:t>
            </a:r>
          </a:p>
          <a:p>
            <a:endParaRPr lang="en-US" sz="6000">
              <a:solidFill>
                <a:schemeClr val="tx2"/>
              </a:solidFill>
            </a:endParaRPr>
          </a:p>
          <a:p>
            <a:r>
              <a:rPr lang="en-US" sz="6000">
                <a:solidFill>
                  <a:schemeClr val="tx2"/>
                </a:solidFill>
              </a:rPr>
              <a:t>Arch v:</a:t>
            </a:r>
            <a:r>
              <a:rPr lang="en-US" sz="6000"/>
              <a:t>  DISAPPEARS</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498475"/>
            <a:ext cx="8382000" cy="4664075"/>
          </a:xfrm>
          <a:prstGeom prst="rect">
            <a:avLst/>
          </a:prstGeom>
          <a:noFill/>
          <a:ln w="9525">
            <a:noFill/>
            <a:miter lim="800000"/>
            <a:headEnd/>
            <a:tailEnd/>
          </a:ln>
        </p:spPr>
        <p:txBody>
          <a:bodyPr>
            <a:spAutoFit/>
          </a:bodyPr>
          <a:lstStyle/>
          <a:p>
            <a:r>
              <a:rPr lang="en-US" sz="6000">
                <a:solidFill>
                  <a:schemeClr val="tx2"/>
                </a:solidFill>
              </a:rPr>
              <a:t>Aortic Arch Summary:</a:t>
            </a:r>
          </a:p>
          <a:p>
            <a:endParaRPr lang="en-US" sz="6000">
              <a:solidFill>
                <a:schemeClr val="tx2"/>
              </a:solidFill>
            </a:endParaRPr>
          </a:p>
          <a:p>
            <a:r>
              <a:rPr lang="en-US" sz="6000">
                <a:solidFill>
                  <a:schemeClr val="tx2"/>
                </a:solidFill>
              </a:rPr>
              <a:t>Arch VI:</a:t>
            </a:r>
            <a:r>
              <a:rPr lang="en-US" sz="6000"/>
              <a:t>  PULMONARY ARCH – Becomes pulmonary artery to lungs.</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17525" y="574675"/>
            <a:ext cx="8245475" cy="6191250"/>
          </a:xfrm>
          <a:prstGeom prst="rect">
            <a:avLst/>
          </a:prstGeom>
          <a:noFill/>
          <a:ln w="9525">
            <a:noFill/>
            <a:miter lim="800000"/>
            <a:headEnd/>
            <a:tailEnd/>
          </a:ln>
        </p:spPr>
        <p:txBody>
          <a:bodyPr>
            <a:spAutoFit/>
          </a:bodyPr>
          <a:lstStyle/>
          <a:p>
            <a:pPr algn="ctr"/>
            <a:r>
              <a:rPr lang="en-US" sz="3200">
                <a:solidFill>
                  <a:schemeClr val="accent2"/>
                </a:solidFill>
                <a:cs typeface="Times New Roman" charset="0"/>
              </a:rPr>
              <a:t>Great Veins of the Thorax</a:t>
            </a:r>
          </a:p>
          <a:p>
            <a:endParaRPr lang="en-US" sz="3200">
              <a:solidFill>
                <a:schemeClr val="accent2"/>
              </a:solidFill>
              <a:cs typeface="Times New Roman" charset="0"/>
            </a:endParaRPr>
          </a:p>
          <a:p>
            <a:r>
              <a:rPr lang="en-US" sz="2800">
                <a:cs typeface="Times New Roman" charset="0"/>
              </a:rPr>
              <a:t>1. Venous blood dumps in the right atrium of the heart.</a:t>
            </a:r>
          </a:p>
          <a:p>
            <a:pPr lvl="1"/>
            <a:r>
              <a:rPr lang="en-US" sz="2800">
                <a:cs typeface="Times New Roman" charset="0"/>
              </a:rPr>
              <a:t>(a) Blood from the cranial region enters via superior vena cava</a:t>
            </a:r>
          </a:p>
          <a:p>
            <a:pPr lvl="1"/>
            <a:r>
              <a:rPr lang="en-US" sz="2800">
                <a:cs typeface="Times New Roman" charset="0"/>
              </a:rPr>
              <a:t>(b) Body blood enters via inferior vena cava</a:t>
            </a:r>
          </a:p>
          <a:p>
            <a:pPr lvl="1"/>
            <a:endParaRPr lang="en-US" sz="2800">
              <a:cs typeface="Times New Roman" charset="0"/>
            </a:endParaRPr>
          </a:p>
          <a:p>
            <a:r>
              <a:rPr lang="en-US" sz="2800">
                <a:cs typeface="Times New Roman" charset="0"/>
              </a:rPr>
              <a:t>2. Inferior vena cava - passes through the diaphragm after receiving blood from the abdominal gut.</a:t>
            </a:r>
          </a:p>
          <a:p>
            <a:endParaRPr lang="en-US" sz="2800">
              <a:cs typeface="Times New Roman" charset="0"/>
            </a:endParaRPr>
          </a:p>
          <a:p>
            <a:r>
              <a:rPr lang="en-US" sz="2800">
                <a:cs typeface="Times New Roman" charset="0"/>
              </a:rPr>
              <a:t>3. Superior vena cave &amp; its 3 tributaries: </a:t>
            </a:r>
          </a:p>
          <a:p>
            <a:pPr lvl="1"/>
            <a:r>
              <a:rPr lang="en-US" sz="2800">
                <a:cs typeface="Times New Roman" charset="0"/>
              </a:rPr>
              <a:t>(a) Azygous vein</a:t>
            </a:r>
          </a:p>
          <a:p>
            <a:pPr lvl="1"/>
            <a:r>
              <a:rPr lang="en-US" sz="2800">
                <a:cs typeface="Times New Roman" charset="0"/>
              </a:rPr>
              <a:t>(b) Right brachiocephalic vein </a:t>
            </a:r>
          </a:p>
          <a:p>
            <a:pPr lvl="1"/>
            <a:r>
              <a:rPr lang="en-US" sz="2800">
                <a:cs typeface="Times New Roman" charset="0"/>
              </a:rPr>
              <a:t>(c) Left brachiocephalic vein</a:t>
            </a:r>
            <a:r>
              <a:rPr lang="en-US" sz="2800"/>
              <a:t> </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49089" cy="461665"/>
          </a:xfrm>
          <a:prstGeom prst="rect">
            <a:avLst/>
          </a:prstGeom>
          <a:noFill/>
        </p:spPr>
        <p:txBody>
          <a:bodyPr wrap="none" rtlCol="0">
            <a:spAutoFit/>
          </a:bodyPr>
          <a:lstStyle/>
          <a:p>
            <a:r>
              <a:rPr lang="en-US" dirty="0" smtClean="0">
                <a:latin typeface="Arial Rounded MT Bold" pitchFamily="34" charset="0"/>
              </a:rPr>
              <a:t>The embryological Cardinal Veins look like a big letter “H”.</a:t>
            </a:r>
            <a:endParaRPr lang="en-US" dirty="0">
              <a:latin typeface="Arial Rounded MT Bold" pitchFamily="34" charset="0"/>
            </a:endParaRPr>
          </a:p>
        </p:txBody>
      </p:sp>
      <p:sp>
        <p:nvSpPr>
          <p:cNvPr id="3" name="TextBox 2"/>
          <p:cNvSpPr txBox="1"/>
          <p:nvPr/>
        </p:nvSpPr>
        <p:spPr>
          <a:xfrm>
            <a:off x="2057400" y="0"/>
            <a:ext cx="4964821" cy="7725192"/>
          </a:xfrm>
          <a:prstGeom prst="rect">
            <a:avLst/>
          </a:prstGeom>
          <a:noFill/>
        </p:spPr>
        <p:txBody>
          <a:bodyPr wrap="none" rtlCol="0">
            <a:spAutoFit/>
          </a:bodyPr>
          <a:lstStyle/>
          <a:p>
            <a:r>
              <a:rPr lang="en-US" sz="49600" dirty="0" smtClean="0">
                <a:solidFill>
                  <a:srgbClr val="00B0F0"/>
                </a:solidFill>
                <a:latin typeface="Verdana" pitchFamily="34" charset="0"/>
              </a:rPr>
              <a:t>H</a:t>
            </a:r>
            <a:endParaRPr lang="en-US" sz="49600" dirty="0">
              <a:solidFill>
                <a:srgbClr val="00B0F0"/>
              </a:solidFill>
              <a:latin typeface="Verdana" pitchFamily="34" charset="0"/>
            </a:endParaRPr>
          </a:p>
        </p:txBody>
      </p:sp>
      <p:sp>
        <p:nvSpPr>
          <p:cNvPr id="4" name="Heart 3"/>
          <p:cNvSpPr/>
          <p:nvPr/>
        </p:nvSpPr>
        <p:spPr>
          <a:xfrm>
            <a:off x="4191000" y="2895600"/>
            <a:ext cx="685800" cy="685800"/>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11" y="1066800"/>
            <a:ext cx="8974893" cy="5940088"/>
          </a:xfrm>
          <a:prstGeom prst="rect">
            <a:avLst/>
          </a:prstGeom>
          <a:noFill/>
        </p:spPr>
        <p:txBody>
          <a:bodyPr wrap="none" rtlCol="0">
            <a:spAutoFit/>
          </a:bodyPr>
          <a:lstStyle/>
          <a:p>
            <a:pPr algn="ctr"/>
            <a:r>
              <a:rPr lang="en-US" dirty="0" smtClean="0">
                <a:latin typeface="Tahoma" pitchFamily="34" charset="0"/>
                <a:cs typeface="Tahoma" pitchFamily="34" charset="0"/>
              </a:rPr>
              <a:t>Head</a:t>
            </a:r>
          </a:p>
          <a:p>
            <a:endParaRPr lang="en-US" dirty="0" smtClean="0">
              <a:latin typeface="Tahoma" pitchFamily="34" charset="0"/>
              <a:cs typeface="Tahoma" pitchFamily="34" charset="0"/>
            </a:endParaRPr>
          </a:p>
          <a:p>
            <a:r>
              <a:rPr lang="en-US" sz="2000" dirty="0" smtClean="0">
                <a:latin typeface="Tahoma" pitchFamily="34" charset="0"/>
                <a:cs typeface="Tahoma" pitchFamily="34" charset="0"/>
              </a:rPr>
              <a:t>Right anterior cardinal                                             Left anterior cardinal</a:t>
            </a:r>
          </a:p>
          <a:p>
            <a:endParaRPr lang="en-US" sz="2000" dirty="0" smtClean="0">
              <a:latin typeface="Tahoma" pitchFamily="34" charset="0"/>
              <a:cs typeface="Tahoma" pitchFamily="34" charset="0"/>
            </a:endParaRPr>
          </a:p>
          <a:p>
            <a:endParaRPr lang="en-US" sz="2000" dirty="0" smtClean="0">
              <a:latin typeface="Tahoma" pitchFamily="34" charset="0"/>
              <a:cs typeface="Tahoma" pitchFamily="34" charset="0"/>
            </a:endParaRPr>
          </a:p>
          <a:p>
            <a:endParaRPr lang="en-US" sz="2000" dirty="0" smtClean="0">
              <a:latin typeface="Tahoma" pitchFamily="34" charset="0"/>
              <a:cs typeface="Tahoma" pitchFamily="34" charset="0"/>
            </a:endParaRPr>
          </a:p>
          <a:p>
            <a:endParaRPr lang="en-US" sz="2000" dirty="0" smtClean="0">
              <a:latin typeface="Tahoma" pitchFamily="34" charset="0"/>
              <a:cs typeface="Tahoma" pitchFamily="34" charset="0"/>
            </a:endParaRPr>
          </a:p>
          <a:p>
            <a:pPr algn="ctr"/>
            <a:endParaRPr lang="en-US" sz="1600" dirty="0" smtClean="0">
              <a:latin typeface="Tahoma" pitchFamily="34" charset="0"/>
              <a:cs typeface="Tahoma" pitchFamily="34" charset="0"/>
            </a:endParaRPr>
          </a:p>
          <a:p>
            <a:pPr algn="ctr"/>
            <a:r>
              <a:rPr lang="en-US" sz="1600" dirty="0" smtClean="0">
                <a:latin typeface="Tahoma" pitchFamily="34" charset="0"/>
                <a:cs typeface="Tahoma" pitchFamily="34" charset="0"/>
              </a:rPr>
              <a:t>Right common cardinal        Sinus         left common cardinal</a:t>
            </a:r>
          </a:p>
          <a:p>
            <a:pPr algn="ctr"/>
            <a:r>
              <a:rPr lang="en-US" sz="1600" dirty="0" err="1" smtClean="0">
                <a:latin typeface="Tahoma" pitchFamily="34" charset="0"/>
                <a:cs typeface="Tahoma" pitchFamily="34" charset="0"/>
              </a:rPr>
              <a:t>venosus</a:t>
            </a:r>
            <a:endParaRPr lang="en-US" sz="1600" dirty="0" smtClean="0">
              <a:latin typeface="Tahoma" pitchFamily="34" charset="0"/>
              <a:cs typeface="Tahoma" pitchFamily="34" charset="0"/>
            </a:endParaRPr>
          </a:p>
          <a:p>
            <a:endParaRPr lang="en-US" sz="2000" dirty="0" smtClean="0">
              <a:latin typeface="Tahoma" pitchFamily="34" charset="0"/>
              <a:cs typeface="Tahoma" pitchFamily="34" charset="0"/>
            </a:endParaRPr>
          </a:p>
          <a:p>
            <a:pPr algn="ctr"/>
            <a:r>
              <a:rPr lang="en-US" sz="2000" dirty="0" smtClean="0">
                <a:latin typeface="Tahoma" pitchFamily="34" charset="0"/>
                <a:cs typeface="Tahoma" pitchFamily="34" charset="0"/>
              </a:rPr>
              <a:t>Right posterior cardinal                                               Left posterior cardinal</a:t>
            </a: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pPr algn="ctr"/>
            <a:r>
              <a:rPr lang="en-US" dirty="0" smtClean="0">
                <a:latin typeface="Tahoma" pitchFamily="34" charset="0"/>
                <a:cs typeface="Tahoma" pitchFamily="34" charset="0"/>
              </a:rPr>
              <a:t>(ventral view)</a:t>
            </a:r>
            <a:endParaRPr lang="en-US" dirty="0">
              <a:latin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49089" cy="461665"/>
          </a:xfrm>
          <a:prstGeom prst="rect">
            <a:avLst/>
          </a:prstGeom>
          <a:noFill/>
        </p:spPr>
        <p:txBody>
          <a:bodyPr wrap="none" rtlCol="0">
            <a:spAutoFit/>
          </a:bodyPr>
          <a:lstStyle/>
          <a:p>
            <a:r>
              <a:rPr lang="en-US" dirty="0" smtClean="0">
                <a:latin typeface="Arial Rounded MT Bold" pitchFamily="34" charset="0"/>
              </a:rPr>
              <a:t>The embryological Cardinal Veins look like a big letter “H”.</a:t>
            </a:r>
            <a:endParaRPr lang="en-US" dirty="0">
              <a:latin typeface="Arial Rounded MT Bold" pitchFamily="34" charset="0"/>
            </a:endParaRPr>
          </a:p>
        </p:txBody>
      </p:sp>
      <p:sp>
        <p:nvSpPr>
          <p:cNvPr id="3" name="TextBox 2"/>
          <p:cNvSpPr txBox="1"/>
          <p:nvPr/>
        </p:nvSpPr>
        <p:spPr>
          <a:xfrm>
            <a:off x="2057400" y="0"/>
            <a:ext cx="4964821" cy="7725192"/>
          </a:xfrm>
          <a:prstGeom prst="rect">
            <a:avLst/>
          </a:prstGeom>
          <a:noFill/>
        </p:spPr>
        <p:txBody>
          <a:bodyPr wrap="none" rtlCol="0">
            <a:spAutoFit/>
          </a:bodyPr>
          <a:lstStyle/>
          <a:p>
            <a:r>
              <a:rPr lang="en-US" sz="49600" dirty="0" smtClean="0">
                <a:solidFill>
                  <a:srgbClr val="00B0F0"/>
                </a:solidFill>
                <a:latin typeface="Verdana" pitchFamily="34" charset="0"/>
              </a:rPr>
              <a:t>H</a:t>
            </a:r>
            <a:endParaRPr lang="en-US" sz="49600" dirty="0">
              <a:solidFill>
                <a:srgbClr val="00B0F0"/>
              </a:solidFill>
              <a:latin typeface="Verdana" pitchFamily="34" charset="0"/>
            </a:endParaRPr>
          </a:p>
        </p:txBody>
      </p:sp>
      <p:sp>
        <p:nvSpPr>
          <p:cNvPr id="4" name="Heart 3"/>
          <p:cNvSpPr/>
          <p:nvPr/>
        </p:nvSpPr>
        <p:spPr>
          <a:xfrm>
            <a:off x="4191000" y="2895600"/>
            <a:ext cx="685800" cy="685800"/>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43" y="1066800"/>
            <a:ext cx="8932428" cy="5262979"/>
          </a:xfrm>
          <a:prstGeom prst="rect">
            <a:avLst/>
          </a:prstGeom>
          <a:noFill/>
        </p:spPr>
        <p:txBody>
          <a:bodyPr wrap="none" rtlCol="0">
            <a:spAutoFit/>
          </a:bodyPr>
          <a:lstStyle/>
          <a:p>
            <a:pPr algn="ctr"/>
            <a:r>
              <a:rPr lang="en-US" dirty="0" smtClean="0">
                <a:latin typeface="Tahoma" pitchFamily="34" charset="0"/>
                <a:cs typeface="Tahoma" pitchFamily="34" charset="0"/>
              </a:rPr>
              <a:t>Head</a:t>
            </a:r>
          </a:p>
          <a:p>
            <a:endParaRPr lang="en-US" dirty="0" smtClean="0">
              <a:latin typeface="Tahoma" pitchFamily="34" charset="0"/>
              <a:cs typeface="Tahoma" pitchFamily="34" charset="0"/>
            </a:endParaRPr>
          </a:p>
          <a:p>
            <a:r>
              <a:rPr lang="en-US" sz="2000" dirty="0" smtClean="0">
                <a:latin typeface="Tahoma" pitchFamily="34" charset="0"/>
                <a:cs typeface="Tahoma" pitchFamily="34" charset="0"/>
              </a:rPr>
              <a:t>Right anterior cardinal                                             Left anterior cardinal</a:t>
            </a:r>
          </a:p>
          <a:p>
            <a:endParaRPr lang="en-US" sz="2000" dirty="0" smtClean="0">
              <a:latin typeface="Tahoma" pitchFamily="34" charset="0"/>
              <a:cs typeface="Tahoma" pitchFamily="34" charset="0"/>
            </a:endParaRPr>
          </a:p>
          <a:p>
            <a:endParaRPr lang="en-US" sz="2000" dirty="0" smtClean="0">
              <a:latin typeface="Tahoma" pitchFamily="34" charset="0"/>
              <a:cs typeface="Tahoma" pitchFamily="34" charset="0"/>
            </a:endParaRPr>
          </a:p>
          <a:p>
            <a:endParaRPr lang="en-US" sz="2000" dirty="0" smtClean="0">
              <a:latin typeface="Tahoma" pitchFamily="34" charset="0"/>
              <a:cs typeface="Tahoma" pitchFamily="34" charset="0"/>
            </a:endParaRPr>
          </a:p>
          <a:p>
            <a:endParaRPr lang="en-US" sz="2000" dirty="0" smtClean="0">
              <a:latin typeface="Tahoma" pitchFamily="34" charset="0"/>
              <a:cs typeface="Tahoma" pitchFamily="34" charset="0"/>
            </a:endParaRPr>
          </a:p>
          <a:p>
            <a:pPr algn="ctr"/>
            <a:endParaRPr lang="en-US" sz="1600" dirty="0" smtClean="0">
              <a:latin typeface="Tahoma" pitchFamily="34" charset="0"/>
              <a:cs typeface="Tahoma" pitchFamily="34" charset="0"/>
            </a:endParaRPr>
          </a:p>
          <a:p>
            <a:pPr algn="ctr"/>
            <a:r>
              <a:rPr lang="en-US" sz="1600" dirty="0" smtClean="0">
                <a:latin typeface="Tahoma" pitchFamily="34" charset="0"/>
                <a:cs typeface="Tahoma" pitchFamily="34" charset="0"/>
              </a:rPr>
              <a:t>Right common cardinal        Sinus         left common cardinal</a:t>
            </a:r>
          </a:p>
          <a:p>
            <a:pPr algn="ctr"/>
            <a:r>
              <a:rPr lang="en-US" sz="1600" dirty="0" err="1" smtClean="0">
                <a:latin typeface="Tahoma" pitchFamily="34" charset="0"/>
                <a:cs typeface="Tahoma" pitchFamily="34" charset="0"/>
              </a:rPr>
              <a:t>venosus</a:t>
            </a:r>
            <a:endParaRPr lang="en-US" sz="1600" dirty="0" smtClean="0">
              <a:latin typeface="Tahoma" pitchFamily="34" charset="0"/>
              <a:cs typeface="Tahoma" pitchFamily="34" charset="0"/>
            </a:endParaRPr>
          </a:p>
          <a:p>
            <a:endParaRPr lang="en-US" sz="2000" dirty="0" smtClean="0">
              <a:latin typeface="Tahoma" pitchFamily="34" charset="0"/>
              <a:cs typeface="Tahoma" pitchFamily="34" charset="0"/>
            </a:endParaRPr>
          </a:p>
          <a:p>
            <a:pPr algn="ctr"/>
            <a:r>
              <a:rPr lang="en-US" sz="2000" dirty="0" smtClean="0">
                <a:latin typeface="Tahoma" pitchFamily="34" charset="0"/>
                <a:cs typeface="Tahoma" pitchFamily="34" charset="0"/>
              </a:rPr>
              <a:t>Right posterior cardinal                                               Left anterior </a:t>
            </a:r>
            <a:r>
              <a:rPr lang="en-US" sz="2000" dirty="0" smtClean="0">
                <a:latin typeface="Tahoma" pitchFamily="34" charset="0"/>
                <a:cs typeface="Tahoma" pitchFamily="34" charset="0"/>
              </a:rPr>
              <a:t>cardinal</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pPr algn="ctr"/>
            <a:r>
              <a:rPr lang="en-US" dirty="0" smtClean="0">
                <a:latin typeface="Tahoma" pitchFamily="34" charset="0"/>
                <a:cs typeface="Tahoma" pitchFamily="34" charset="0"/>
              </a:rPr>
              <a:t>(ventral view)</a:t>
            </a:r>
            <a:endParaRPr lang="en-US" dirty="0">
              <a:latin typeface="Tahoma" pitchFamily="34" charset="0"/>
              <a:cs typeface="Tahoma" pitchFamily="34" charset="0"/>
            </a:endParaRPr>
          </a:p>
        </p:txBody>
      </p:sp>
      <p:sp>
        <p:nvSpPr>
          <p:cNvPr id="6" name="L-Shape 5"/>
          <p:cNvSpPr/>
          <p:nvPr/>
        </p:nvSpPr>
        <p:spPr>
          <a:xfrm>
            <a:off x="2438400" y="1371600"/>
            <a:ext cx="1676400" cy="2971800"/>
          </a:xfrm>
          <a:prstGeom prst="corner">
            <a:avLst>
              <a:gd name="adj1" fmla="val 50000"/>
              <a:gd name="adj2" fmla="val 72638"/>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1447800"/>
            <a:ext cx="762000" cy="1905000"/>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4038600"/>
            <a:ext cx="762000" cy="2362200"/>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7000" y="4343400"/>
            <a:ext cx="762000" cy="2057400"/>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828800" y="2438400"/>
            <a:ext cx="609600" cy="3810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5257800"/>
            <a:ext cx="609600" cy="3810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6324600" y="5410200"/>
            <a:ext cx="838200" cy="4572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324600" y="2590800"/>
            <a:ext cx="838200" cy="4572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57600" y="2209800"/>
            <a:ext cx="1905000" cy="381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657600" y="2590800"/>
            <a:ext cx="1905000" cy="381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0961020">
            <a:off x="4370908" y="2333885"/>
            <a:ext cx="747320" cy="461665"/>
          </a:xfrm>
          <a:prstGeom prst="rect">
            <a:avLst/>
          </a:prstGeom>
          <a:noFill/>
        </p:spPr>
        <p:txBody>
          <a:bodyPr wrap="none" rtlCol="0">
            <a:spAutoFit/>
          </a:bodyPr>
          <a:lstStyle/>
          <a:p>
            <a:r>
              <a:rPr lang="en-US" dirty="0" smtClean="0">
                <a:solidFill>
                  <a:srgbClr val="00B0F0"/>
                </a:solidFill>
                <a:latin typeface="Tahoma" pitchFamily="34" charset="0"/>
                <a:cs typeface="Tahoma" pitchFamily="34" charset="0"/>
              </a:rPr>
              <a:t>new</a:t>
            </a:r>
            <a:endParaRPr lang="en-US" dirty="0">
              <a:solidFill>
                <a:srgbClr val="00B0F0"/>
              </a:solidFill>
              <a:latin typeface="Tahoma" pitchFamily="34" charset="0"/>
              <a:cs typeface="Tahoma" pitchFamily="34" charset="0"/>
            </a:endParaRPr>
          </a:p>
        </p:txBody>
      </p:sp>
      <p:cxnSp>
        <p:nvCxnSpPr>
          <p:cNvPr id="22" name="Straight Arrow Connector 21"/>
          <p:cNvCxnSpPr/>
          <p:nvPr/>
        </p:nvCxnSpPr>
        <p:spPr>
          <a:xfrm rot="5400000" flipH="1" flipV="1">
            <a:off x="4076700" y="4533900"/>
            <a:ext cx="8382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86600" y="2590800"/>
            <a:ext cx="1905000" cy="3785652"/>
          </a:xfrm>
          <a:prstGeom prst="rect">
            <a:avLst/>
          </a:prstGeom>
          <a:noFill/>
        </p:spPr>
        <p:txBody>
          <a:bodyPr wrap="square" rtlCol="0">
            <a:spAutoFit/>
          </a:bodyPr>
          <a:lstStyle/>
          <a:p>
            <a:r>
              <a:rPr lang="en-US" sz="1600" dirty="0" smtClean="0">
                <a:solidFill>
                  <a:srgbClr val="00B0F0"/>
                </a:solidFill>
                <a:latin typeface="Arial Rounded MT Bold" pitchFamily="34" charset="0"/>
              </a:rPr>
              <a:t>Becomes left </a:t>
            </a:r>
            <a:r>
              <a:rPr lang="en-US" sz="1600" dirty="0" err="1" smtClean="0">
                <a:solidFill>
                  <a:srgbClr val="00B0F0"/>
                </a:solidFill>
                <a:latin typeface="Arial Rounded MT Bold" pitchFamily="34" charset="0"/>
              </a:rPr>
              <a:t>brachiocephalic</a:t>
            </a:r>
            <a:r>
              <a:rPr lang="en-US" sz="1600" dirty="0" smtClean="0">
                <a:solidFill>
                  <a:srgbClr val="00B0F0"/>
                </a:solidFill>
                <a:latin typeface="Arial Rounded MT Bold" pitchFamily="34" charset="0"/>
              </a:rPr>
              <a:t> vein.</a:t>
            </a:r>
          </a:p>
          <a:p>
            <a:endParaRPr lang="en-US" sz="1600" dirty="0" smtClean="0">
              <a:solidFill>
                <a:srgbClr val="00B0F0"/>
              </a:solidFill>
              <a:latin typeface="Arial Rounded MT Bold" pitchFamily="34" charset="0"/>
            </a:endParaRPr>
          </a:p>
          <a:p>
            <a:endParaRPr lang="en-US" sz="1600" dirty="0" smtClean="0">
              <a:solidFill>
                <a:srgbClr val="00B0F0"/>
              </a:solidFill>
              <a:latin typeface="Arial Rounded MT Bold" pitchFamily="34" charset="0"/>
            </a:endParaRPr>
          </a:p>
          <a:p>
            <a:endParaRPr lang="en-US" sz="1600" dirty="0" smtClean="0">
              <a:solidFill>
                <a:srgbClr val="00B0F0"/>
              </a:solidFill>
              <a:latin typeface="Arial Rounded MT Bold" pitchFamily="34" charset="0"/>
            </a:endParaRPr>
          </a:p>
          <a:p>
            <a:endParaRPr lang="en-US" sz="1600" dirty="0" smtClean="0">
              <a:solidFill>
                <a:srgbClr val="000000"/>
              </a:solidFill>
              <a:latin typeface="Arial Rounded MT Bold" pitchFamily="34" charset="0"/>
            </a:endParaRPr>
          </a:p>
          <a:p>
            <a:endParaRPr lang="en-US" sz="1600" dirty="0" smtClean="0">
              <a:solidFill>
                <a:srgbClr val="00B0F0"/>
              </a:solidFill>
              <a:latin typeface="Arial Rounded MT Bold" pitchFamily="34" charset="0"/>
            </a:endParaRPr>
          </a:p>
          <a:p>
            <a:endParaRPr lang="en-US" sz="1600" dirty="0" smtClean="0">
              <a:solidFill>
                <a:srgbClr val="00B0F0"/>
              </a:solidFill>
              <a:latin typeface="Arial Rounded MT Bold" pitchFamily="34" charset="0"/>
            </a:endParaRPr>
          </a:p>
          <a:p>
            <a:endParaRPr lang="en-US" sz="1600" dirty="0" smtClean="0">
              <a:solidFill>
                <a:srgbClr val="00B0F0"/>
              </a:solidFill>
              <a:latin typeface="Arial Rounded MT Bold" pitchFamily="34" charset="0"/>
            </a:endParaRPr>
          </a:p>
          <a:p>
            <a:endParaRPr lang="en-US" sz="1600" dirty="0" smtClean="0">
              <a:solidFill>
                <a:srgbClr val="00B0F0"/>
              </a:solidFill>
              <a:latin typeface="Arial Rounded MT Bold" pitchFamily="34" charset="0"/>
            </a:endParaRPr>
          </a:p>
          <a:p>
            <a:endParaRPr lang="en-US" sz="1600" dirty="0" smtClean="0">
              <a:solidFill>
                <a:srgbClr val="00B0F0"/>
              </a:solidFill>
              <a:latin typeface="Arial Rounded MT Bold" pitchFamily="34" charset="0"/>
            </a:endParaRPr>
          </a:p>
          <a:p>
            <a:r>
              <a:rPr lang="en-US" sz="1600" dirty="0" smtClean="0">
                <a:solidFill>
                  <a:srgbClr val="00B0F0"/>
                </a:solidFill>
                <a:latin typeface="Arial Rounded MT Bold" pitchFamily="34" charset="0"/>
              </a:rPr>
              <a:t>Becomes </a:t>
            </a:r>
            <a:r>
              <a:rPr lang="en-US" sz="1600" dirty="0" err="1" smtClean="0">
                <a:solidFill>
                  <a:srgbClr val="00B0F0"/>
                </a:solidFill>
                <a:latin typeface="Arial Rounded MT Bold" pitchFamily="34" charset="0"/>
              </a:rPr>
              <a:t>hemiazygous</a:t>
            </a:r>
            <a:r>
              <a:rPr lang="en-US" sz="1600" dirty="0" smtClean="0">
                <a:solidFill>
                  <a:srgbClr val="00B0F0"/>
                </a:solidFill>
                <a:latin typeface="Arial Rounded MT Bold" pitchFamily="34" charset="0"/>
              </a:rPr>
              <a:t> vein.</a:t>
            </a:r>
            <a:endParaRPr lang="en-US" sz="1600" dirty="0">
              <a:solidFill>
                <a:srgbClr val="00B0F0"/>
              </a:solidFill>
              <a:latin typeface="Arial Rounded MT Bold" pitchFamily="34" charset="0"/>
            </a:endParaRPr>
          </a:p>
        </p:txBody>
      </p:sp>
      <p:sp>
        <p:nvSpPr>
          <p:cNvPr id="25" name="TextBox 24"/>
          <p:cNvSpPr txBox="1"/>
          <p:nvPr/>
        </p:nvSpPr>
        <p:spPr>
          <a:xfrm>
            <a:off x="228600" y="2590800"/>
            <a:ext cx="1676400" cy="3539430"/>
          </a:xfrm>
          <a:prstGeom prst="rect">
            <a:avLst/>
          </a:prstGeom>
          <a:noFill/>
        </p:spPr>
        <p:txBody>
          <a:bodyPr wrap="square" rtlCol="0">
            <a:spAutoFit/>
          </a:bodyPr>
          <a:lstStyle/>
          <a:p>
            <a:pPr algn="r"/>
            <a:r>
              <a:rPr lang="en-US" sz="1600" dirty="0" smtClean="0">
                <a:solidFill>
                  <a:srgbClr val="00B0F0"/>
                </a:solidFill>
                <a:latin typeface="Arial Rounded MT Bold" pitchFamily="34" charset="0"/>
              </a:rPr>
              <a:t>Becomes superior vena cava.</a:t>
            </a:r>
          </a:p>
          <a:p>
            <a:pPr algn="r"/>
            <a:endParaRPr lang="en-US" sz="1600" dirty="0" smtClean="0">
              <a:solidFill>
                <a:srgbClr val="00B0F0"/>
              </a:solidFill>
              <a:latin typeface="Arial Rounded MT Bold" pitchFamily="34" charset="0"/>
            </a:endParaRPr>
          </a:p>
          <a:p>
            <a:pPr algn="r"/>
            <a:endParaRPr lang="en-US" sz="1600" dirty="0" smtClean="0">
              <a:solidFill>
                <a:srgbClr val="00B0F0"/>
              </a:solidFill>
              <a:latin typeface="Arial Rounded MT Bold" pitchFamily="34" charset="0"/>
            </a:endParaRPr>
          </a:p>
          <a:p>
            <a:pPr algn="r"/>
            <a:endParaRPr lang="en-US" sz="1600" dirty="0" smtClean="0">
              <a:solidFill>
                <a:srgbClr val="00B0F0"/>
              </a:solidFill>
              <a:latin typeface="Arial Rounded MT Bold" pitchFamily="34" charset="0"/>
            </a:endParaRPr>
          </a:p>
          <a:p>
            <a:pPr algn="r"/>
            <a:endParaRPr lang="en-US" sz="1600" dirty="0" smtClean="0">
              <a:solidFill>
                <a:srgbClr val="00B0F0"/>
              </a:solidFill>
              <a:latin typeface="Arial Rounded MT Bold" pitchFamily="34" charset="0"/>
            </a:endParaRPr>
          </a:p>
          <a:p>
            <a:pPr algn="r"/>
            <a:endParaRPr lang="en-US" sz="1600" dirty="0" smtClean="0">
              <a:solidFill>
                <a:srgbClr val="00B0F0"/>
              </a:solidFill>
              <a:latin typeface="Arial Rounded MT Bold" pitchFamily="34" charset="0"/>
            </a:endParaRPr>
          </a:p>
          <a:p>
            <a:pPr algn="r"/>
            <a:endParaRPr lang="en-US" sz="1600" dirty="0" smtClean="0">
              <a:solidFill>
                <a:srgbClr val="00B0F0"/>
              </a:solidFill>
              <a:latin typeface="Arial Rounded MT Bold" pitchFamily="34" charset="0"/>
            </a:endParaRPr>
          </a:p>
          <a:p>
            <a:pPr algn="r"/>
            <a:endParaRPr lang="en-US" sz="1600" dirty="0" smtClean="0">
              <a:solidFill>
                <a:srgbClr val="00B0F0"/>
              </a:solidFill>
              <a:latin typeface="Arial Rounded MT Bold" pitchFamily="34" charset="0"/>
            </a:endParaRPr>
          </a:p>
          <a:p>
            <a:pPr algn="r"/>
            <a:r>
              <a:rPr lang="en-US" sz="1600" dirty="0" smtClean="0">
                <a:solidFill>
                  <a:srgbClr val="00B0F0"/>
                </a:solidFill>
                <a:latin typeface="Arial Rounded MT Bold" pitchFamily="34" charset="0"/>
              </a:rPr>
              <a:t>Becomes </a:t>
            </a:r>
            <a:r>
              <a:rPr lang="en-US" sz="1600" dirty="0" err="1" smtClean="0">
                <a:solidFill>
                  <a:srgbClr val="00B0F0"/>
                </a:solidFill>
                <a:latin typeface="Arial Rounded MT Bold" pitchFamily="34" charset="0"/>
              </a:rPr>
              <a:t>azygous</a:t>
            </a:r>
            <a:r>
              <a:rPr lang="en-US" sz="1600" dirty="0" smtClean="0">
                <a:solidFill>
                  <a:srgbClr val="00B0F0"/>
                </a:solidFill>
                <a:latin typeface="Arial Rounded MT Bold" pitchFamily="34" charset="0"/>
              </a:rPr>
              <a:t> vein</a:t>
            </a:r>
          </a:p>
          <a:p>
            <a:pPr algn="r"/>
            <a:r>
              <a:rPr lang="en-US" sz="1600" dirty="0" smtClean="0">
                <a:solidFill>
                  <a:srgbClr val="00B0F0"/>
                </a:solidFill>
                <a:latin typeface="Arial Rounded MT Bold" pitchFamily="34" charset="0"/>
              </a:rPr>
              <a:t>(last tributary of SVC).</a:t>
            </a:r>
            <a:endParaRPr lang="en-US" sz="1600" dirty="0">
              <a:solidFill>
                <a:srgbClr val="00B0F0"/>
              </a:solidFill>
              <a:latin typeface="Arial Rounded MT Bold" pitchFamily="34" charset="0"/>
            </a:endParaRPr>
          </a:p>
        </p:txBody>
      </p:sp>
      <p:sp>
        <p:nvSpPr>
          <p:cNvPr id="27" name="TextBox 26"/>
          <p:cNvSpPr txBox="1"/>
          <p:nvPr/>
        </p:nvSpPr>
        <p:spPr>
          <a:xfrm>
            <a:off x="3657600" y="5029200"/>
            <a:ext cx="1676400" cy="830997"/>
          </a:xfrm>
          <a:prstGeom prst="rect">
            <a:avLst/>
          </a:prstGeom>
          <a:noFill/>
        </p:spPr>
        <p:txBody>
          <a:bodyPr wrap="square" rtlCol="0">
            <a:spAutoFit/>
          </a:bodyPr>
          <a:lstStyle/>
          <a:p>
            <a:pPr algn="ctr"/>
            <a:r>
              <a:rPr lang="en-US" sz="1600" dirty="0" smtClean="0">
                <a:solidFill>
                  <a:srgbClr val="00B0F0"/>
                </a:solidFill>
                <a:latin typeface="Arial Rounded MT Bold" pitchFamily="34" charset="0"/>
              </a:rPr>
              <a:t>Becomes part of wall of right atrium.</a:t>
            </a:r>
            <a:endParaRPr lang="en-US" sz="1600" dirty="0">
              <a:solidFill>
                <a:srgbClr val="00B0F0"/>
              </a:solidFill>
              <a:latin typeface="Arial Rounded MT Bold" pitchFamily="34" charset="0"/>
            </a:endParaRPr>
          </a:p>
        </p:txBody>
      </p:sp>
      <p:sp>
        <p:nvSpPr>
          <p:cNvPr id="10" name="Rectangle 9"/>
          <p:cNvSpPr/>
          <p:nvPr/>
        </p:nvSpPr>
        <p:spPr>
          <a:xfrm>
            <a:off x="6553200" y="4419600"/>
            <a:ext cx="2286000" cy="3048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492964" y="4572000"/>
            <a:ext cx="2651036" cy="400110"/>
          </a:xfrm>
          <a:prstGeom prst="rect">
            <a:avLst/>
          </a:prstGeom>
          <a:noFill/>
        </p:spPr>
        <p:txBody>
          <a:bodyPr wrap="none" rtlCol="0">
            <a:spAutoFit/>
          </a:bodyPr>
          <a:lstStyle/>
          <a:p>
            <a:r>
              <a:rPr lang="en-US" sz="2000" dirty="0" smtClean="0">
                <a:latin typeface="Arial"/>
                <a:cs typeface="Arial"/>
              </a:rPr>
              <a:t>Left posterior cardinal</a:t>
            </a:r>
            <a:endParaRPr lang="en-US" sz="2000" dirty="0">
              <a:latin typeface="Arial"/>
              <a:cs typeface="Arial"/>
            </a:endParaRPr>
          </a:p>
        </p:txBody>
      </p:sp>
    </p:spTree>
    <p:extLst>
      <p:ext uri="{BB962C8B-B14F-4D97-AF65-F5344CB8AC3E}">
        <p14:creationId xmlns:p14="http://schemas.microsoft.com/office/powerpoint/2010/main" val="3730707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eins-thorax"/>
          <p:cNvPicPr>
            <a:picLocks noChangeAspect="1" noChangeArrowheads="1"/>
          </p:cNvPicPr>
          <p:nvPr/>
        </p:nvPicPr>
        <p:blipFill>
          <a:blip r:embed="rId4" cstate="print"/>
          <a:srcRect/>
          <a:stretch>
            <a:fillRect/>
          </a:stretch>
        </p:blipFill>
        <p:spPr bwMode="auto">
          <a:xfrm>
            <a:off x="1905000" y="228600"/>
            <a:ext cx="5386388" cy="6356350"/>
          </a:xfrm>
          <a:prstGeom prst="rect">
            <a:avLst/>
          </a:prstGeom>
          <a:noFill/>
          <a:ln w="9525">
            <a:noFill/>
            <a:miter lim="800000"/>
            <a:headEnd/>
            <a:tailEnd/>
          </a:ln>
        </p:spPr>
      </p:pic>
      <p:sp>
        <p:nvSpPr>
          <p:cNvPr id="33795" name="Text Box 3"/>
          <p:cNvSpPr txBox="1">
            <a:spLocks noChangeArrowheads="1"/>
          </p:cNvSpPr>
          <p:nvPr/>
        </p:nvSpPr>
        <p:spPr bwMode="auto">
          <a:xfrm>
            <a:off x="60325" y="422275"/>
            <a:ext cx="1528763" cy="3743325"/>
          </a:xfrm>
          <a:prstGeom prst="rect">
            <a:avLst/>
          </a:prstGeom>
          <a:noFill/>
          <a:ln w="9525">
            <a:noFill/>
            <a:miter lim="800000"/>
            <a:headEnd/>
            <a:tailEnd/>
          </a:ln>
        </p:spPr>
        <p:txBody>
          <a:bodyPr wrap="none">
            <a:spAutoFit/>
          </a:bodyPr>
          <a:lstStyle/>
          <a:p>
            <a:endParaRPr lang="en-US"/>
          </a:p>
          <a:p>
            <a:endParaRPr lang="en-US"/>
          </a:p>
          <a:p>
            <a:r>
              <a:rPr lang="en-US"/>
              <a:t>Superior</a:t>
            </a:r>
          </a:p>
          <a:p>
            <a:r>
              <a:rPr lang="en-US"/>
              <a:t>Vena Cava</a:t>
            </a:r>
          </a:p>
          <a:p>
            <a:endParaRPr lang="en-US"/>
          </a:p>
          <a:p>
            <a:endParaRPr lang="en-US"/>
          </a:p>
          <a:p>
            <a:endParaRPr lang="en-US"/>
          </a:p>
          <a:p>
            <a:endParaRPr lang="en-US"/>
          </a:p>
          <a:p>
            <a:r>
              <a:rPr lang="en-US"/>
              <a:t>Azygous</a:t>
            </a:r>
          </a:p>
          <a:p>
            <a:r>
              <a:rPr lang="en-US"/>
              <a:t>Vein</a:t>
            </a:r>
          </a:p>
        </p:txBody>
      </p:sp>
      <p:sp>
        <p:nvSpPr>
          <p:cNvPr id="33796" name="Text Box 4"/>
          <p:cNvSpPr txBox="1">
            <a:spLocks noChangeArrowheads="1"/>
          </p:cNvSpPr>
          <p:nvPr/>
        </p:nvSpPr>
        <p:spPr bwMode="auto">
          <a:xfrm>
            <a:off x="7285038" y="2667000"/>
            <a:ext cx="1858962" cy="822325"/>
          </a:xfrm>
          <a:prstGeom prst="rect">
            <a:avLst/>
          </a:prstGeom>
          <a:noFill/>
          <a:ln w="9525">
            <a:noFill/>
            <a:miter lim="800000"/>
            <a:headEnd/>
            <a:tailEnd/>
          </a:ln>
        </p:spPr>
        <p:txBody>
          <a:bodyPr wrap="none">
            <a:spAutoFit/>
          </a:bodyPr>
          <a:lstStyle/>
          <a:p>
            <a:r>
              <a:rPr lang="en-US"/>
              <a:t>Hemiazygous</a:t>
            </a:r>
          </a:p>
          <a:p>
            <a:r>
              <a:rPr lang="en-US"/>
              <a:t>Vein</a:t>
            </a:r>
          </a:p>
        </p:txBody>
      </p:sp>
      <p:sp>
        <p:nvSpPr>
          <p:cNvPr id="33797" name="Line 5"/>
          <p:cNvSpPr>
            <a:spLocks noChangeShapeType="1"/>
          </p:cNvSpPr>
          <p:nvPr/>
        </p:nvSpPr>
        <p:spPr bwMode="auto">
          <a:xfrm>
            <a:off x="1524000" y="1447800"/>
            <a:ext cx="2895600" cy="0"/>
          </a:xfrm>
          <a:prstGeom prst="line">
            <a:avLst/>
          </a:prstGeom>
          <a:noFill/>
          <a:ln w="28575">
            <a:solidFill>
              <a:schemeClr val="tx1"/>
            </a:solidFill>
            <a:round/>
            <a:headEnd/>
            <a:tailEnd type="triangle" w="med" len="med"/>
          </a:ln>
        </p:spPr>
        <p:txBody>
          <a:bodyPr/>
          <a:lstStyle/>
          <a:p>
            <a:endParaRPr lang="en-US"/>
          </a:p>
        </p:txBody>
      </p:sp>
      <p:sp>
        <p:nvSpPr>
          <p:cNvPr id="33798" name="Line 6"/>
          <p:cNvSpPr>
            <a:spLocks noChangeShapeType="1"/>
          </p:cNvSpPr>
          <p:nvPr/>
        </p:nvSpPr>
        <p:spPr bwMode="auto">
          <a:xfrm>
            <a:off x="1447800" y="3810000"/>
            <a:ext cx="3352800" cy="0"/>
          </a:xfrm>
          <a:prstGeom prst="line">
            <a:avLst/>
          </a:prstGeom>
          <a:noFill/>
          <a:ln w="28575">
            <a:solidFill>
              <a:schemeClr val="tx1"/>
            </a:solidFill>
            <a:round/>
            <a:headEnd/>
            <a:tailEnd type="triangle" w="med" len="med"/>
          </a:ln>
        </p:spPr>
        <p:txBody>
          <a:bodyPr/>
          <a:lstStyle/>
          <a:p>
            <a:endParaRPr lang="en-US"/>
          </a:p>
        </p:txBody>
      </p:sp>
      <p:sp>
        <p:nvSpPr>
          <p:cNvPr id="33799" name="Line 7"/>
          <p:cNvSpPr>
            <a:spLocks noChangeShapeType="1"/>
          </p:cNvSpPr>
          <p:nvPr/>
        </p:nvSpPr>
        <p:spPr bwMode="auto">
          <a:xfrm flipH="1">
            <a:off x="5181600" y="3124200"/>
            <a:ext cx="2133600" cy="0"/>
          </a:xfrm>
          <a:prstGeom prst="line">
            <a:avLst/>
          </a:prstGeom>
          <a:noFill/>
          <a:ln w="28575">
            <a:solidFill>
              <a:schemeClr val="tx1"/>
            </a:solidFill>
            <a:round/>
            <a:headEnd/>
            <a:tailEnd type="triangle" w="med" len="med"/>
          </a:ln>
        </p:spPr>
        <p:txBody>
          <a:bodyPr/>
          <a:lstStyle/>
          <a:p>
            <a:endParaRPr lang="en-US"/>
          </a:p>
        </p:txBody>
      </p:sp>
      <p:sp>
        <p:nvSpPr>
          <p:cNvPr id="33800" name="Line 8"/>
          <p:cNvSpPr>
            <a:spLocks noChangeShapeType="1"/>
          </p:cNvSpPr>
          <p:nvPr/>
        </p:nvSpPr>
        <p:spPr bwMode="auto">
          <a:xfrm flipV="1">
            <a:off x="1524000" y="2133600"/>
            <a:ext cx="3124200" cy="1447800"/>
          </a:xfrm>
          <a:prstGeom prst="line">
            <a:avLst/>
          </a:prstGeom>
          <a:noFill/>
          <a:ln w="28575">
            <a:solidFill>
              <a:schemeClr val="tx1"/>
            </a:solidFill>
            <a:round/>
            <a:headEnd/>
            <a:tailEnd type="triangle" w="med" len="med"/>
          </a:ln>
        </p:spPr>
        <p:txBody>
          <a:bodyPr/>
          <a:lstStyle/>
          <a:p>
            <a:endParaRPr lang="en-US"/>
          </a:p>
        </p:txBody>
      </p:sp>
      <p:sp>
        <p:nvSpPr>
          <p:cNvPr id="33801" name="Line 9"/>
          <p:cNvSpPr>
            <a:spLocks noChangeShapeType="1"/>
          </p:cNvSpPr>
          <p:nvPr/>
        </p:nvSpPr>
        <p:spPr bwMode="auto">
          <a:xfrm flipH="1">
            <a:off x="5257800" y="3429000"/>
            <a:ext cx="2057400" cy="1143000"/>
          </a:xfrm>
          <a:prstGeom prst="line">
            <a:avLst/>
          </a:prstGeom>
          <a:noFill/>
          <a:ln w="28575">
            <a:solidFill>
              <a:schemeClr val="tx1"/>
            </a:solidFill>
            <a:round/>
            <a:headEnd/>
            <a:tailEnd type="triangle" w="med" len="med"/>
          </a:ln>
        </p:spPr>
        <p:txBody>
          <a:bodyPr/>
          <a:lstStyle/>
          <a:p>
            <a:endParaRPr lang="en-US"/>
          </a:p>
        </p:txBody>
      </p:sp>
      <p:sp>
        <p:nvSpPr>
          <p:cNvPr id="33802" name="Line 10"/>
          <p:cNvSpPr>
            <a:spLocks noChangeShapeType="1"/>
          </p:cNvSpPr>
          <p:nvPr/>
        </p:nvSpPr>
        <p:spPr bwMode="auto">
          <a:xfrm flipH="1" flipV="1">
            <a:off x="5105400" y="2209800"/>
            <a:ext cx="2209800" cy="685800"/>
          </a:xfrm>
          <a:prstGeom prst="line">
            <a:avLst/>
          </a:prstGeom>
          <a:noFill/>
          <a:ln w="28575">
            <a:solidFill>
              <a:schemeClr val="tx1"/>
            </a:solidFill>
            <a:round/>
            <a:headEnd/>
            <a:tailEnd type="triangle" w="med" len="me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 y="228600"/>
            <a:ext cx="6721475" cy="6134100"/>
          </a:xfrm>
          <a:prstGeom prst="rect">
            <a:avLst/>
          </a:prstGeom>
          <a:noFill/>
          <a:ln w="9525">
            <a:noFill/>
            <a:miter lim="800000"/>
            <a:headEnd/>
            <a:tailEnd/>
          </a:ln>
        </p:spPr>
        <p:txBody>
          <a:bodyPr>
            <a:spAutoFit/>
          </a:bodyPr>
          <a:lstStyle/>
          <a:p>
            <a:r>
              <a:rPr lang="en-US" sz="3600">
                <a:cs typeface="Times New Roman" charset="0"/>
              </a:rPr>
              <a:t>An important point to understand is that the coelom runs up and down either side of the body. </a:t>
            </a:r>
          </a:p>
          <a:p>
            <a:endParaRPr lang="en-US" sz="3600">
              <a:cs typeface="Times New Roman" charset="0"/>
            </a:endParaRPr>
          </a:p>
          <a:p>
            <a:r>
              <a:rPr lang="en-US" sz="3600">
                <a:cs typeface="Times New Roman" charset="0"/>
              </a:rPr>
              <a:t>At the head end, right underneath the developing pharynx, the coelom on the left communicates with the coelom on the right. </a:t>
            </a:r>
          </a:p>
          <a:p>
            <a:endParaRPr lang="en-US" sz="3600">
              <a:cs typeface="Times New Roman" charset="0"/>
            </a:endParaRPr>
          </a:p>
          <a:p>
            <a:r>
              <a:rPr lang="en-US" sz="3600">
                <a:cs typeface="Times New Roman" charset="0"/>
              </a:rPr>
              <a:t>Thus, the coelom </a:t>
            </a:r>
            <a:r>
              <a:rPr lang="en-US" sz="3600">
                <a:solidFill>
                  <a:schemeClr val="tx2"/>
                </a:solidFill>
                <a:cs typeface="Times New Roman" charset="0"/>
              </a:rPr>
              <a:t>cuts across the midline</a:t>
            </a:r>
            <a:r>
              <a:rPr lang="en-US" sz="3600">
                <a:cs typeface="Times New Roman" charset="0"/>
              </a:rPr>
              <a:t> here.</a:t>
            </a:r>
            <a:r>
              <a:rPr lang="en-US" sz="3600"/>
              <a:t> </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zygous"/>
          <p:cNvPicPr>
            <a:picLocks noChangeAspect="1" noChangeArrowheads="1"/>
          </p:cNvPicPr>
          <p:nvPr/>
        </p:nvPicPr>
        <p:blipFill>
          <a:blip r:embed="rId4" cstate="print"/>
          <a:srcRect/>
          <a:stretch>
            <a:fillRect/>
          </a:stretch>
        </p:blipFill>
        <p:spPr bwMode="auto">
          <a:xfrm>
            <a:off x="1951038" y="0"/>
            <a:ext cx="5126037" cy="6705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17525" y="574675"/>
            <a:ext cx="8245475" cy="6191250"/>
          </a:xfrm>
          <a:prstGeom prst="rect">
            <a:avLst/>
          </a:prstGeom>
          <a:noFill/>
          <a:ln w="9525">
            <a:noFill/>
            <a:miter lim="800000"/>
            <a:headEnd/>
            <a:tailEnd/>
          </a:ln>
        </p:spPr>
        <p:txBody>
          <a:bodyPr>
            <a:spAutoFit/>
          </a:bodyPr>
          <a:lstStyle/>
          <a:p>
            <a:pPr algn="ctr"/>
            <a:r>
              <a:rPr lang="en-US" sz="3200">
                <a:solidFill>
                  <a:schemeClr val="accent2"/>
                </a:solidFill>
                <a:cs typeface="Times New Roman" charset="0"/>
              </a:rPr>
              <a:t>Great Veins of the Thorax</a:t>
            </a:r>
          </a:p>
          <a:p>
            <a:endParaRPr lang="en-US" sz="3200">
              <a:solidFill>
                <a:schemeClr val="accent2"/>
              </a:solidFill>
              <a:cs typeface="Times New Roman" charset="0"/>
            </a:endParaRPr>
          </a:p>
          <a:p>
            <a:r>
              <a:rPr lang="en-US" sz="2800">
                <a:cs typeface="Times New Roman" charset="0"/>
              </a:rPr>
              <a:t>1. Venous blood dumps in the right atrium of the heart.</a:t>
            </a:r>
          </a:p>
          <a:p>
            <a:pPr lvl="1"/>
            <a:r>
              <a:rPr lang="en-US" sz="2800">
                <a:cs typeface="Times New Roman" charset="0"/>
              </a:rPr>
              <a:t>(a) Blood from the cranial region enters via superior vena cava</a:t>
            </a:r>
          </a:p>
          <a:p>
            <a:pPr lvl="1"/>
            <a:r>
              <a:rPr lang="en-US" sz="2800">
                <a:cs typeface="Times New Roman" charset="0"/>
              </a:rPr>
              <a:t>(b) Body blood enters via inferior vena cava</a:t>
            </a:r>
          </a:p>
          <a:p>
            <a:pPr lvl="1"/>
            <a:endParaRPr lang="en-US" sz="2800">
              <a:cs typeface="Times New Roman" charset="0"/>
            </a:endParaRPr>
          </a:p>
          <a:p>
            <a:r>
              <a:rPr lang="en-US" sz="2800">
                <a:cs typeface="Times New Roman" charset="0"/>
              </a:rPr>
              <a:t>2. Inferior vena cava - passes through the diaphragm after receiving blood from the abdominal gut.</a:t>
            </a:r>
          </a:p>
          <a:p>
            <a:endParaRPr lang="en-US" sz="2800">
              <a:cs typeface="Times New Roman" charset="0"/>
            </a:endParaRPr>
          </a:p>
          <a:p>
            <a:r>
              <a:rPr lang="en-US" sz="2800">
                <a:cs typeface="Times New Roman" charset="0"/>
              </a:rPr>
              <a:t>3. Superior vena cave &amp; its 3 tributaries: </a:t>
            </a:r>
          </a:p>
          <a:p>
            <a:pPr lvl="1"/>
            <a:r>
              <a:rPr lang="en-US" sz="2800">
                <a:cs typeface="Times New Roman" charset="0"/>
              </a:rPr>
              <a:t>(a) Azygous vein</a:t>
            </a:r>
          </a:p>
          <a:p>
            <a:pPr lvl="1"/>
            <a:r>
              <a:rPr lang="en-US" sz="2800">
                <a:cs typeface="Times New Roman" charset="0"/>
              </a:rPr>
              <a:t>(b) Right brachiocephalic vein </a:t>
            </a:r>
          </a:p>
          <a:p>
            <a:pPr lvl="1"/>
            <a:r>
              <a:rPr lang="en-US" sz="2800">
                <a:cs typeface="Times New Roman" charset="0"/>
              </a:rPr>
              <a:t>(c) Left brachiocephalic vein</a:t>
            </a:r>
            <a:r>
              <a:rPr lang="en-US" sz="2800"/>
              <a:t> </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381000"/>
            <a:ext cx="3276600" cy="4479925"/>
          </a:xfrm>
          <a:prstGeom prst="rect">
            <a:avLst/>
          </a:prstGeom>
          <a:noFill/>
          <a:ln w="9525">
            <a:noFill/>
            <a:miter lim="800000"/>
            <a:headEnd/>
            <a:tailEnd/>
          </a:ln>
        </p:spPr>
        <p:txBody>
          <a:bodyPr>
            <a:spAutoFit/>
          </a:bodyPr>
          <a:lstStyle/>
          <a:p>
            <a:r>
              <a:rPr lang="en-US" sz="2800">
                <a:cs typeface="Times New Roman" charset="0"/>
              </a:rPr>
              <a:t>The brain grows at an incredible rate. It grows so fast that it makes the head bend around under the embryo's body.</a:t>
            </a:r>
            <a:r>
              <a:rPr lang="en-US">
                <a:cs typeface="Times New Roman" charset="0"/>
              </a:rPr>
              <a:t> </a:t>
            </a:r>
          </a:p>
          <a:p>
            <a:endParaRPr lang="en-US">
              <a:cs typeface="Times New Roman" charset="0"/>
            </a:endParaRPr>
          </a:p>
          <a:p>
            <a:r>
              <a:rPr lang="en-US">
                <a:cs typeface="Times New Roman" charset="0"/>
              </a:rPr>
              <a:t>This is why the heart winds up on the </a:t>
            </a:r>
            <a:r>
              <a:rPr lang="en-US">
                <a:solidFill>
                  <a:schemeClr val="tx2"/>
                </a:solidFill>
                <a:cs typeface="Times New Roman" charset="0"/>
              </a:rPr>
              <a:t>VENTRAL SIDE</a:t>
            </a:r>
            <a:r>
              <a:rPr lang="en-US">
                <a:cs typeface="Times New Roman" charset="0"/>
              </a:rPr>
              <a:t> of the body.</a:t>
            </a:r>
          </a:p>
        </p:txBody>
      </p:sp>
      <p:pic>
        <p:nvPicPr>
          <p:cNvPr id="6147" name="Picture 3" descr="heart-by-head"/>
          <p:cNvPicPr>
            <a:picLocks noChangeAspect="1" noChangeArrowheads="1"/>
          </p:cNvPicPr>
          <p:nvPr/>
        </p:nvPicPr>
        <p:blipFill>
          <a:blip r:embed="rId4" cstate="print"/>
          <a:srcRect/>
          <a:stretch>
            <a:fillRect/>
          </a:stretch>
        </p:blipFill>
        <p:spPr bwMode="auto">
          <a:xfrm>
            <a:off x="4114800" y="533400"/>
            <a:ext cx="4721225" cy="56753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457200"/>
            <a:ext cx="8382000" cy="5940425"/>
          </a:xfrm>
          <a:prstGeom prst="rect">
            <a:avLst/>
          </a:prstGeom>
          <a:noFill/>
          <a:ln w="9525">
            <a:noFill/>
            <a:miter lim="800000"/>
            <a:headEnd/>
            <a:tailEnd/>
          </a:ln>
        </p:spPr>
        <p:txBody>
          <a:bodyPr>
            <a:spAutoFit/>
          </a:bodyPr>
          <a:lstStyle/>
          <a:p>
            <a:r>
              <a:rPr lang="en-US" sz="3200">
                <a:cs typeface="Times New Roman" charset="0"/>
              </a:rPr>
              <a:t>The part of the heart ventral to the gut tube is a single tube itself.  </a:t>
            </a:r>
          </a:p>
          <a:p>
            <a:endParaRPr lang="en-US" sz="3200">
              <a:cs typeface="Times New Roman" charset="0"/>
            </a:endParaRPr>
          </a:p>
          <a:p>
            <a:r>
              <a:rPr lang="en-US" sz="3200">
                <a:cs typeface="Times New Roman" charset="0"/>
              </a:rPr>
              <a:t>The tube exiting the heart at its cranial end is the ventral aorta</a:t>
            </a:r>
            <a:r>
              <a:rPr lang="en-US" sz="3200"/>
              <a:t>.</a:t>
            </a:r>
          </a:p>
          <a:p>
            <a:endParaRPr lang="en-US" sz="3200"/>
          </a:p>
          <a:p>
            <a:r>
              <a:rPr lang="en-US" sz="3200"/>
              <a:t>However, the heart cannot remain a simple tube (like a fish), so it must be subdivided into a right and left side.</a:t>
            </a:r>
          </a:p>
          <a:p>
            <a:endParaRPr lang="en-US" sz="3200"/>
          </a:p>
          <a:p>
            <a:r>
              <a:rPr lang="en-US" sz="3200"/>
              <a:t>A septum subdivides the heart into a left and right side.</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558800"/>
            <a:ext cx="8001000" cy="1190625"/>
          </a:xfrm>
          <a:prstGeom prst="rect">
            <a:avLst/>
          </a:prstGeom>
          <a:noFill/>
          <a:ln w="9525">
            <a:noFill/>
            <a:miter lim="800000"/>
            <a:headEnd/>
            <a:tailEnd/>
          </a:ln>
        </p:spPr>
        <p:txBody>
          <a:bodyPr>
            <a:spAutoFit/>
          </a:bodyPr>
          <a:lstStyle/>
          <a:p>
            <a:pPr algn="ctr"/>
            <a:r>
              <a:rPr lang="en-US" sz="3600" b="1">
                <a:solidFill>
                  <a:schemeClr val="tx2"/>
                </a:solidFill>
                <a:cs typeface="Times New Roman" charset="0"/>
              </a:rPr>
              <a:t>The tube exiting the heart at its cranial end is the ventral aorta.</a:t>
            </a:r>
            <a:r>
              <a:rPr lang="en-US" sz="3600">
                <a:cs typeface="Times New Roman" charset="0"/>
              </a:rPr>
              <a:t> </a:t>
            </a:r>
          </a:p>
        </p:txBody>
      </p:sp>
      <p:sp>
        <p:nvSpPr>
          <p:cNvPr id="8195" name="Text Box 3"/>
          <p:cNvSpPr txBox="1">
            <a:spLocks noChangeArrowheads="1"/>
          </p:cNvSpPr>
          <p:nvPr/>
        </p:nvSpPr>
        <p:spPr bwMode="auto">
          <a:xfrm>
            <a:off x="1050925" y="2406650"/>
            <a:ext cx="7258050" cy="3937000"/>
          </a:xfrm>
          <a:prstGeom prst="rect">
            <a:avLst/>
          </a:prstGeom>
          <a:noFill/>
          <a:ln w="9525">
            <a:noFill/>
            <a:miter lim="800000"/>
            <a:headEnd/>
            <a:tailEnd/>
          </a:ln>
        </p:spPr>
        <p:txBody>
          <a:bodyPr wrap="none">
            <a:spAutoFit/>
          </a:bodyPr>
          <a:lstStyle/>
          <a:p>
            <a:r>
              <a:rPr lang="en-US" sz="3600"/>
              <a:t>It also subdivides:</a:t>
            </a:r>
          </a:p>
          <a:p>
            <a:endParaRPr lang="en-US" sz="3600"/>
          </a:p>
          <a:p>
            <a:r>
              <a:rPr lang="en-US" sz="3600"/>
              <a:t>The right side connects with the lungs.</a:t>
            </a:r>
          </a:p>
          <a:p>
            <a:endParaRPr lang="en-US" sz="3600"/>
          </a:p>
          <a:p>
            <a:r>
              <a:rPr lang="en-US" sz="3600"/>
              <a:t>The left side supplies the body.</a:t>
            </a:r>
          </a:p>
          <a:p>
            <a:endParaRPr lang="en-US" sz="3600"/>
          </a:p>
          <a:p>
            <a:r>
              <a:rPr lang="en-US" sz="3600"/>
              <a:t>(More later…)</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95400" y="914400"/>
            <a:ext cx="6416675" cy="3749675"/>
          </a:xfrm>
          <a:prstGeom prst="rect">
            <a:avLst/>
          </a:prstGeom>
          <a:noFill/>
          <a:ln w="9525">
            <a:noFill/>
            <a:miter lim="800000"/>
            <a:headEnd/>
            <a:tailEnd/>
          </a:ln>
        </p:spPr>
        <p:txBody>
          <a:bodyPr>
            <a:spAutoFit/>
          </a:bodyPr>
          <a:lstStyle/>
          <a:p>
            <a:pPr algn="ctr"/>
            <a:r>
              <a:rPr lang="en-US" sz="8000">
                <a:solidFill>
                  <a:schemeClr val="tx2"/>
                </a:solidFill>
                <a:cs typeface="Times New Roman" charset="0"/>
              </a:rPr>
              <a:t>Anatomy of the Postnatal Heart</a:t>
            </a:r>
            <a:r>
              <a:rPr lang="en-US" sz="6000"/>
              <a:t> </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eart-ventral"/>
          <p:cNvPicPr>
            <a:picLocks noChangeAspect="1" noChangeArrowheads="1"/>
          </p:cNvPicPr>
          <p:nvPr/>
        </p:nvPicPr>
        <p:blipFill>
          <a:blip r:embed="rId4" cstate="print"/>
          <a:srcRect/>
          <a:stretch>
            <a:fillRect/>
          </a:stretch>
        </p:blipFill>
        <p:spPr bwMode="auto">
          <a:xfrm>
            <a:off x="609600" y="228600"/>
            <a:ext cx="5873750" cy="6443663"/>
          </a:xfrm>
          <a:prstGeom prst="rect">
            <a:avLst/>
          </a:prstGeom>
          <a:noFill/>
          <a:ln w="9525">
            <a:noFill/>
            <a:miter lim="800000"/>
            <a:headEnd/>
            <a:tailEnd/>
          </a:ln>
        </p:spPr>
      </p:pic>
      <p:sp>
        <p:nvSpPr>
          <p:cNvPr id="10243" name="Text Box 3"/>
          <p:cNvSpPr txBox="1">
            <a:spLocks noChangeArrowheads="1"/>
          </p:cNvSpPr>
          <p:nvPr/>
        </p:nvSpPr>
        <p:spPr bwMode="auto">
          <a:xfrm>
            <a:off x="6705600" y="955675"/>
            <a:ext cx="2209800" cy="3990975"/>
          </a:xfrm>
          <a:prstGeom prst="rect">
            <a:avLst/>
          </a:prstGeom>
          <a:noFill/>
          <a:ln w="9525">
            <a:noFill/>
            <a:miter lim="800000"/>
            <a:headEnd/>
            <a:tailEnd/>
          </a:ln>
        </p:spPr>
        <p:txBody>
          <a:bodyPr>
            <a:spAutoFit/>
          </a:bodyPr>
          <a:lstStyle/>
          <a:p>
            <a:r>
              <a:rPr lang="en-US" sz="3200" b="1"/>
              <a:t>Heart in VENTRAL view. </a:t>
            </a:r>
          </a:p>
          <a:p>
            <a:endParaRPr lang="en-US" sz="3200" b="1"/>
          </a:p>
          <a:p>
            <a:r>
              <a:rPr lang="en-US" sz="3200" b="1"/>
              <a:t>(You see mostly right ventricle!)</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3.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4.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5.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6.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7.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8.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9.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0.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1.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2.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fault Design 8">
    <a:dk1>
      <a:srgbClr val="000000"/>
    </a:dk1>
    <a:lt1>
      <a:srgbClr val="FFFFFF"/>
    </a:lt1>
    <a:dk2>
      <a:srgbClr val="FF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157</TotalTime>
  <Words>1452</Words>
  <Application>Microsoft Macintosh PowerPoint</Application>
  <PresentationFormat>On-screen Show (4:3)</PresentationFormat>
  <Paragraphs>287</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Heart and Circulation</dc:subject>
  <dc:creator>Dr. Stuart Sumida</dc:creator>
  <cp:lastModifiedBy>Stuart Sumida</cp:lastModifiedBy>
  <cp:revision>34</cp:revision>
  <dcterms:created xsi:type="dcterms:W3CDTF">2001-04-25T01:32:34Z</dcterms:created>
  <dcterms:modified xsi:type="dcterms:W3CDTF">2014-07-04T06:19:57Z</dcterms:modified>
</cp:coreProperties>
</file>