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98" r:id="rId2"/>
    <p:sldId id="316" r:id="rId3"/>
    <p:sldId id="352" r:id="rId4"/>
    <p:sldId id="305" r:id="rId5"/>
    <p:sldId id="304" r:id="rId6"/>
    <p:sldId id="303" r:id="rId7"/>
    <p:sldId id="311" r:id="rId8"/>
    <p:sldId id="308" r:id="rId9"/>
    <p:sldId id="307" r:id="rId10"/>
    <p:sldId id="353" r:id="rId11"/>
    <p:sldId id="312" r:id="rId12"/>
    <p:sldId id="309" r:id="rId13"/>
    <p:sldId id="355" r:id="rId14"/>
    <p:sldId id="339" r:id="rId15"/>
    <p:sldId id="341" r:id="rId16"/>
    <p:sldId id="342" r:id="rId17"/>
    <p:sldId id="343" r:id="rId18"/>
    <p:sldId id="357" r:id="rId19"/>
    <p:sldId id="358" r:id="rId20"/>
    <p:sldId id="359" r:id="rId21"/>
    <p:sldId id="360" r:id="rId22"/>
    <p:sldId id="361" r:id="rId23"/>
    <p:sldId id="363" r:id="rId24"/>
    <p:sldId id="362" r:id="rId25"/>
    <p:sldId id="319" r:id="rId26"/>
    <p:sldId id="320" r:id="rId27"/>
    <p:sldId id="321" r:id="rId28"/>
    <p:sldId id="322" r:id="rId29"/>
    <p:sldId id="323" r:id="rId30"/>
    <p:sldId id="326" r:id="rId31"/>
    <p:sldId id="327" r:id="rId32"/>
    <p:sldId id="328" r:id="rId33"/>
    <p:sldId id="329" r:id="rId34"/>
    <p:sldId id="331" r:id="rId35"/>
    <p:sldId id="364" r:id="rId36"/>
    <p:sldId id="332" r:id="rId37"/>
    <p:sldId id="334" r:id="rId38"/>
    <p:sldId id="336" r:id="rId39"/>
    <p:sldId id="365" r:id="rId40"/>
    <p:sldId id="366" r:id="rId41"/>
    <p:sldId id="367" r:id="rId42"/>
    <p:sldId id="318" r:id="rId43"/>
    <p:sldId id="314" r:id="rId44"/>
    <p:sldId id="310" r:id="rId45"/>
    <p:sldId id="368" r:id="rId46"/>
    <p:sldId id="369" r:id="rId47"/>
    <p:sldId id="370" r:id="rId48"/>
    <p:sldId id="371" r:id="rId49"/>
    <p:sldId id="372" r:id="rId50"/>
    <p:sldId id="373" r:id="rId51"/>
    <p:sldId id="374" r:id="rId52"/>
    <p:sldId id="375" r:id="rId53"/>
    <p:sldId id="376" r:id="rId54"/>
    <p:sldId id="377" r:id="rId55"/>
    <p:sldId id="378" r:id="rId56"/>
    <p:sldId id="379" r:id="rId57"/>
    <p:sldId id="381" r:id="rId58"/>
    <p:sldId id="382" r:id="rId59"/>
    <p:sldId id="383" r:id="rId60"/>
    <p:sldId id="384" r:id="rId61"/>
    <p:sldId id="385" r:id="rId62"/>
    <p:sldId id="386" r:id="rId63"/>
    <p:sldId id="387" r:id="rId64"/>
    <p:sldId id="388" r:id="rId65"/>
    <p:sldId id="389" r:id="rId66"/>
    <p:sldId id="390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9" autoAdjust="0"/>
    <p:restoredTop sz="94611" autoAdjust="0"/>
  </p:normalViewPr>
  <p:slideViewPr>
    <p:cSldViewPr>
      <p:cViewPr varScale="1">
        <p:scale>
          <a:sx n="96" d="100"/>
          <a:sy n="96" d="100"/>
        </p:scale>
        <p:origin x="-12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AA4954-2378-4E83-8E01-5A81284DB8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52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3D378-A464-47A8-8C74-8F023717EDE1}" type="slidenum">
              <a:rPr lang="en-US"/>
              <a:pPr/>
              <a:t>1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A620FA-0FA7-4917-8F61-6476AAB5E5E2}" type="slidenum">
              <a:rPr lang="en-US"/>
              <a:pPr/>
              <a:t>10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5184F-6B40-4FDB-813C-0F5C39689EF0}" type="slidenum">
              <a:rPr lang="en-US"/>
              <a:pPr/>
              <a:t>11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3667C0-D9CF-4B31-AD0E-025CDD43EC2C}" type="slidenum">
              <a:rPr lang="en-US"/>
              <a:pPr/>
              <a:t>12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93CB4F-65CE-475D-B1F7-8CBAAA444151}" type="slidenum">
              <a:rPr lang="en-US"/>
              <a:pPr/>
              <a:t>13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CEDF6-9B81-439D-ABE1-659FC0D8F29B}" type="slidenum">
              <a:rPr lang="en-US"/>
              <a:pPr/>
              <a:t>14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A25CB4-4B64-494B-8AEE-95F27B15EF01}" type="slidenum">
              <a:rPr lang="en-US"/>
              <a:pPr/>
              <a:t>15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8BB29B-CD32-4228-A160-0BE3711A9B7A}" type="slidenum">
              <a:rPr lang="en-US"/>
              <a:pPr/>
              <a:t>16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725EC-38D9-458A-B178-C130F5194232}" type="slidenum">
              <a:rPr lang="en-US"/>
              <a:pPr/>
              <a:t>17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51CD5-AB75-4606-80FB-412F363BB73B}" type="slidenum">
              <a:rPr lang="en-US"/>
              <a:pPr/>
              <a:t>24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6FDFA-4123-4207-8831-63EEE7DF6D43}" type="slidenum">
              <a:rPr lang="en-US"/>
              <a:pPr/>
              <a:t>25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031F05-411C-486D-8BE0-49508954E2D4}" type="slidenum">
              <a:rPr lang="en-US"/>
              <a:pPr/>
              <a:t>2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F5AB2-DD6A-4E81-A7AC-83D4677550B8}" type="slidenum">
              <a:rPr lang="en-US"/>
              <a:pPr/>
              <a:t>26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8FE45A-96A0-4C15-83D4-1798592283FD}" type="slidenum">
              <a:rPr lang="en-US"/>
              <a:pPr/>
              <a:t>27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5551D-00C4-4A61-908E-A3C043F71D94}" type="slidenum">
              <a:rPr lang="en-US"/>
              <a:pPr/>
              <a:t>28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F28DD-330C-47CA-9546-CAC0A32B303F}" type="slidenum">
              <a:rPr lang="en-US"/>
              <a:pPr/>
              <a:t>29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7F8C6D-CF04-4143-A84C-164083FC5C94}" type="slidenum">
              <a:rPr lang="en-US"/>
              <a:pPr/>
              <a:t>30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AD7F74-2B92-4C66-A35C-C373F412358D}" type="slidenum">
              <a:rPr lang="en-US"/>
              <a:pPr/>
              <a:t>31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10295-5D86-4487-8026-EC2B84728483}" type="slidenum">
              <a:rPr lang="en-US"/>
              <a:pPr/>
              <a:t>32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918D81-585F-41EA-80FC-7E78CBCC492F}" type="slidenum">
              <a:rPr lang="en-US"/>
              <a:pPr/>
              <a:t>33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06C70E-1F3A-47A3-AF44-54C32384977A}" type="slidenum">
              <a:rPr lang="en-US"/>
              <a:pPr/>
              <a:t>34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CFF4C3-CD99-4DFF-BBD0-17B7E4CF45F0}" type="slidenum">
              <a:rPr lang="en-US"/>
              <a:pPr/>
              <a:t>36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80D5D-B6F5-4FAB-962C-806A654524AF}" type="slidenum">
              <a:rPr lang="en-US"/>
              <a:pPr/>
              <a:t>3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F7DBA-B4E3-42BE-B31F-83A1F9C8E151}" type="slidenum">
              <a:rPr lang="en-US"/>
              <a:pPr/>
              <a:t>37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D34CED-B07B-49E0-9476-EA92F7C36692}" type="slidenum">
              <a:rPr lang="en-US"/>
              <a:pPr/>
              <a:t>38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7CB0B9-587A-46BE-BAF5-0A87A73F46C2}" type="slidenum">
              <a:rPr lang="en-US"/>
              <a:pPr/>
              <a:t>42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6BD5AC-39BD-45F1-8096-E5155FC58DB6}" type="slidenum">
              <a:rPr lang="en-US"/>
              <a:pPr/>
              <a:t>43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31D5D3-6038-4D51-A4DA-4949F98D3526}" type="slidenum">
              <a:rPr lang="en-US"/>
              <a:pPr/>
              <a:t>44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47ED2-E530-4FAB-9358-5FDA27147EFA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59ABF-2BD6-4D19-9EF2-0EA91B9DA096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1DCFBD-F782-47A0-9084-CA5EA9906633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1D22E-E91C-477B-88DF-21D7D8133FA7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E8A195-B2E7-4E84-AB1F-92FFCAD45830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F4E02-2A70-4273-A4B0-4049EF46DE55}" type="slidenum">
              <a:rPr lang="en-US"/>
              <a:pPr/>
              <a:t>4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46F678-2404-4444-AB0C-45464B859147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76A7D2-E307-4B28-82FC-F742432A1D33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02B62-EE6D-4B68-A8E2-6828AC18714C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FD1DBB-5924-490F-831C-BA427EC8CB31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750856-48A7-4F15-9E28-AA32DDA40D87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92C56-56F9-4901-8A3A-A3EB8E2A7BE4}" type="slidenum">
              <a:rPr lang="en-US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6AE3AC-3BD3-4DBA-9467-F10F85CCDED4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2B27D-C732-491A-8C03-65B2C799ED54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31287-BEFE-4C53-820D-C24E7CEE94E3}" type="slidenum">
              <a:rPr lang="en-US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D4251-B3A0-4C44-A821-562B16638632}" type="slidenum">
              <a:rPr lang="en-US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66802-79C6-4D1A-A393-966376584ED6}" type="slidenum">
              <a:rPr lang="en-US"/>
              <a:pPr/>
              <a:t>5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81183-4908-4624-8D96-2560FDCDAF5A}" type="slidenum">
              <a:rPr lang="en-US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684A14-9242-421C-8355-E01714EAB238}" type="slidenum">
              <a:rPr lang="en-US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772E0F-50DA-48DF-8A5B-F695667D8335}" type="slidenum">
              <a:rPr lang="en-US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F6A11-0C98-41AD-B250-04501391883C}" type="slidenum">
              <a:rPr lang="en-US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A3EB42-87EE-4D61-B811-2EA0AF96075B}" type="slidenum">
              <a:rPr lang="en-US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605412-9BF9-4C5A-865D-EE8E8384F913}" type="slidenum">
              <a:rPr lang="en-US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655986-16A2-4CFB-ABBE-37DD3E8F4B85}" type="slidenum">
              <a:rPr lang="en-US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22E8C1-A8BF-4306-ACD4-4762B5320600}" type="slidenum">
              <a:rPr lang="en-US"/>
              <a:pPr/>
              <a:t>6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E18723-3C9F-4FF0-A58D-8837C1DDD72A}" type="slidenum">
              <a:rPr lang="en-US"/>
              <a:pPr/>
              <a:t>7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B02F0F-2382-4D8C-BF4A-9BF1D38DC472}" type="slidenum">
              <a:rPr lang="en-US"/>
              <a:pPr/>
              <a:t>8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643526-FE9E-4482-B32D-0D11C450F47B}" type="slidenum">
              <a:rPr lang="en-US"/>
              <a:pPr/>
              <a:t>9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4584D-EC5D-4D13-B24D-90304745BE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4EA39-13B1-4CC8-91EE-730A2424F9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4B0EF-39C3-4306-8300-3B27E14C1D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E948C-F174-40C6-B44F-45DEE679D5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ECA0E-121A-4A59-98C4-7B12C6C62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29D96-1DF9-4ED5-9253-A3254C162D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8773F-F0E2-4EDA-83E7-658259B021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C5FE9-782C-4D7D-A87B-261FF0292A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E3558-9FF5-4641-8AD1-BDB4FF36B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36048-F15B-45D3-8D74-63F714B8CE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D48D4-50A2-4062-A978-033F32E0CC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3101B9-58FE-4511-9B67-2F94028923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7.png"/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8.jpeg"/><Relationship Id="rId1" Type="http://schemas.openxmlformats.org/officeDocument/2006/relationships/themeOverride" Target="../theme/themeOverride10.x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0.png"/><Relationship Id="rId1" Type="http://schemas.openxmlformats.org/officeDocument/2006/relationships/themeOverride" Target="../theme/themeOverride11.x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.pn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34.jpeg"/><Relationship Id="rId1" Type="http://schemas.openxmlformats.org/officeDocument/2006/relationships/themeOverride" Target="../theme/themeOverride13.xml"/><Relationship Id="rId2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image" Target="../media/image35.jpeg"/><Relationship Id="rId1" Type="http://schemas.openxmlformats.org/officeDocument/2006/relationships/themeOverride" Target="../theme/themeOverride14.xml"/><Relationship Id="rId2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.jpeg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7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8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9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0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1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3.jpeg"/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3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4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5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8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4.png"/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5.jpeg"/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6.jpeg"/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441325" y="239713"/>
            <a:ext cx="45005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  <a:latin typeface="Arial" charset="0"/>
              </a:rPr>
              <a:t>Biology 323</a:t>
            </a:r>
          </a:p>
          <a:p>
            <a:r>
              <a:rPr lang="en-US" sz="2000" b="1" i="1" dirty="0">
                <a:solidFill>
                  <a:schemeClr val="bg1"/>
                </a:solidFill>
                <a:latin typeface="Arial" charset="0"/>
              </a:rPr>
              <a:t>Human Anatomy for Biology Majors</a:t>
            </a:r>
          </a:p>
          <a:p>
            <a:r>
              <a:rPr lang="en-US" sz="2000" b="1" i="1" dirty="0">
                <a:solidFill>
                  <a:schemeClr val="bg1"/>
                </a:solidFill>
                <a:latin typeface="Arial" charset="0"/>
              </a:rPr>
              <a:t>Lecture 11</a:t>
            </a:r>
          </a:p>
          <a:p>
            <a:r>
              <a:rPr lang="en-US" sz="2000" b="1" i="1" dirty="0">
                <a:solidFill>
                  <a:schemeClr val="bg1"/>
                </a:solidFill>
                <a:latin typeface="Arial" charset="0"/>
              </a:rPr>
              <a:t>Dr. Stuart S. Sumida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0" y="2906713"/>
            <a:ext cx="90630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 charset="0"/>
              </a:rPr>
              <a:t>Peripheral Circulation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0" y="2133600"/>
            <a:ext cx="9144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>
                <a:latin typeface="Arial" charset="0"/>
                <a:cs typeface="Arial" charset="0"/>
              </a:rPr>
              <a:t>Structures of the Somatopleure:  receive paired vessels of the aorta</a:t>
            </a:r>
            <a:r>
              <a:rPr lang="en-US" sz="480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026" descr="PairedA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90600" y="49213"/>
            <a:ext cx="7162800" cy="675957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LegA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22438" y="0"/>
            <a:ext cx="5695950" cy="68580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Femora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08647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38800" y="228600"/>
            <a:ext cx="345318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Major Arteries of Leg:</a:t>
            </a:r>
          </a:p>
          <a:p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External Iliac Artery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↓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Femoral Artery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Profunda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femoris</a:t>
            </a: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Medial femoral circumflex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Lateral femoral circumflex</a:t>
            </a:r>
          </a:p>
          <a:p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Popliteal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and </a:t>
            </a:r>
          </a:p>
          <a:p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Saphenous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AA.</a:t>
            </a:r>
          </a:p>
          <a:p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Descending branch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lateral femoral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circumflex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943600" y="2133600"/>
            <a:ext cx="0" cy="1143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001000" y="3147646"/>
            <a:ext cx="0" cy="1143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5715000" cy="5715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5257800" y="304800"/>
            <a:ext cx="3886200" cy="5029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Arial Unicode MS" pitchFamily="34" charset="-128"/>
              </a:rPr>
              <a:t>Trochanteric Anastomosis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CC99"/>
                </a:solidFill>
                <a:latin typeface="Arial Unicode MS" pitchFamily="34" charset="-128"/>
              </a:rPr>
              <a:t>anastomotic ring of arteries found in the trochanteric fossa and around the neck of the femur. 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CC99"/>
                </a:solidFill>
                <a:latin typeface="Arial Unicode MS" pitchFamily="34" charset="-128"/>
              </a:rPr>
              <a:t>Formed by the union of branches from: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CC99"/>
                </a:solidFill>
                <a:latin typeface="Arial Unicode MS" pitchFamily="34" charset="-128"/>
              </a:rPr>
              <a:t>1) medial circumflex femoral artery.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CC99"/>
                </a:solidFill>
                <a:latin typeface="Arial Unicode MS" pitchFamily="34" charset="-128"/>
              </a:rPr>
              <a:t>2) ascending branch of the lateral circumflex femoral artery.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CC99"/>
                </a:solidFill>
                <a:latin typeface="Arial Unicode MS" pitchFamily="34" charset="-128"/>
              </a:rPr>
              <a:t>3) inferior gluteal artery.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CC99"/>
                </a:solidFill>
                <a:latin typeface="Arial Unicode MS" pitchFamily="34" charset="-128"/>
              </a:rPr>
              <a:t>4) superior gluteal artery.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2590800" y="4114800"/>
            <a:ext cx="3810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empus Sans ITC" pitchFamily="82" charset="0"/>
              </a:rPr>
              <a:t>1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1828800" y="3886200"/>
            <a:ext cx="3810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empus Sans ITC" pitchFamily="82" charset="0"/>
              </a:rPr>
              <a:t>2</a:t>
            </a: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1600200" y="2667000"/>
            <a:ext cx="3048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empus Sans ITC" pitchFamily="82" charset="0"/>
              </a:rPr>
              <a:t>3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1295400" y="2057400"/>
            <a:ext cx="4572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empus Sans ITC" pitchFamily="82" charset="0"/>
              </a:rPr>
              <a:t>4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Arial" charset="0"/>
              </a:rPr>
              <a:t>Arteries &amp; nerves of gluteal region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ANT THIGH DIA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57200"/>
            <a:ext cx="6324600" cy="6269038"/>
          </a:xfrm>
          <a:prstGeom prst="rect">
            <a:avLst/>
          </a:prstGeom>
          <a:noFill/>
        </p:spPr>
      </p:pic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Femoral triangle / RELATIONS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6400800" y="0"/>
            <a:ext cx="25146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 b="1" u="sng">
                <a:latin typeface="Arial" charset="0"/>
              </a:rPr>
              <a:t>Deep contents</a:t>
            </a:r>
            <a:endParaRPr lang="en-US" sz="2000">
              <a:latin typeface="Arial" charset="0"/>
            </a:endParaRPr>
          </a:p>
          <a:p>
            <a:pPr lvl="1" eaLnBrk="0" hangingPunct="0">
              <a:buFontTx/>
              <a:buChar char="•"/>
            </a:pPr>
            <a:r>
              <a:rPr lang="en-US" sz="2000" i="1">
                <a:latin typeface="Arial" charset="0"/>
              </a:rPr>
              <a:t>Femoral a. &amp; v</a:t>
            </a:r>
            <a:r>
              <a:rPr lang="en-US" sz="2000">
                <a:latin typeface="Arial" charset="0"/>
              </a:rPr>
              <a:t>. surrounded by </a:t>
            </a:r>
            <a:r>
              <a:rPr lang="en-US" sz="2000" i="1">
                <a:latin typeface="Arial" charset="0"/>
              </a:rPr>
              <a:t>femoral sheath</a:t>
            </a:r>
          </a:p>
          <a:p>
            <a:pPr lvl="1" eaLnBrk="0" hangingPunct="0">
              <a:buFontTx/>
              <a:buChar char="•"/>
            </a:pPr>
            <a:endParaRPr lang="en-US" sz="2000">
              <a:latin typeface="Arial" charset="0"/>
            </a:endParaRPr>
          </a:p>
          <a:p>
            <a:pPr lvl="1" eaLnBrk="0" hangingPunct="0">
              <a:buFontTx/>
              <a:buChar char="•"/>
            </a:pPr>
            <a:r>
              <a:rPr lang="en-US" sz="2000" i="1">
                <a:latin typeface="Arial" charset="0"/>
              </a:rPr>
              <a:t>Profunda femoris a</a:t>
            </a:r>
            <a:r>
              <a:rPr lang="en-US" sz="2000">
                <a:latin typeface="Arial" charset="0"/>
              </a:rPr>
              <a:t>. – principal artery of thigh</a:t>
            </a:r>
          </a:p>
          <a:p>
            <a:pPr lvl="1" eaLnBrk="0" hangingPunct="0">
              <a:buFontTx/>
              <a:buChar char="•"/>
            </a:pPr>
            <a:endParaRPr lang="en-US" sz="2000">
              <a:latin typeface="Arial" charset="0"/>
            </a:endParaRPr>
          </a:p>
          <a:p>
            <a:pPr lvl="1" eaLnBrk="0" hangingPunct="0">
              <a:buFontTx/>
              <a:buChar char="•"/>
            </a:pPr>
            <a:r>
              <a:rPr lang="en-US" sz="2000" i="1">
                <a:latin typeface="Arial" charset="0"/>
              </a:rPr>
              <a:t>Lat and med. femoral circumflex aa.</a:t>
            </a:r>
          </a:p>
          <a:p>
            <a:pPr lvl="1" eaLnBrk="0" hangingPunct="0">
              <a:buFontTx/>
              <a:buChar char="•"/>
            </a:pPr>
            <a:endParaRPr lang="en-US" sz="2000">
              <a:latin typeface="Arial" charset="0"/>
            </a:endParaRPr>
          </a:p>
          <a:p>
            <a:pPr lvl="1" eaLnBrk="0" hangingPunct="0">
              <a:buFontTx/>
              <a:buChar char="•"/>
            </a:pPr>
            <a:r>
              <a:rPr lang="en-US" sz="2000" i="1">
                <a:latin typeface="Arial" charset="0"/>
              </a:rPr>
              <a:t>Deep external pudendal a.</a:t>
            </a:r>
          </a:p>
          <a:p>
            <a:pPr lvl="1" eaLnBrk="0" hangingPunct="0">
              <a:buFontTx/>
              <a:buChar char="•"/>
            </a:pPr>
            <a:endParaRPr lang="en-US" sz="2000">
              <a:latin typeface="Arial" charset="0"/>
            </a:endParaRPr>
          </a:p>
          <a:p>
            <a:pPr lvl="1" eaLnBrk="0" hangingPunct="0">
              <a:buFontTx/>
              <a:buChar char="•"/>
            </a:pPr>
            <a:r>
              <a:rPr lang="en-US" sz="2000" i="1">
                <a:latin typeface="Arial" charset="0"/>
              </a:rPr>
              <a:t>Femoral n</a:t>
            </a:r>
            <a:r>
              <a:rPr lang="en-US" sz="2000">
                <a:latin typeface="Arial" charset="0"/>
              </a:rPr>
              <a:t>.</a:t>
            </a:r>
          </a:p>
          <a:p>
            <a:pPr lvl="1" eaLnBrk="0" hangingPunct="0">
              <a:buFontTx/>
              <a:buChar char="•"/>
            </a:pPr>
            <a:endParaRPr lang="en-US" sz="2000">
              <a:latin typeface="Arial" charset="0"/>
            </a:endParaRPr>
          </a:p>
          <a:p>
            <a:pPr lvl="1" eaLnBrk="0" hangingPunct="0">
              <a:buFontTx/>
              <a:buChar char="•"/>
            </a:pPr>
            <a:r>
              <a:rPr lang="en-US" sz="2000">
                <a:latin typeface="Arial" charset="0"/>
              </a:rPr>
              <a:t>A few deeper lymph nodes -- 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2362200" y="6324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latin typeface="Arial" charset="0"/>
              </a:rPr>
              <a:t>Anterior view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FEM TRIANG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67000" y="457200"/>
            <a:ext cx="3560763" cy="6400800"/>
          </a:xfrm>
          <a:prstGeom prst="rect">
            <a:avLst/>
          </a:prstGeom>
          <a:noFill/>
        </p:spPr>
      </p:pic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Femoral triangle / RELATIONS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609600" y="6324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latin typeface="Arial" charset="0"/>
              </a:rPr>
              <a:t>Anterior view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ANT THIGH DIA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685800"/>
            <a:ext cx="5546725" cy="5943600"/>
          </a:xfrm>
          <a:prstGeom prst="rect">
            <a:avLst/>
          </a:prstGeom>
          <a:noFill/>
        </p:spPr>
      </p:pic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Femoral triangle / PRINCIPAL VASCULATURE OF THIGH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eriesOfPoplitealFoss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52400" y="0"/>
            <a:ext cx="6778752" cy="53888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228600"/>
            <a:ext cx="369524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Region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Popliteal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Fossa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Femoral</a:t>
            </a:r>
          </a:p>
          <a:p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Popliteal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Posterior         Anterior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Tibial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A.           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Tibial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A.</a:t>
            </a:r>
          </a:p>
          <a:p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Peroneal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A.</a:t>
            </a:r>
          </a:p>
          <a:p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010400" y="1447800"/>
            <a:ext cx="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781800" y="2590800"/>
            <a:ext cx="2286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239000" y="2590800"/>
            <a:ext cx="7620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62800" y="2667000"/>
            <a:ext cx="152400" cy="1447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5334000"/>
            <a:ext cx="45961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err="1" smtClean="0">
                <a:latin typeface="Arial" pitchFamily="34" charset="0"/>
                <a:cs typeface="Arial" pitchFamily="34" charset="0"/>
              </a:rPr>
              <a:t>Anastomosing</a:t>
            </a: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 branches of </a:t>
            </a:r>
            <a:r>
              <a:rPr lang="en-US" sz="1800" u="sng" dirty="0" err="1" smtClean="0">
                <a:latin typeface="Arial" pitchFamily="34" charset="0"/>
                <a:cs typeface="Arial" pitchFamily="34" charset="0"/>
              </a:rPr>
              <a:t>Popliteal</a:t>
            </a: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 Artery: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Medial and lateral superior </a:t>
            </a:r>
            <a:r>
              <a:rPr lang="en-US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geniculate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aa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Medial and lateral </a:t>
            </a:r>
            <a:r>
              <a:rPr lang="en-US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sural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aa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Medial and lateral inferior </a:t>
            </a:r>
            <a:r>
              <a:rPr lang="en-US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geniculate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aa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eriesofCrusPosteriorCompartmen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400" y="0"/>
            <a:ext cx="3514570" cy="6858000"/>
          </a:xfrm>
          <a:prstGeom prst="rect">
            <a:avLst/>
          </a:prstGeom>
        </p:spPr>
      </p:pic>
      <p:pic>
        <p:nvPicPr>
          <p:cNvPr id="3" name="Picture 2" descr="ArteriesofCrusPosteriorCompartment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38600" y="0"/>
            <a:ext cx="485994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52400" y="838200"/>
            <a:ext cx="8991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charset="0"/>
                <a:cs typeface="Arial" charset="0"/>
              </a:rPr>
              <a:t>Structures of the </a:t>
            </a:r>
            <a:r>
              <a:rPr lang="en-US" sz="4400" dirty="0" err="1">
                <a:solidFill>
                  <a:schemeClr val="bg1"/>
                </a:solidFill>
                <a:latin typeface="Arial" charset="0"/>
                <a:cs typeface="Arial" charset="0"/>
              </a:rPr>
              <a:t>Splanchnopleure</a:t>
            </a:r>
            <a:r>
              <a:rPr lang="en-US" sz="4400" dirty="0">
                <a:solidFill>
                  <a:schemeClr val="bg1"/>
                </a:solidFill>
                <a:latin typeface="Arial" charset="0"/>
                <a:cs typeface="Arial" charset="0"/>
              </a:rPr>
              <a:t>:  receive unpaired vessels of the abdominal aorta.</a:t>
            </a:r>
          </a:p>
          <a:p>
            <a:endParaRPr lang="en-US" sz="4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Arial" charset="0"/>
                <a:cs typeface="Arial" charset="0"/>
              </a:rPr>
              <a:t>Structures of the </a:t>
            </a:r>
            <a:r>
              <a:rPr lang="en-US" sz="4400" dirty="0" err="1">
                <a:solidFill>
                  <a:schemeClr val="bg1"/>
                </a:solidFill>
                <a:latin typeface="Arial" charset="0"/>
                <a:cs typeface="Arial" charset="0"/>
              </a:rPr>
              <a:t>Somatopleure</a:t>
            </a:r>
            <a:r>
              <a:rPr lang="en-US" sz="4400" dirty="0">
                <a:solidFill>
                  <a:schemeClr val="bg1"/>
                </a:solidFill>
                <a:latin typeface="Arial" charset="0"/>
                <a:cs typeface="Arial" charset="0"/>
              </a:rPr>
              <a:t>:  receive PAIRED vessels of the abdominal aorta.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eriesofCrusAnteriorCompartmen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76229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200" y="10668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Tibialis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Anterior Artery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running in anterior compartment next to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tibialis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anterior muscle.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eriesOfPesDorsa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4120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609600"/>
            <a:ext cx="299312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Anterior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Tibial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Artery</a:t>
            </a:r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Dorsalis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pedis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artery</a:t>
            </a:r>
          </a:p>
          <a:p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Deep plantar artery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934200" y="1143000"/>
            <a:ext cx="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934200" y="2209800"/>
            <a:ext cx="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eriesOfArm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74623" y="0"/>
            <a:ext cx="4069377" cy="6858000"/>
          </a:xfrm>
          <a:prstGeom prst="rect">
            <a:avLst/>
          </a:prstGeom>
        </p:spPr>
      </p:pic>
      <p:pic>
        <p:nvPicPr>
          <p:cNvPr id="3" name="Picture 2" descr="ArteriesOfArm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2000" y="0"/>
            <a:ext cx="365554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nalThoracic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28600" y="0"/>
            <a:ext cx="550624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200" y="1600200"/>
            <a:ext cx="38862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Anastomosis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of Internal Thoracic Artery with External Iliac Artery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AxillaryA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72147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629400" y="457200"/>
            <a:ext cx="25146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Sublcavian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AA.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pass into each arm,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becomin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Axillary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past clavicle.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Subclavian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Branches: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Vertebral A.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Internal Thoracic A.</a:t>
            </a:r>
          </a:p>
          <a:p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Thyrocervical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trunk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What is the Axilla?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A region (the axillary space) associated with the armpit.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It actually begins around the cervicoaxillary canal, at the edge of the first rib.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It continues to the armpit, with the bottom being the axillary fascia. (remember? The lower attachment of the clavipectoral membrane?)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It has musculoskeletal boundaries that are lateral, medial, anterior and posterior.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axillaspac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28588"/>
            <a:ext cx="8077200" cy="6726237"/>
          </a:xfrm>
          <a:prstGeom prst="rect">
            <a:avLst/>
          </a:prstGeom>
          <a:noFill/>
        </p:spPr>
      </p:pic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895600" y="304800"/>
            <a:ext cx="3429000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AXILLARY  SPACE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  <a:noFill/>
          <a:ln/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Medial—Serratus anterior muscle</a:t>
            </a:r>
          </a:p>
          <a:p>
            <a:r>
              <a:rPr lang="en-US">
                <a:latin typeface="Arial" charset="0"/>
                <a:cs typeface="Arial" charset="0"/>
              </a:rPr>
              <a:t>Lateral—Intertubercular sulcus.</a:t>
            </a:r>
          </a:p>
          <a:p>
            <a:r>
              <a:rPr lang="en-US">
                <a:latin typeface="Arial" charset="0"/>
                <a:cs typeface="Arial" charset="0"/>
              </a:rPr>
              <a:t>Anterior—Pectoralis major and minor MM.</a:t>
            </a:r>
          </a:p>
          <a:p>
            <a:r>
              <a:rPr lang="en-US">
                <a:latin typeface="Arial" charset="0"/>
                <a:cs typeface="Arial" charset="0"/>
              </a:rPr>
              <a:t>Posterior—Scapula with subscapularis M.; in places, latisimus dorsi M. and teres major M.</a:t>
            </a:r>
          </a:p>
          <a:p>
            <a:r>
              <a:rPr lang="en-US">
                <a:latin typeface="Arial" charset="0"/>
                <a:cs typeface="Arial" charset="0"/>
              </a:rPr>
              <a:t>Apex—clavicle.</a:t>
            </a:r>
          </a:p>
          <a:p>
            <a:r>
              <a:rPr lang="en-US">
                <a:latin typeface="Arial" charset="0"/>
                <a:cs typeface="Arial" charset="0"/>
              </a:rPr>
              <a:t>Base—Axillary fascia.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Walls of the axillary space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Axilla Colo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9200" y="1470025"/>
            <a:ext cx="4165600" cy="3917950"/>
          </a:xfrm>
          <a:prstGeom prst="rect">
            <a:avLst/>
          </a:prstGeom>
          <a:noFill/>
        </p:spPr>
      </p:pic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2819400" y="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/>
              <a:t>MUSCLES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609600" y="19812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    </a:t>
            </a:r>
            <a:r>
              <a:rPr lang="en-US" b="1"/>
              <a:t>Teres major M</a:t>
            </a:r>
            <a:r>
              <a:rPr lang="en-US" sz="2000" b="1"/>
              <a:t> </a:t>
            </a:r>
          </a:p>
        </p:txBody>
      </p:sp>
      <p:sp>
        <p:nvSpPr>
          <p:cNvPr id="116741" name="Line 5"/>
          <p:cNvSpPr>
            <a:spLocks noChangeShapeType="1"/>
          </p:cNvSpPr>
          <p:nvPr/>
        </p:nvSpPr>
        <p:spPr bwMode="auto">
          <a:xfrm>
            <a:off x="3048000" y="2286000"/>
            <a:ext cx="457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990600" y="13716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Latissimus dorsi M</a:t>
            </a:r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>
            <a:off x="3429000" y="1752600"/>
            <a:ext cx="2286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1905000" y="7620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Subscapularis M</a:t>
            </a:r>
          </a:p>
        </p:txBody>
      </p:sp>
      <p:sp>
        <p:nvSpPr>
          <p:cNvPr id="116745" name="Line 9"/>
          <p:cNvSpPr>
            <a:spLocks noChangeShapeType="1"/>
          </p:cNvSpPr>
          <p:nvPr/>
        </p:nvSpPr>
        <p:spPr bwMode="auto">
          <a:xfrm>
            <a:off x="4343400" y="1219200"/>
            <a:ext cx="2286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0" y="3733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Pectoralis major M</a:t>
            </a:r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 flipV="1">
            <a:off x="2743200" y="3810000"/>
            <a:ext cx="1066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0" y="4343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Pectoralis minor M</a:t>
            </a:r>
          </a:p>
        </p:txBody>
      </p:sp>
      <p:sp>
        <p:nvSpPr>
          <p:cNvPr id="116749" name="Line 13"/>
          <p:cNvSpPr>
            <a:spLocks noChangeShapeType="1"/>
          </p:cNvSpPr>
          <p:nvPr/>
        </p:nvSpPr>
        <p:spPr bwMode="auto">
          <a:xfrm flipV="1">
            <a:off x="2895600" y="3962400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6248400" y="3886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Serratus anterior M</a:t>
            </a:r>
          </a:p>
        </p:txBody>
      </p:sp>
      <p:sp>
        <p:nvSpPr>
          <p:cNvPr id="116751" name="Line 15"/>
          <p:cNvSpPr>
            <a:spLocks noChangeShapeType="1"/>
          </p:cNvSpPr>
          <p:nvPr/>
        </p:nvSpPr>
        <p:spPr bwMode="auto">
          <a:xfrm flipH="1">
            <a:off x="5410200" y="4191000"/>
            <a:ext cx="7620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52" name="Text Box 16"/>
          <p:cNvSpPr txBox="1">
            <a:spLocks noChangeArrowheads="1"/>
          </p:cNvSpPr>
          <p:nvPr/>
        </p:nvSpPr>
        <p:spPr bwMode="auto">
          <a:xfrm>
            <a:off x="5410200" y="609600"/>
            <a:ext cx="3429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Major structures inside: Axillary sheath and contents!</a:t>
            </a:r>
          </a:p>
        </p:txBody>
      </p:sp>
      <p:sp>
        <p:nvSpPr>
          <p:cNvPr id="116753" name="Line 17"/>
          <p:cNvSpPr>
            <a:spLocks noChangeShapeType="1"/>
          </p:cNvSpPr>
          <p:nvPr/>
        </p:nvSpPr>
        <p:spPr bwMode="auto">
          <a:xfrm flipH="1">
            <a:off x="4648200" y="1752600"/>
            <a:ext cx="137160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6754" name="Text Box 18"/>
          <p:cNvSpPr txBox="1">
            <a:spLocks noChangeArrowheads="1"/>
          </p:cNvSpPr>
          <p:nvPr/>
        </p:nvSpPr>
        <p:spPr bwMode="auto">
          <a:xfrm>
            <a:off x="5791200" y="30480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Most of the rest of the space is adipose tissue.</a:t>
            </a:r>
          </a:p>
        </p:txBody>
      </p:sp>
      <p:sp>
        <p:nvSpPr>
          <p:cNvPr id="116755" name="Line 19"/>
          <p:cNvSpPr>
            <a:spLocks noChangeShapeType="1"/>
          </p:cNvSpPr>
          <p:nvPr/>
        </p:nvSpPr>
        <p:spPr bwMode="auto">
          <a:xfrm flipH="1">
            <a:off x="4724400" y="33528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 autoUpdateAnimBg="0"/>
      <p:bldP spid="116741" grpId="0" animBg="1"/>
      <p:bldP spid="116742" grpId="0" autoUpdateAnimBg="0"/>
      <p:bldP spid="116743" grpId="0" animBg="1"/>
      <p:bldP spid="116744" grpId="0" autoUpdateAnimBg="0"/>
      <p:bldP spid="116745" grpId="0" animBg="1"/>
      <p:bldP spid="116746" grpId="0" autoUpdateAnimBg="0"/>
      <p:bldP spid="116747" grpId="0" animBg="1"/>
      <p:bldP spid="116748" grpId="0" autoUpdateAnimBg="0"/>
      <p:bldP spid="116749" grpId="0" animBg="1"/>
      <p:bldP spid="116750" grpId="0" autoUpdateAnimBg="0"/>
      <p:bldP spid="116751" grpId="0" animBg="1"/>
      <p:bldP spid="116752" grpId="0"/>
      <p:bldP spid="116753" grpId="0" animBg="1"/>
      <p:bldP spid="116754" grpId="0"/>
      <p:bldP spid="11675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Axillary sheath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Derived, at least in part, from anterior and middle scalene muscle fascia.</a:t>
            </a:r>
          </a:p>
          <a:p>
            <a:r>
              <a:rPr lang="en-US">
                <a:latin typeface="Arial" charset="0"/>
                <a:cs typeface="Arial" charset="0"/>
              </a:rPr>
              <a:t>Covers over a series of contents: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Axillary artery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Axillary vein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Brachial plexus and nerves derived from it.</a:t>
            </a:r>
          </a:p>
          <a:p>
            <a:r>
              <a:rPr lang="en-US">
                <a:latin typeface="Arial" charset="0"/>
                <a:cs typeface="Arial" charset="0"/>
              </a:rPr>
              <a:t>The axillary sheath is just the fascia surrounding these structures.  You will open it up in lab to see them.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>
                <a:latin typeface="Arial" charset="0"/>
                <a:cs typeface="Arial" charset="0"/>
              </a:rPr>
              <a:t>Structures of the Splanchnopleure:  receive unpaired vessels of the abdominal aorta</a:t>
            </a:r>
            <a:r>
              <a:rPr lang="en-US" sz="480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axill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4413" y="284163"/>
            <a:ext cx="4573587" cy="6288087"/>
          </a:xfrm>
          <a:prstGeom prst="rect">
            <a:avLst/>
          </a:prstGeom>
          <a:noFill/>
        </p:spPr>
      </p:pic>
      <p:sp>
        <p:nvSpPr>
          <p:cNvPr id="120835" name="Freeform 3"/>
          <p:cNvSpPr>
            <a:spLocks/>
          </p:cNvSpPr>
          <p:nvPr/>
        </p:nvSpPr>
        <p:spPr bwMode="auto">
          <a:xfrm>
            <a:off x="4038600" y="2438400"/>
            <a:ext cx="304800" cy="228600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192" h="144">
                <a:moveTo>
                  <a:pt x="192" y="0"/>
                </a:moveTo>
                <a:cubicBezTo>
                  <a:pt x="112" y="60"/>
                  <a:pt x="32" y="120"/>
                  <a:pt x="0" y="144"/>
                </a:cubicBezTo>
              </a:path>
            </a:pathLst>
          </a:custGeom>
          <a:noFill/>
          <a:ln w="11430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836" name="Freeform 4"/>
          <p:cNvSpPr>
            <a:spLocks/>
          </p:cNvSpPr>
          <p:nvPr/>
        </p:nvSpPr>
        <p:spPr bwMode="auto">
          <a:xfrm>
            <a:off x="3657600" y="2667000"/>
            <a:ext cx="381000" cy="1143000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96" y="384"/>
              </a:cxn>
              <a:cxn ang="0">
                <a:pos x="0" y="720"/>
              </a:cxn>
            </a:cxnLst>
            <a:rect l="0" t="0" r="r" b="b"/>
            <a:pathLst>
              <a:path w="240" h="720">
                <a:moveTo>
                  <a:pt x="240" y="0"/>
                </a:moveTo>
                <a:cubicBezTo>
                  <a:pt x="188" y="132"/>
                  <a:pt x="136" y="264"/>
                  <a:pt x="96" y="384"/>
                </a:cubicBezTo>
                <a:cubicBezTo>
                  <a:pt x="56" y="504"/>
                  <a:pt x="28" y="612"/>
                  <a:pt x="0" y="720"/>
                </a:cubicBezTo>
              </a:path>
            </a:pathLst>
          </a:custGeom>
          <a:noFill/>
          <a:ln w="1143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228600" y="304800"/>
            <a:ext cx="4267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Axillary Artery: divided into three parts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6172200" y="2286000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Part 1 (proximal) one branch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5791200" y="3429000"/>
            <a:ext cx="2438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Part 2 (intermediate) two branches.</a:t>
            </a:r>
          </a:p>
        </p:txBody>
      </p:sp>
      <p:sp>
        <p:nvSpPr>
          <p:cNvPr id="120840" name="Freeform 8"/>
          <p:cNvSpPr>
            <a:spLocks/>
          </p:cNvSpPr>
          <p:nvPr/>
        </p:nvSpPr>
        <p:spPr bwMode="auto">
          <a:xfrm>
            <a:off x="4038600" y="2438400"/>
            <a:ext cx="1676400" cy="1447800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1056" y="912"/>
              </a:cxn>
              <a:cxn ang="0">
                <a:pos x="0" y="192"/>
              </a:cxn>
            </a:cxnLst>
            <a:rect l="0" t="0" r="r" b="b"/>
            <a:pathLst>
              <a:path w="1056" h="912">
                <a:moveTo>
                  <a:pt x="240" y="0"/>
                </a:moveTo>
                <a:lnTo>
                  <a:pt x="1056" y="912"/>
                </a:lnTo>
                <a:lnTo>
                  <a:pt x="0" y="192"/>
                </a:lnTo>
              </a:path>
            </a:pathLst>
          </a:custGeom>
          <a:noFill/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4876800" y="4648200"/>
            <a:ext cx="327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Part 3 (distal) three branches.</a:t>
            </a:r>
          </a:p>
        </p:txBody>
      </p:sp>
      <p:sp>
        <p:nvSpPr>
          <p:cNvPr id="120842" name="Freeform 10"/>
          <p:cNvSpPr>
            <a:spLocks/>
          </p:cNvSpPr>
          <p:nvPr/>
        </p:nvSpPr>
        <p:spPr bwMode="auto">
          <a:xfrm>
            <a:off x="3733800" y="2819400"/>
            <a:ext cx="1828800" cy="1905000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1152" y="1200"/>
              </a:cxn>
              <a:cxn ang="0">
                <a:pos x="0" y="624"/>
              </a:cxn>
            </a:cxnLst>
            <a:rect l="0" t="0" r="r" b="b"/>
            <a:pathLst>
              <a:path w="1152" h="1200">
                <a:moveTo>
                  <a:pt x="240" y="0"/>
                </a:moveTo>
                <a:lnTo>
                  <a:pt x="1152" y="1200"/>
                </a:lnTo>
                <a:lnTo>
                  <a:pt x="0" y="624"/>
                </a:lnTo>
              </a:path>
            </a:pathLst>
          </a:custGeom>
          <a:noFill/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843" name="Freeform 11"/>
          <p:cNvSpPr>
            <a:spLocks/>
          </p:cNvSpPr>
          <p:nvPr/>
        </p:nvSpPr>
        <p:spPr bwMode="auto">
          <a:xfrm>
            <a:off x="4343400" y="1905000"/>
            <a:ext cx="914400" cy="457200"/>
          </a:xfrm>
          <a:custGeom>
            <a:avLst/>
            <a:gdLst/>
            <a:ahLst/>
            <a:cxnLst>
              <a:cxn ang="0">
                <a:pos x="576" y="0"/>
              </a:cxn>
              <a:cxn ang="0">
                <a:pos x="384" y="48"/>
              </a:cxn>
              <a:cxn ang="0">
                <a:pos x="144" y="192"/>
              </a:cxn>
              <a:cxn ang="0">
                <a:pos x="0" y="288"/>
              </a:cxn>
            </a:cxnLst>
            <a:rect l="0" t="0" r="r" b="b"/>
            <a:pathLst>
              <a:path w="576" h="288">
                <a:moveTo>
                  <a:pt x="576" y="0"/>
                </a:moveTo>
                <a:cubicBezTo>
                  <a:pt x="516" y="8"/>
                  <a:pt x="456" y="16"/>
                  <a:pt x="384" y="48"/>
                </a:cubicBezTo>
                <a:cubicBezTo>
                  <a:pt x="312" y="80"/>
                  <a:pt x="208" y="152"/>
                  <a:pt x="144" y="192"/>
                </a:cubicBezTo>
                <a:cubicBezTo>
                  <a:pt x="80" y="232"/>
                  <a:pt x="40" y="260"/>
                  <a:pt x="0" y="288"/>
                </a:cubicBezTo>
              </a:path>
            </a:pathLst>
          </a:cu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844" name="Freeform 12"/>
          <p:cNvSpPr>
            <a:spLocks/>
          </p:cNvSpPr>
          <p:nvPr/>
        </p:nvSpPr>
        <p:spPr bwMode="auto">
          <a:xfrm>
            <a:off x="4419600" y="1905000"/>
            <a:ext cx="1828800" cy="685800"/>
          </a:xfrm>
          <a:custGeom>
            <a:avLst/>
            <a:gdLst/>
            <a:ahLst/>
            <a:cxnLst>
              <a:cxn ang="0">
                <a:pos x="576" y="0"/>
              </a:cxn>
              <a:cxn ang="0">
                <a:pos x="1152" y="432"/>
              </a:cxn>
              <a:cxn ang="0">
                <a:pos x="0" y="288"/>
              </a:cxn>
            </a:cxnLst>
            <a:rect l="0" t="0" r="r" b="b"/>
            <a:pathLst>
              <a:path w="1152" h="432">
                <a:moveTo>
                  <a:pt x="576" y="0"/>
                </a:moveTo>
                <a:lnTo>
                  <a:pt x="1152" y="432"/>
                </a:lnTo>
                <a:lnTo>
                  <a:pt x="0" y="288"/>
                </a:lnTo>
              </a:path>
            </a:pathLst>
          </a:custGeom>
          <a:noFill/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845" name="Freeform 13"/>
          <p:cNvSpPr>
            <a:spLocks/>
          </p:cNvSpPr>
          <p:nvPr/>
        </p:nvSpPr>
        <p:spPr bwMode="auto">
          <a:xfrm>
            <a:off x="5257800" y="1816100"/>
            <a:ext cx="838200" cy="88900"/>
          </a:xfrm>
          <a:custGeom>
            <a:avLst/>
            <a:gdLst/>
            <a:ahLst/>
            <a:cxnLst>
              <a:cxn ang="0">
                <a:pos x="528" y="8"/>
              </a:cxn>
              <a:cxn ang="0">
                <a:pos x="288" y="8"/>
              </a:cxn>
              <a:cxn ang="0">
                <a:pos x="0" y="56"/>
              </a:cxn>
            </a:cxnLst>
            <a:rect l="0" t="0" r="r" b="b"/>
            <a:pathLst>
              <a:path w="528" h="56">
                <a:moveTo>
                  <a:pt x="528" y="8"/>
                </a:moveTo>
                <a:cubicBezTo>
                  <a:pt x="452" y="4"/>
                  <a:pt x="376" y="0"/>
                  <a:pt x="288" y="8"/>
                </a:cubicBezTo>
                <a:cubicBezTo>
                  <a:pt x="200" y="16"/>
                  <a:pt x="48" y="48"/>
                  <a:pt x="0" y="56"/>
                </a:cubicBezTo>
              </a:path>
            </a:pathLst>
          </a:custGeom>
          <a:noFill/>
          <a:ln w="1143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846" name="Freeform 14"/>
          <p:cNvSpPr>
            <a:spLocks/>
          </p:cNvSpPr>
          <p:nvPr/>
        </p:nvSpPr>
        <p:spPr bwMode="auto">
          <a:xfrm>
            <a:off x="3581400" y="3810000"/>
            <a:ext cx="76200" cy="4572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288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48" y="0"/>
                  <a:pt x="24" y="144"/>
                  <a:pt x="0" y="288"/>
                </a:cubicBezTo>
              </a:path>
            </a:pathLst>
          </a:custGeom>
          <a:noFill/>
          <a:ln w="1143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847" name="Text Box 15"/>
          <p:cNvSpPr txBox="1">
            <a:spLocks noChangeArrowheads="1"/>
          </p:cNvSpPr>
          <p:nvPr/>
        </p:nvSpPr>
        <p:spPr bwMode="auto">
          <a:xfrm>
            <a:off x="6324600" y="6096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CC0099"/>
                </a:solidFill>
                <a:latin typeface="Arial" charset="0"/>
              </a:rPr>
              <a:t>Subclavian A.</a:t>
            </a:r>
          </a:p>
        </p:txBody>
      </p:sp>
      <p:sp>
        <p:nvSpPr>
          <p:cNvPr id="120848" name="Line 16"/>
          <p:cNvSpPr>
            <a:spLocks noChangeShapeType="1"/>
          </p:cNvSpPr>
          <p:nvPr/>
        </p:nvSpPr>
        <p:spPr bwMode="auto">
          <a:xfrm flipH="1">
            <a:off x="5715000" y="990600"/>
            <a:ext cx="1371600" cy="83820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849" name="Text Box 17"/>
          <p:cNvSpPr txBox="1">
            <a:spLocks noChangeArrowheads="1"/>
          </p:cNvSpPr>
          <p:nvPr/>
        </p:nvSpPr>
        <p:spPr bwMode="auto">
          <a:xfrm>
            <a:off x="1066800" y="42672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08F00"/>
                </a:solidFill>
                <a:latin typeface="Arial" charset="0"/>
              </a:rPr>
              <a:t>Brachial A.</a:t>
            </a:r>
          </a:p>
        </p:txBody>
      </p:sp>
      <p:sp>
        <p:nvSpPr>
          <p:cNvPr id="120850" name="Line 18"/>
          <p:cNvSpPr>
            <a:spLocks noChangeShapeType="1"/>
          </p:cNvSpPr>
          <p:nvPr/>
        </p:nvSpPr>
        <p:spPr bwMode="auto">
          <a:xfrm flipV="1">
            <a:off x="2438400" y="4267200"/>
            <a:ext cx="1219200" cy="228600"/>
          </a:xfrm>
          <a:prstGeom prst="line">
            <a:avLst/>
          </a:prstGeom>
          <a:noFill/>
          <a:ln w="28575">
            <a:solidFill>
              <a:srgbClr val="F08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nimBg="1"/>
      <p:bldP spid="120836" grpId="0" animBg="1"/>
      <p:bldP spid="120838" grpId="0"/>
      <p:bldP spid="120839" grpId="0"/>
      <p:bldP spid="120840" grpId="0" animBg="1"/>
      <p:bldP spid="120841" grpId="0"/>
      <p:bldP spid="120842" grpId="0" animBg="1"/>
      <p:bldP spid="120843" grpId="0" animBg="1"/>
      <p:bldP spid="1208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axill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4413" y="284163"/>
            <a:ext cx="4573587" cy="6288087"/>
          </a:xfrm>
          <a:prstGeom prst="rect">
            <a:avLst/>
          </a:prstGeom>
          <a:noFill/>
        </p:spPr>
      </p:pic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4495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Axillary Artery: First Part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From lateral border of 1</a:t>
            </a:r>
            <a:r>
              <a:rPr lang="en-US" sz="2000" b="1" baseline="30000">
                <a:latin typeface="Arial" charset="0"/>
              </a:rPr>
              <a:t>st</a:t>
            </a:r>
            <a:r>
              <a:rPr lang="en-US" sz="2000" b="1">
                <a:latin typeface="Arial" charset="0"/>
              </a:rPr>
              <a:t> rib to medial border of Pectoralis Major M.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6400800" y="1752600"/>
            <a:ext cx="2514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Named Branch: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Supreme Thoracic A</a:t>
            </a:r>
            <a:r>
              <a:rPr lang="en-US" sz="2000" b="1">
                <a:latin typeface="Arial" charset="0"/>
              </a:rPr>
              <a:t>. (to external thoracic body wall)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Supplies blood to first and second intercostal spaces</a:t>
            </a:r>
          </a:p>
        </p:txBody>
      </p:sp>
      <p:sp>
        <p:nvSpPr>
          <p:cNvPr id="121861" name="Freeform 5"/>
          <p:cNvSpPr>
            <a:spLocks/>
          </p:cNvSpPr>
          <p:nvPr/>
        </p:nvSpPr>
        <p:spPr bwMode="auto">
          <a:xfrm>
            <a:off x="4343400" y="1905000"/>
            <a:ext cx="914400" cy="533400"/>
          </a:xfrm>
          <a:custGeom>
            <a:avLst/>
            <a:gdLst/>
            <a:ahLst/>
            <a:cxnLst>
              <a:cxn ang="0">
                <a:pos x="576" y="0"/>
              </a:cxn>
              <a:cxn ang="0">
                <a:pos x="288" y="96"/>
              </a:cxn>
              <a:cxn ang="0">
                <a:pos x="96" y="240"/>
              </a:cxn>
              <a:cxn ang="0">
                <a:pos x="0" y="336"/>
              </a:cxn>
            </a:cxnLst>
            <a:rect l="0" t="0" r="r" b="b"/>
            <a:pathLst>
              <a:path w="576" h="336">
                <a:moveTo>
                  <a:pt x="576" y="0"/>
                </a:moveTo>
                <a:cubicBezTo>
                  <a:pt x="472" y="28"/>
                  <a:pt x="368" y="56"/>
                  <a:pt x="288" y="96"/>
                </a:cubicBezTo>
                <a:cubicBezTo>
                  <a:pt x="208" y="136"/>
                  <a:pt x="144" y="200"/>
                  <a:pt x="96" y="240"/>
                </a:cubicBezTo>
                <a:cubicBezTo>
                  <a:pt x="48" y="280"/>
                  <a:pt x="16" y="320"/>
                  <a:pt x="0" y="336"/>
                </a:cubicBezTo>
              </a:path>
            </a:pathLst>
          </a:custGeom>
          <a:noFill/>
          <a:ln w="1270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21862" name="Group 6"/>
          <p:cNvGrpSpPr>
            <a:grpSpLocks/>
          </p:cNvGrpSpPr>
          <p:nvPr/>
        </p:nvGrpSpPr>
        <p:grpSpPr bwMode="auto">
          <a:xfrm>
            <a:off x="5029200" y="2057400"/>
            <a:ext cx="609600" cy="762000"/>
            <a:chOff x="3168" y="1296"/>
            <a:chExt cx="384" cy="480"/>
          </a:xfrm>
        </p:grpSpPr>
        <p:sp>
          <p:nvSpPr>
            <p:cNvPr id="121863" name="Freeform 7"/>
            <p:cNvSpPr>
              <a:spLocks/>
            </p:cNvSpPr>
            <p:nvPr/>
          </p:nvSpPr>
          <p:spPr bwMode="auto">
            <a:xfrm>
              <a:off x="3168" y="1296"/>
              <a:ext cx="384" cy="3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40"/>
                </a:cxn>
                <a:cxn ang="0">
                  <a:pos x="384" y="384"/>
                </a:cxn>
              </a:cxnLst>
              <a:rect l="0" t="0" r="r" b="b"/>
              <a:pathLst>
                <a:path w="384" h="384">
                  <a:moveTo>
                    <a:pt x="0" y="0"/>
                  </a:moveTo>
                  <a:cubicBezTo>
                    <a:pt x="40" y="88"/>
                    <a:pt x="80" y="176"/>
                    <a:pt x="144" y="240"/>
                  </a:cubicBezTo>
                  <a:cubicBezTo>
                    <a:pt x="208" y="304"/>
                    <a:pt x="344" y="360"/>
                    <a:pt x="384" y="384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64" name="Freeform 8"/>
            <p:cNvSpPr>
              <a:spLocks/>
            </p:cNvSpPr>
            <p:nvPr/>
          </p:nvSpPr>
          <p:spPr bwMode="auto">
            <a:xfrm>
              <a:off x="3312" y="1536"/>
              <a:ext cx="48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40"/>
                </a:cxn>
              </a:cxnLst>
              <a:rect l="0" t="0" r="r" b="b"/>
              <a:pathLst>
                <a:path w="48" h="240">
                  <a:moveTo>
                    <a:pt x="0" y="0"/>
                  </a:moveTo>
                  <a:cubicBezTo>
                    <a:pt x="20" y="100"/>
                    <a:pt x="40" y="200"/>
                    <a:pt x="48" y="24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865" name="Line 9"/>
          <p:cNvSpPr>
            <a:spLocks noChangeShapeType="1"/>
          </p:cNvSpPr>
          <p:nvPr/>
        </p:nvSpPr>
        <p:spPr bwMode="auto">
          <a:xfrm flipH="1" flipV="1">
            <a:off x="5257800" y="2362200"/>
            <a:ext cx="1143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build="p"/>
      <p:bldP spid="12186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axill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4413" y="284163"/>
            <a:ext cx="4573587" cy="6288087"/>
          </a:xfrm>
          <a:prstGeom prst="rect">
            <a:avLst/>
          </a:prstGeom>
          <a:noFill/>
        </p:spPr>
      </p:pic>
      <p:sp>
        <p:nvSpPr>
          <p:cNvPr id="122883" name="Freeform 3"/>
          <p:cNvSpPr>
            <a:spLocks/>
          </p:cNvSpPr>
          <p:nvPr/>
        </p:nvSpPr>
        <p:spPr bwMode="auto">
          <a:xfrm>
            <a:off x="4038600" y="2362200"/>
            <a:ext cx="304800" cy="304800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96" y="96"/>
              </a:cxn>
              <a:cxn ang="0">
                <a:pos x="0" y="192"/>
              </a:cxn>
            </a:cxnLst>
            <a:rect l="0" t="0" r="r" b="b"/>
            <a:pathLst>
              <a:path w="192" h="192">
                <a:moveTo>
                  <a:pt x="192" y="0"/>
                </a:moveTo>
                <a:cubicBezTo>
                  <a:pt x="160" y="32"/>
                  <a:pt x="128" y="64"/>
                  <a:pt x="96" y="96"/>
                </a:cubicBezTo>
                <a:cubicBezTo>
                  <a:pt x="64" y="128"/>
                  <a:pt x="32" y="160"/>
                  <a:pt x="0" y="192"/>
                </a:cubicBezTo>
              </a:path>
            </a:pathLst>
          </a:custGeom>
          <a:noFill/>
          <a:ln w="127000" cap="flat">
            <a:solidFill>
              <a:srgbClr val="FF99CC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22884" name="Group 4"/>
          <p:cNvGrpSpPr>
            <a:grpSpLocks/>
          </p:cNvGrpSpPr>
          <p:nvPr/>
        </p:nvGrpSpPr>
        <p:grpSpPr bwMode="auto">
          <a:xfrm>
            <a:off x="3429000" y="2260600"/>
            <a:ext cx="1524000" cy="1092200"/>
            <a:chOff x="2160" y="1424"/>
            <a:chExt cx="960" cy="688"/>
          </a:xfrm>
        </p:grpSpPr>
        <p:sp>
          <p:nvSpPr>
            <p:cNvPr id="122885" name="Freeform 5"/>
            <p:cNvSpPr>
              <a:spLocks/>
            </p:cNvSpPr>
            <p:nvPr/>
          </p:nvSpPr>
          <p:spPr bwMode="auto">
            <a:xfrm>
              <a:off x="2688" y="1576"/>
              <a:ext cx="240" cy="5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96" y="8"/>
                </a:cxn>
                <a:cxn ang="0">
                  <a:pos x="240" y="56"/>
                </a:cxn>
              </a:cxnLst>
              <a:rect l="0" t="0" r="r" b="b"/>
              <a:pathLst>
                <a:path w="240" h="56">
                  <a:moveTo>
                    <a:pt x="0" y="8"/>
                  </a:moveTo>
                  <a:cubicBezTo>
                    <a:pt x="28" y="4"/>
                    <a:pt x="56" y="0"/>
                    <a:pt x="96" y="8"/>
                  </a:cubicBezTo>
                  <a:cubicBezTo>
                    <a:pt x="136" y="16"/>
                    <a:pt x="188" y="36"/>
                    <a:pt x="240" y="56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886" name="Freeform 6"/>
            <p:cNvSpPr>
              <a:spLocks/>
            </p:cNvSpPr>
            <p:nvPr/>
          </p:nvSpPr>
          <p:spPr bwMode="auto">
            <a:xfrm>
              <a:off x="2976" y="1424"/>
              <a:ext cx="144" cy="208"/>
            </a:xfrm>
            <a:custGeom>
              <a:avLst/>
              <a:gdLst/>
              <a:ahLst/>
              <a:cxnLst>
                <a:cxn ang="0">
                  <a:pos x="0" y="208"/>
                </a:cxn>
                <a:cxn ang="0">
                  <a:pos x="48" y="112"/>
                </a:cxn>
                <a:cxn ang="0">
                  <a:pos x="48" y="16"/>
                </a:cxn>
                <a:cxn ang="0">
                  <a:pos x="144" y="16"/>
                </a:cxn>
              </a:cxnLst>
              <a:rect l="0" t="0" r="r" b="b"/>
              <a:pathLst>
                <a:path w="144" h="208">
                  <a:moveTo>
                    <a:pt x="0" y="208"/>
                  </a:moveTo>
                  <a:cubicBezTo>
                    <a:pt x="20" y="176"/>
                    <a:pt x="40" y="144"/>
                    <a:pt x="48" y="112"/>
                  </a:cubicBezTo>
                  <a:cubicBezTo>
                    <a:pt x="56" y="80"/>
                    <a:pt x="32" y="32"/>
                    <a:pt x="48" y="16"/>
                  </a:cubicBezTo>
                  <a:cubicBezTo>
                    <a:pt x="64" y="0"/>
                    <a:pt x="104" y="8"/>
                    <a:pt x="144" y="1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887" name="Freeform 7"/>
            <p:cNvSpPr>
              <a:spLocks/>
            </p:cNvSpPr>
            <p:nvPr/>
          </p:nvSpPr>
          <p:spPr bwMode="auto">
            <a:xfrm>
              <a:off x="2160" y="1576"/>
              <a:ext cx="720" cy="104"/>
            </a:xfrm>
            <a:custGeom>
              <a:avLst/>
              <a:gdLst/>
              <a:ahLst/>
              <a:cxnLst>
                <a:cxn ang="0">
                  <a:pos x="720" y="56"/>
                </a:cxn>
                <a:cxn ang="0">
                  <a:pos x="624" y="104"/>
                </a:cxn>
                <a:cxn ang="0">
                  <a:pos x="480" y="56"/>
                </a:cxn>
                <a:cxn ang="0">
                  <a:pos x="336" y="8"/>
                </a:cxn>
                <a:cxn ang="0">
                  <a:pos x="192" y="8"/>
                </a:cxn>
                <a:cxn ang="0">
                  <a:pos x="0" y="56"/>
                </a:cxn>
              </a:cxnLst>
              <a:rect l="0" t="0" r="r" b="b"/>
              <a:pathLst>
                <a:path w="720" h="104">
                  <a:moveTo>
                    <a:pt x="720" y="56"/>
                  </a:moveTo>
                  <a:cubicBezTo>
                    <a:pt x="692" y="80"/>
                    <a:pt x="664" y="104"/>
                    <a:pt x="624" y="104"/>
                  </a:cubicBezTo>
                  <a:cubicBezTo>
                    <a:pt x="584" y="104"/>
                    <a:pt x="528" y="72"/>
                    <a:pt x="480" y="56"/>
                  </a:cubicBezTo>
                  <a:cubicBezTo>
                    <a:pt x="432" y="40"/>
                    <a:pt x="384" y="16"/>
                    <a:pt x="336" y="8"/>
                  </a:cubicBezTo>
                  <a:cubicBezTo>
                    <a:pt x="288" y="0"/>
                    <a:pt x="248" y="0"/>
                    <a:pt x="192" y="8"/>
                  </a:cubicBezTo>
                  <a:cubicBezTo>
                    <a:pt x="136" y="16"/>
                    <a:pt x="68" y="36"/>
                    <a:pt x="0" y="5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888" name="Freeform 8"/>
            <p:cNvSpPr>
              <a:spLocks/>
            </p:cNvSpPr>
            <p:nvPr/>
          </p:nvSpPr>
          <p:spPr bwMode="auto">
            <a:xfrm>
              <a:off x="2304" y="1584"/>
              <a:ext cx="240" cy="240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144" y="48"/>
                </a:cxn>
                <a:cxn ang="0">
                  <a:pos x="48" y="144"/>
                </a:cxn>
                <a:cxn ang="0">
                  <a:pos x="0" y="240"/>
                </a:cxn>
              </a:cxnLst>
              <a:rect l="0" t="0" r="r" b="b"/>
              <a:pathLst>
                <a:path w="240" h="240">
                  <a:moveTo>
                    <a:pt x="240" y="0"/>
                  </a:moveTo>
                  <a:cubicBezTo>
                    <a:pt x="208" y="12"/>
                    <a:pt x="176" y="24"/>
                    <a:pt x="144" y="48"/>
                  </a:cubicBezTo>
                  <a:cubicBezTo>
                    <a:pt x="112" y="72"/>
                    <a:pt x="72" y="112"/>
                    <a:pt x="48" y="144"/>
                  </a:cubicBezTo>
                  <a:cubicBezTo>
                    <a:pt x="24" y="176"/>
                    <a:pt x="12" y="208"/>
                    <a:pt x="0" y="2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889" name="Freeform 9"/>
            <p:cNvSpPr>
              <a:spLocks/>
            </p:cNvSpPr>
            <p:nvPr/>
          </p:nvSpPr>
          <p:spPr bwMode="auto">
            <a:xfrm>
              <a:off x="2928" y="1632"/>
              <a:ext cx="144" cy="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4"/>
                </a:cxn>
                <a:cxn ang="0">
                  <a:pos x="48" y="288"/>
                </a:cxn>
                <a:cxn ang="0">
                  <a:pos x="48" y="384"/>
                </a:cxn>
                <a:cxn ang="0">
                  <a:pos x="144" y="480"/>
                </a:cxn>
              </a:cxnLst>
              <a:rect l="0" t="0" r="r" b="b"/>
              <a:pathLst>
                <a:path w="144" h="480">
                  <a:moveTo>
                    <a:pt x="0" y="0"/>
                  </a:moveTo>
                  <a:cubicBezTo>
                    <a:pt x="20" y="48"/>
                    <a:pt x="40" y="96"/>
                    <a:pt x="48" y="144"/>
                  </a:cubicBezTo>
                  <a:cubicBezTo>
                    <a:pt x="56" y="192"/>
                    <a:pt x="48" y="248"/>
                    <a:pt x="48" y="288"/>
                  </a:cubicBezTo>
                  <a:cubicBezTo>
                    <a:pt x="48" y="328"/>
                    <a:pt x="32" y="352"/>
                    <a:pt x="48" y="384"/>
                  </a:cubicBezTo>
                  <a:cubicBezTo>
                    <a:pt x="64" y="416"/>
                    <a:pt x="104" y="448"/>
                    <a:pt x="144" y="48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890" name="Freeform 10"/>
          <p:cNvSpPr>
            <a:spLocks/>
          </p:cNvSpPr>
          <p:nvPr/>
        </p:nvSpPr>
        <p:spPr bwMode="auto">
          <a:xfrm>
            <a:off x="4114800" y="2667000"/>
            <a:ext cx="685800" cy="1828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4"/>
              </a:cxn>
              <a:cxn ang="0">
                <a:pos x="48" y="240"/>
              </a:cxn>
              <a:cxn ang="0">
                <a:pos x="96" y="480"/>
              </a:cxn>
              <a:cxn ang="0">
                <a:pos x="192" y="672"/>
              </a:cxn>
              <a:cxn ang="0">
                <a:pos x="336" y="960"/>
              </a:cxn>
              <a:cxn ang="0">
                <a:pos x="432" y="1152"/>
              </a:cxn>
            </a:cxnLst>
            <a:rect l="0" t="0" r="r" b="b"/>
            <a:pathLst>
              <a:path w="432" h="1152">
                <a:moveTo>
                  <a:pt x="0" y="0"/>
                </a:moveTo>
                <a:cubicBezTo>
                  <a:pt x="20" y="52"/>
                  <a:pt x="40" y="104"/>
                  <a:pt x="48" y="144"/>
                </a:cubicBezTo>
                <a:cubicBezTo>
                  <a:pt x="56" y="184"/>
                  <a:pt x="40" y="184"/>
                  <a:pt x="48" y="240"/>
                </a:cubicBezTo>
                <a:cubicBezTo>
                  <a:pt x="56" y="296"/>
                  <a:pt x="72" y="408"/>
                  <a:pt x="96" y="480"/>
                </a:cubicBezTo>
                <a:cubicBezTo>
                  <a:pt x="120" y="552"/>
                  <a:pt x="152" y="592"/>
                  <a:pt x="192" y="672"/>
                </a:cubicBezTo>
                <a:cubicBezTo>
                  <a:pt x="232" y="752"/>
                  <a:pt x="296" y="880"/>
                  <a:pt x="336" y="960"/>
                </a:cubicBezTo>
                <a:cubicBezTo>
                  <a:pt x="376" y="1040"/>
                  <a:pt x="404" y="1096"/>
                  <a:pt x="432" y="1152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517525" y="609600"/>
            <a:ext cx="367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228600" y="457200"/>
            <a:ext cx="53340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Axillary Artery: Second part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Deep to the pectoralis minor M.</a:t>
            </a:r>
          </a:p>
        </p:txBody>
      </p:sp>
      <p:sp>
        <p:nvSpPr>
          <p:cNvPr id="122893" name="Text Box 13"/>
          <p:cNvSpPr txBox="1">
            <a:spLocks noChangeArrowheads="1"/>
          </p:cNvSpPr>
          <p:nvPr/>
        </p:nvSpPr>
        <p:spPr bwMode="auto">
          <a:xfrm>
            <a:off x="5791200" y="6858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Thoracoacromial trunk</a:t>
            </a:r>
          </a:p>
        </p:txBody>
      </p:sp>
      <p:sp>
        <p:nvSpPr>
          <p:cNvPr id="122894" name="Freeform 14"/>
          <p:cNvSpPr>
            <a:spLocks/>
          </p:cNvSpPr>
          <p:nvPr/>
        </p:nvSpPr>
        <p:spPr bwMode="auto">
          <a:xfrm>
            <a:off x="4419600" y="914400"/>
            <a:ext cx="1371600" cy="1600200"/>
          </a:xfrm>
          <a:custGeom>
            <a:avLst/>
            <a:gdLst/>
            <a:ahLst/>
            <a:cxnLst>
              <a:cxn ang="0">
                <a:pos x="816" y="0"/>
              </a:cxn>
              <a:cxn ang="0">
                <a:pos x="480" y="288"/>
              </a:cxn>
              <a:cxn ang="0">
                <a:pos x="96" y="576"/>
              </a:cxn>
              <a:cxn ang="0">
                <a:pos x="0" y="960"/>
              </a:cxn>
            </a:cxnLst>
            <a:rect l="0" t="0" r="r" b="b"/>
            <a:pathLst>
              <a:path w="816" h="960">
                <a:moveTo>
                  <a:pt x="816" y="0"/>
                </a:moveTo>
                <a:cubicBezTo>
                  <a:pt x="708" y="96"/>
                  <a:pt x="600" y="192"/>
                  <a:pt x="480" y="288"/>
                </a:cubicBezTo>
                <a:cubicBezTo>
                  <a:pt x="360" y="384"/>
                  <a:pt x="176" y="464"/>
                  <a:pt x="96" y="576"/>
                </a:cubicBezTo>
                <a:cubicBezTo>
                  <a:pt x="16" y="688"/>
                  <a:pt x="8" y="824"/>
                  <a:pt x="0" y="96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6172200" y="1219200"/>
            <a:ext cx="2819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Branches to:  Clavicular area  Pectoralis region  Acromion of Scapula  Deltoid Muscle.</a:t>
            </a:r>
          </a:p>
        </p:txBody>
      </p:sp>
      <p:sp>
        <p:nvSpPr>
          <p:cNvPr id="122896" name="Text Box 16"/>
          <p:cNvSpPr txBox="1">
            <a:spLocks noChangeArrowheads="1"/>
          </p:cNvSpPr>
          <p:nvPr/>
        </p:nvSpPr>
        <p:spPr bwMode="auto">
          <a:xfrm>
            <a:off x="5486400" y="3352800"/>
            <a:ext cx="3200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Lateral Thoracic Artery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Bbr. to Serratus Ant. M.</a:t>
            </a:r>
          </a:p>
        </p:txBody>
      </p:sp>
      <p:sp>
        <p:nvSpPr>
          <p:cNvPr id="122897" name="Line 17"/>
          <p:cNvSpPr>
            <a:spLocks noChangeShapeType="1"/>
          </p:cNvSpPr>
          <p:nvPr/>
        </p:nvSpPr>
        <p:spPr bwMode="auto">
          <a:xfrm flipH="1" flipV="1">
            <a:off x="4343400" y="3505200"/>
            <a:ext cx="1066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0" grpId="0" animBg="1"/>
      <p:bldP spid="122893" grpId="0"/>
      <p:bldP spid="122894" grpId="0" animBg="1"/>
      <p:bldP spid="122895" grpId="0"/>
      <p:bldP spid="122896" grpId="0"/>
      <p:bldP spid="12289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axill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4413" y="284163"/>
            <a:ext cx="4573587" cy="6288087"/>
          </a:xfrm>
          <a:prstGeom prst="rect">
            <a:avLst/>
          </a:prstGeom>
          <a:noFill/>
        </p:spPr>
      </p:pic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152400" y="381000"/>
            <a:ext cx="5181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Axillary Artery: third part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Lateral border of Pectoralis minor M. to lateral border of Teres major M.</a:t>
            </a:r>
          </a:p>
        </p:txBody>
      </p:sp>
      <p:sp>
        <p:nvSpPr>
          <p:cNvPr id="123908" name="Freeform 4"/>
          <p:cNvSpPr>
            <a:spLocks/>
          </p:cNvSpPr>
          <p:nvPr/>
        </p:nvSpPr>
        <p:spPr bwMode="auto">
          <a:xfrm>
            <a:off x="3733800" y="2743200"/>
            <a:ext cx="381000" cy="990600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96" y="288"/>
              </a:cxn>
              <a:cxn ang="0">
                <a:pos x="0" y="624"/>
              </a:cxn>
            </a:cxnLst>
            <a:rect l="0" t="0" r="r" b="b"/>
            <a:pathLst>
              <a:path w="240" h="624">
                <a:moveTo>
                  <a:pt x="240" y="0"/>
                </a:moveTo>
                <a:cubicBezTo>
                  <a:pt x="188" y="92"/>
                  <a:pt x="136" y="184"/>
                  <a:pt x="96" y="288"/>
                </a:cubicBezTo>
                <a:cubicBezTo>
                  <a:pt x="56" y="392"/>
                  <a:pt x="16" y="560"/>
                  <a:pt x="0" y="624"/>
                </a:cubicBezTo>
              </a:path>
            </a:pathLst>
          </a:custGeom>
          <a:noFill/>
          <a:ln w="1270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09" name="Freeform 5"/>
          <p:cNvSpPr>
            <a:spLocks/>
          </p:cNvSpPr>
          <p:nvPr/>
        </p:nvSpPr>
        <p:spPr bwMode="auto">
          <a:xfrm>
            <a:off x="3429000" y="3657600"/>
            <a:ext cx="381000" cy="381000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192" y="144"/>
              </a:cxn>
              <a:cxn ang="0">
                <a:pos x="0" y="240"/>
              </a:cxn>
            </a:cxnLst>
            <a:rect l="0" t="0" r="r" b="b"/>
            <a:pathLst>
              <a:path w="240" h="240">
                <a:moveTo>
                  <a:pt x="240" y="0"/>
                </a:moveTo>
                <a:cubicBezTo>
                  <a:pt x="236" y="52"/>
                  <a:pt x="232" y="104"/>
                  <a:pt x="192" y="144"/>
                </a:cubicBezTo>
                <a:cubicBezTo>
                  <a:pt x="152" y="184"/>
                  <a:pt x="40" y="224"/>
                  <a:pt x="0" y="24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10" name="Freeform 6"/>
          <p:cNvSpPr>
            <a:spLocks/>
          </p:cNvSpPr>
          <p:nvPr/>
        </p:nvSpPr>
        <p:spPr bwMode="auto">
          <a:xfrm>
            <a:off x="3276600" y="3632200"/>
            <a:ext cx="393700" cy="330200"/>
          </a:xfrm>
          <a:custGeom>
            <a:avLst/>
            <a:gdLst/>
            <a:ahLst/>
            <a:cxnLst>
              <a:cxn ang="0">
                <a:pos x="248" y="16"/>
              </a:cxn>
              <a:cxn ang="0">
                <a:pos x="152" y="16"/>
              </a:cxn>
              <a:cxn ang="0">
                <a:pos x="56" y="16"/>
              </a:cxn>
              <a:cxn ang="0">
                <a:pos x="8" y="112"/>
              </a:cxn>
              <a:cxn ang="0">
                <a:pos x="8" y="208"/>
              </a:cxn>
            </a:cxnLst>
            <a:rect l="0" t="0" r="r" b="b"/>
            <a:pathLst>
              <a:path w="248" h="208">
                <a:moveTo>
                  <a:pt x="248" y="16"/>
                </a:moveTo>
                <a:cubicBezTo>
                  <a:pt x="216" y="16"/>
                  <a:pt x="184" y="16"/>
                  <a:pt x="152" y="16"/>
                </a:cubicBezTo>
                <a:cubicBezTo>
                  <a:pt x="120" y="16"/>
                  <a:pt x="80" y="0"/>
                  <a:pt x="56" y="16"/>
                </a:cubicBezTo>
                <a:cubicBezTo>
                  <a:pt x="32" y="32"/>
                  <a:pt x="16" y="80"/>
                  <a:pt x="8" y="112"/>
                </a:cubicBezTo>
                <a:cubicBezTo>
                  <a:pt x="0" y="144"/>
                  <a:pt x="0" y="184"/>
                  <a:pt x="8" y="208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23911" name="Group 7"/>
          <p:cNvGrpSpPr>
            <a:grpSpLocks/>
          </p:cNvGrpSpPr>
          <p:nvPr/>
        </p:nvGrpSpPr>
        <p:grpSpPr bwMode="auto">
          <a:xfrm>
            <a:off x="3962400" y="3124200"/>
            <a:ext cx="838200" cy="2133600"/>
            <a:chOff x="2496" y="1968"/>
            <a:chExt cx="528" cy="1344"/>
          </a:xfrm>
        </p:grpSpPr>
        <p:sp>
          <p:nvSpPr>
            <p:cNvPr id="123912" name="Freeform 8"/>
            <p:cNvSpPr>
              <a:spLocks/>
            </p:cNvSpPr>
            <p:nvPr/>
          </p:nvSpPr>
          <p:spPr bwMode="auto">
            <a:xfrm>
              <a:off x="2496" y="1968"/>
              <a:ext cx="528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240"/>
                </a:cxn>
                <a:cxn ang="0">
                  <a:pos x="144" y="432"/>
                </a:cxn>
                <a:cxn ang="0">
                  <a:pos x="192" y="576"/>
                </a:cxn>
                <a:cxn ang="0">
                  <a:pos x="240" y="768"/>
                </a:cxn>
                <a:cxn ang="0">
                  <a:pos x="336" y="1056"/>
                </a:cxn>
                <a:cxn ang="0">
                  <a:pos x="480" y="1248"/>
                </a:cxn>
                <a:cxn ang="0">
                  <a:pos x="528" y="1344"/>
                </a:cxn>
              </a:cxnLst>
              <a:rect l="0" t="0" r="r" b="b"/>
              <a:pathLst>
                <a:path w="528" h="1344">
                  <a:moveTo>
                    <a:pt x="0" y="0"/>
                  </a:moveTo>
                  <a:cubicBezTo>
                    <a:pt x="36" y="84"/>
                    <a:pt x="72" y="168"/>
                    <a:pt x="96" y="240"/>
                  </a:cubicBezTo>
                  <a:cubicBezTo>
                    <a:pt x="120" y="312"/>
                    <a:pt x="128" y="376"/>
                    <a:pt x="144" y="432"/>
                  </a:cubicBezTo>
                  <a:cubicBezTo>
                    <a:pt x="160" y="488"/>
                    <a:pt x="176" y="520"/>
                    <a:pt x="192" y="576"/>
                  </a:cubicBezTo>
                  <a:cubicBezTo>
                    <a:pt x="208" y="632"/>
                    <a:pt x="216" y="688"/>
                    <a:pt x="240" y="768"/>
                  </a:cubicBezTo>
                  <a:cubicBezTo>
                    <a:pt x="264" y="848"/>
                    <a:pt x="296" y="976"/>
                    <a:pt x="336" y="1056"/>
                  </a:cubicBezTo>
                  <a:cubicBezTo>
                    <a:pt x="376" y="1136"/>
                    <a:pt x="448" y="1200"/>
                    <a:pt x="480" y="1248"/>
                  </a:cubicBezTo>
                  <a:cubicBezTo>
                    <a:pt x="512" y="1296"/>
                    <a:pt x="520" y="1320"/>
                    <a:pt x="528" y="1344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13" name="Freeform 9"/>
            <p:cNvSpPr>
              <a:spLocks/>
            </p:cNvSpPr>
            <p:nvPr/>
          </p:nvSpPr>
          <p:spPr bwMode="auto">
            <a:xfrm>
              <a:off x="2560" y="2448"/>
              <a:ext cx="272" cy="144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32" y="96"/>
                </a:cxn>
                <a:cxn ang="0">
                  <a:pos x="272" y="144"/>
                </a:cxn>
              </a:cxnLst>
              <a:rect l="0" t="0" r="r" b="b"/>
              <a:pathLst>
                <a:path w="272" h="144">
                  <a:moveTo>
                    <a:pt x="80" y="0"/>
                  </a:moveTo>
                  <a:cubicBezTo>
                    <a:pt x="40" y="36"/>
                    <a:pt x="0" y="72"/>
                    <a:pt x="32" y="96"/>
                  </a:cubicBezTo>
                  <a:cubicBezTo>
                    <a:pt x="64" y="120"/>
                    <a:pt x="224" y="144"/>
                    <a:pt x="272" y="144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5943600" y="2133600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Subscapular A.:</a:t>
            </a:r>
            <a:r>
              <a:rPr lang="en-US" sz="2000" b="1">
                <a:latin typeface="Arial" charset="0"/>
              </a:rPr>
              <a:t> Branches:</a:t>
            </a:r>
          </a:p>
        </p:txBody>
      </p:sp>
      <p:sp>
        <p:nvSpPr>
          <p:cNvPr id="123915" name="Line 11"/>
          <p:cNvSpPr>
            <a:spLocks noChangeShapeType="1"/>
          </p:cNvSpPr>
          <p:nvPr/>
        </p:nvSpPr>
        <p:spPr bwMode="auto">
          <a:xfrm flipH="1">
            <a:off x="4114800" y="2514600"/>
            <a:ext cx="17526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6096000" y="2895600"/>
            <a:ext cx="2743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Circumflex scapular A</a:t>
            </a:r>
            <a:r>
              <a:rPr lang="en-US" sz="2000" b="1">
                <a:latin typeface="Arial" charset="0"/>
              </a:rPr>
              <a:t>. (to multiple muscles associated with the scapula)</a:t>
            </a: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5867400" y="29098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1.</a:t>
            </a:r>
          </a:p>
        </p:txBody>
      </p:sp>
      <p:sp>
        <p:nvSpPr>
          <p:cNvPr id="123918" name="Line 14"/>
          <p:cNvSpPr>
            <a:spLocks noChangeShapeType="1"/>
          </p:cNvSpPr>
          <p:nvPr/>
        </p:nvSpPr>
        <p:spPr bwMode="auto">
          <a:xfrm flipH="1">
            <a:off x="4495800" y="3200400"/>
            <a:ext cx="1371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6172200" y="4648200"/>
            <a:ext cx="2590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Thoracodorsal A.</a:t>
            </a:r>
            <a:r>
              <a:rPr lang="en-US" sz="2000" b="1">
                <a:latin typeface="Arial" charset="0"/>
              </a:rPr>
              <a:t> (to Latissimus dorsi M.)</a:t>
            </a:r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5943600" y="4662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2.</a:t>
            </a:r>
          </a:p>
        </p:txBody>
      </p:sp>
      <p:sp>
        <p:nvSpPr>
          <p:cNvPr id="123921" name="Line 17"/>
          <p:cNvSpPr>
            <a:spLocks noChangeShapeType="1"/>
          </p:cNvSpPr>
          <p:nvPr/>
        </p:nvSpPr>
        <p:spPr bwMode="auto">
          <a:xfrm flipH="1">
            <a:off x="4724400" y="4876800"/>
            <a:ext cx="1219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228600" y="2209800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Posterior circumflex humeral A.</a:t>
            </a:r>
          </a:p>
        </p:txBody>
      </p:sp>
      <p:sp>
        <p:nvSpPr>
          <p:cNvPr id="123923" name="Line 19"/>
          <p:cNvSpPr>
            <a:spLocks noChangeShapeType="1"/>
          </p:cNvSpPr>
          <p:nvPr/>
        </p:nvSpPr>
        <p:spPr bwMode="auto">
          <a:xfrm>
            <a:off x="1905000" y="2590800"/>
            <a:ext cx="13716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24" name="Text Box 20"/>
          <p:cNvSpPr txBox="1">
            <a:spLocks noChangeArrowheads="1"/>
          </p:cNvSpPr>
          <p:nvPr/>
        </p:nvSpPr>
        <p:spPr bwMode="auto">
          <a:xfrm>
            <a:off x="76200" y="33528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Anterior circumflex humeral A.</a:t>
            </a:r>
          </a:p>
        </p:txBody>
      </p:sp>
      <p:sp>
        <p:nvSpPr>
          <p:cNvPr id="123925" name="Line 21"/>
          <p:cNvSpPr>
            <a:spLocks noChangeShapeType="1"/>
          </p:cNvSpPr>
          <p:nvPr/>
        </p:nvSpPr>
        <p:spPr bwMode="auto">
          <a:xfrm>
            <a:off x="1600200" y="3733800"/>
            <a:ext cx="2057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26" name="Text Box 22"/>
          <p:cNvSpPr txBox="1">
            <a:spLocks noChangeArrowheads="1"/>
          </p:cNvSpPr>
          <p:nvPr/>
        </p:nvSpPr>
        <p:spPr bwMode="auto">
          <a:xfrm>
            <a:off x="1371600" y="62484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How it will look in lab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 animBg="1"/>
      <p:bldP spid="123910" grpId="0" animBg="1"/>
      <p:bldP spid="123914" grpId="0"/>
      <p:bldP spid="123915" grpId="0" animBg="1"/>
      <p:bldP spid="123916" grpId="0"/>
      <p:bldP spid="123918" grpId="0" animBg="1"/>
      <p:bldP spid="123919" grpId="0"/>
      <p:bldP spid="123921" grpId="0" animBg="1"/>
      <p:bldP spid="123922" grpId="0"/>
      <p:bldP spid="123923" grpId="0" animBg="1"/>
      <p:bldP spid="123924" grpId="0"/>
      <p:bldP spid="123925" grpId="0" animBg="1"/>
      <p:bldP spid="1239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398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158750"/>
            <a:ext cx="7772400" cy="6699250"/>
          </a:xfrm>
          <a:prstGeom prst="rect">
            <a:avLst/>
          </a:prstGeom>
          <a:noFill/>
        </p:spPr>
      </p:pic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7086600" y="15240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Supreme thoracic A.</a:t>
            </a:r>
          </a:p>
        </p:txBody>
      </p:sp>
      <p:sp>
        <p:nvSpPr>
          <p:cNvPr id="125956" name="Line 4"/>
          <p:cNvSpPr>
            <a:spLocks noChangeShapeType="1"/>
          </p:cNvSpPr>
          <p:nvPr/>
        </p:nvSpPr>
        <p:spPr bwMode="auto">
          <a:xfrm flipH="1">
            <a:off x="5638800" y="1752600"/>
            <a:ext cx="1600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2971800" y="9144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Thoracoacromial A.</a:t>
            </a:r>
          </a:p>
        </p:txBody>
      </p:sp>
      <p:sp>
        <p:nvSpPr>
          <p:cNvPr id="125958" name="Line 6"/>
          <p:cNvSpPr>
            <a:spLocks noChangeShapeType="1"/>
          </p:cNvSpPr>
          <p:nvPr/>
        </p:nvSpPr>
        <p:spPr bwMode="auto">
          <a:xfrm>
            <a:off x="4495800" y="1219200"/>
            <a:ext cx="457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2209800" y="13716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Lateral thoracic A.</a:t>
            </a:r>
          </a:p>
        </p:txBody>
      </p:sp>
      <p:sp>
        <p:nvSpPr>
          <p:cNvPr id="125960" name="Line 8"/>
          <p:cNvSpPr>
            <a:spLocks noChangeShapeType="1"/>
          </p:cNvSpPr>
          <p:nvPr/>
        </p:nvSpPr>
        <p:spPr bwMode="auto">
          <a:xfrm>
            <a:off x="3810000" y="1676400"/>
            <a:ext cx="6858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533400" y="20574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Subscapular A.</a:t>
            </a:r>
          </a:p>
        </p:txBody>
      </p:sp>
      <p:sp>
        <p:nvSpPr>
          <p:cNvPr id="125962" name="Line 10"/>
          <p:cNvSpPr>
            <a:spLocks noChangeShapeType="1"/>
          </p:cNvSpPr>
          <p:nvPr/>
        </p:nvSpPr>
        <p:spPr bwMode="auto">
          <a:xfrm>
            <a:off x="2209800" y="2209800"/>
            <a:ext cx="20574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381000" y="48768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Ant. Circumflex humoral A.</a:t>
            </a:r>
          </a:p>
        </p:txBody>
      </p:sp>
      <p:sp>
        <p:nvSpPr>
          <p:cNvPr id="125964" name="Line 12"/>
          <p:cNvSpPr>
            <a:spLocks noChangeShapeType="1"/>
          </p:cNvSpPr>
          <p:nvPr/>
        </p:nvSpPr>
        <p:spPr bwMode="auto">
          <a:xfrm flipV="1">
            <a:off x="1828800" y="4114800"/>
            <a:ext cx="1371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152400" y="31242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Post. Circumflex humoral A.</a:t>
            </a:r>
          </a:p>
        </p:txBody>
      </p:sp>
      <p:sp>
        <p:nvSpPr>
          <p:cNvPr id="125966" name="Line 14"/>
          <p:cNvSpPr>
            <a:spLocks noChangeShapeType="1"/>
          </p:cNvSpPr>
          <p:nvPr/>
        </p:nvSpPr>
        <p:spPr bwMode="auto">
          <a:xfrm>
            <a:off x="1676400" y="3505200"/>
            <a:ext cx="1524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1371600" y="5867400"/>
            <a:ext cx="7391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Note, there is a broad anastamosis of the entire scapular region including circumflex humorals, subscapular, dorsal scapular, and suprascapular AA.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eries ofShoulderAndBrachium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3231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15963"/>
          </a:xfrm>
        </p:spPr>
        <p:txBody>
          <a:bodyPr/>
          <a:lstStyle/>
          <a:p>
            <a:r>
              <a:rPr lang="en-US" sz="4000"/>
              <a:t>Arteries of Proximal Arm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The arterial pattern has one major vessel, with several important branches, which can supply muscles:</a:t>
            </a:r>
          </a:p>
          <a:p>
            <a:pPr lvl="1">
              <a:lnSpc>
                <a:spcPct val="90000"/>
              </a:lnSpc>
            </a:pPr>
            <a:r>
              <a:rPr lang="en-US" b="1">
                <a:solidFill>
                  <a:srgbClr val="A50021"/>
                </a:solidFill>
                <a:latin typeface="Arial" charset="0"/>
                <a:cs typeface="Arial" charset="0"/>
              </a:rPr>
              <a:t>Deep brachial A. to posterior compartment (branches to medial collateral and radial collateral AA).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Superior ulnar collateral A.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Inferior ulnar collateral A.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Note, many muscles are supplied directly by unnamed muscular branches.  Do not even think of giving all the vessels you see a distinct name.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405 brach 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79375"/>
            <a:ext cx="7696200" cy="6632575"/>
          </a:xfrm>
          <a:prstGeom prst="rect">
            <a:avLst/>
          </a:prstGeom>
          <a:noFill/>
        </p:spPr>
      </p:pic>
      <p:sp>
        <p:nvSpPr>
          <p:cNvPr id="129027" name="Line 3"/>
          <p:cNvSpPr>
            <a:spLocks noChangeShapeType="1"/>
          </p:cNvSpPr>
          <p:nvPr/>
        </p:nvSpPr>
        <p:spPr bwMode="auto">
          <a:xfrm>
            <a:off x="4876800" y="2438400"/>
            <a:ext cx="3048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6172200" y="15240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Axillary A.</a:t>
            </a:r>
          </a:p>
        </p:txBody>
      </p:sp>
      <p:sp>
        <p:nvSpPr>
          <p:cNvPr id="129029" name="Line 5"/>
          <p:cNvSpPr>
            <a:spLocks noChangeShapeType="1"/>
          </p:cNvSpPr>
          <p:nvPr/>
        </p:nvSpPr>
        <p:spPr bwMode="auto">
          <a:xfrm flipH="1">
            <a:off x="5181600" y="17526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1981200" y="22860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Brachial A.</a:t>
            </a:r>
          </a:p>
        </p:txBody>
      </p:sp>
      <p:sp>
        <p:nvSpPr>
          <p:cNvPr id="129031" name="Line 7"/>
          <p:cNvSpPr>
            <a:spLocks noChangeShapeType="1"/>
          </p:cNvSpPr>
          <p:nvPr/>
        </p:nvSpPr>
        <p:spPr bwMode="auto">
          <a:xfrm>
            <a:off x="3505200" y="2438400"/>
            <a:ext cx="1371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5638800" y="35052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Deep brachial A.</a:t>
            </a:r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 flipH="1" flipV="1">
            <a:off x="5029200" y="29718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5257800" y="44958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Superior ulnar collateral A.</a:t>
            </a:r>
          </a:p>
        </p:txBody>
      </p:sp>
      <p:sp>
        <p:nvSpPr>
          <p:cNvPr id="129035" name="Line 11"/>
          <p:cNvSpPr>
            <a:spLocks noChangeShapeType="1"/>
          </p:cNvSpPr>
          <p:nvPr/>
        </p:nvSpPr>
        <p:spPr bwMode="auto">
          <a:xfrm flipH="1" flipV="1">
            <a:off x="4800600" y="39624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5410200" y="51816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Inferior ulnar collateral A.</a:t>
            </a:r>
          </a:p>
        </p:txBody>
      </p:sp>
      <p:sp>
        <p:nvSpPr>
          <p:cNvPr id="129037" name="Line 13"/>
          <p:cNvSpPr>
            <a:spLocks noChangeShapeType="1"/>
          </p:cNvSpPr>
          <p:nvPr/>
        </p:nvSpPr>
        <p:spPr bwMode="auto">
          <a:xfrm flipH="1" flipV="1">
            <a:off x="4572000" y="48768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990600" y="3581400"/>
            <a:ext cx="2590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Radial collateral A. (a branch of the deep brachial A.)</a:t>
            </a:r>
          </a:p>
        </p:txBody>
      </p:sp>
      <p:sp>
        <p:nvSpPr>
          <p:cNvPr id="129039" name="Line 15"/>
          <p:cNvSpPr>
            <a:spLocks noChangeShapeType="1"/>
          </p:cNvSpPr>
          <p:nvPr/>
        </p:nvSpPr>
        <p:spPr bwMode="auto">
          <a:xfrm>
            <a:off x="3429000" y="38862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381000" y="4800600"/>
            <a:ext cx="2819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A50021"/>
                </a:solidFill>
                <a:latin typeface="Arial" charset="0"/>
              </a:rPr>
              <a:t>Not seen, middle collateral A., another branch of the deep brachial 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50FF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39863" y="0"/>
            <a:ext cx="5697537" cy="6858000"/>
          </a:xfrm>
          <a:prstGeom prst="rect">
            <a:avLst/>
          </a:prstGeom>
          <a:noFill/>
        </p:spPr>
      </p:pic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4953000" y="304800"/>
            <a:ext cx="396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Collateral anastomosis around elbow.</a:t>
            </a:r>
          </a:p>
        </p:txBody>
      </p:sp>
      <p:sp>
        <p:nvSpPr>
          <p:cNvPr id="131076" name="Oval 4"/>
          <p:cNvSpPr>
            <a:spLocks noChangeArrowheads="1"/>
          </p:cNvSpPr>
          <p:nvPr/>
        </p:nvSpPr>
        <p:spPr bwMode="auto">
          <a:xfrm>
            <a:off x="5715000" y="1905000"/>
            <a:ext cx="16764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77" name="Oval 5"/>
          <p:cNvSpPr>
            <a:spLocks noChangeArrowheads="1"/>
          </p:cNvSpPr>
          <p:nvPr/>
        </p:nvSpPr>
        <p:spPr bwMode="auto">
          <a:xfrm>
            <a:off x="5867400" y="4114800"/>
            <a:ext cx="16764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78" name="Oval 6"/>
          <p:cNvSpPr>
            <a:spLocks noChangeArrowheads="1"/>
          </p:cNvSpPr>
          <p:nvPr/>
        </p:nvSpPr>
        <p:spPr bwMode="auto">
          <a:xfrm>
            <a:off x="5562600" y="2286000"/>
            <a:ext cx="1905000" cy="7620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79" name="Oval 7"/>
          <p:cNvSpPr>
            <a:spLocks noChangeArrowheads="1"/>
          </p:cNvSpPr>
          <p:nvPr/>
        </p:nvSpPr>
        <p:spPr bwMode="auto">
          <a:xfrm>
            <a:off x="5867400" y="5257800"/>
            <a:ext cx="16002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80" name="Oval 8"/>
          <p:cNvSpPr>
            <a:spLocks noChangeArrowheads="1"/>
          </p:cNvSpPr>
          <p:nvPr/>
        </p:nvSpPr>
        <p:spPr bwMode="auto">
          <a:xfrm>
            <a:off x="1295400" y="685800"/>
            <a:ext cx="1295400" cy="685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81" name="Oval 9"/>
          <p:cNvSpPr>
            <a:spLocks noChangeArrowheads="1"/>
          </p:cNvSpPr>
          <p:nvPr/>
        </p:nvSpPr>
        <p:spPr bwMode="auto">
          <a:xfrm>
            <a:off x="1143000" y="4114800"/>
            <a:ext cx="1447800" cy="533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82" name="Oval 10"/>
          <p:cNvSpPr>
            <a:spLocks noChangeArrowheads="1"/>
          </p:cNvSpPr>
          <p:nvPr/>
        </p:nvSpPr>
        <p:spPr bwMode="auto">
          <a:xfrm>
            <a:off x="1143000" y="2209800"/>
            <a:ext cx="1371600" cy="6096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83" name="Oval 11"/>
          <p:cNvSpPr>
            <a:spLocks noChangeArrowheads="1"/>
          </p:cNvSpPr>
          <p:nvPr/>
        </p:nvSpPr>
        <p:spPr bwMode="auto">
          <a:xfrm>
            <a:off x="1066800" y="3657600"/>
            <a:ext cx="1447800" cy="5334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eriesOfAntebrachium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400" y="1524000"/>
            <a:ext cx="4684542" cy="5486400"/>
          </a:xfrm>
          <a:prstGeom prst="rect">
            <a:avLst/>
          </a:prstGeom>
        </p:spPr>
      </p:pic>
      <p:pic>
        <p:nvPicPr>
          <p:cNvPr id="3" name="Picture 2" descr="ArteriesOfAntebrachium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81601" y="1524000"/>
            <a:ext cx="4668818" cy="533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5400" y="3810000"/>
            <a:ext cx="152400" cy="304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457200"/>
            <a:ext cx="83904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Antebrachium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Major Arteries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           Superficial                                  Deeper Dissection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eliacTrnk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69863"/>
            <a:ext cx="9144000" cy="6519862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eriesOfAntebrachium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52400" y="701830"/>
            <a:ext cx="5332305" cy="61561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152400"/>
            <a:ext cx="727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Antebrachium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Major Arteries (Deepest Dissection)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1143000"/>
            <a:ext cx="364138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Brachial Artery</a:t>
            </a:r>
          </a:p>
          <a:p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Radial Artery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Ulnar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Artery</a:t>
            </a:r>
          </a:p>
          <a:p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Common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Interosseous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Anterior           Posterior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Interosseus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Interosseus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Artery           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Artery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086600" y="1600200"/>
            <a:ext cx="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172200" y="1600200"/>
            <a:ext cx="0" cy="1066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705600" y="3048000"/>
            <a:ext cx="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096000" y="4114800"/>
            <a:ext cx="15240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848600" y="4191000"/>
            <a:ext cx="1524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eriesOfHandVentra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52400" y="838200"/>
            <a:ext cx="6882384" cy="56936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228600"/>
            <a:ext cx="5762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Manus – Major Arteries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Palmar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Aspect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1371600"/>
            <a:ext cx="268535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Ulnar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&amp; Radial AA</a:t>
            </a:r>
          </a:p>
          <a:p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Superficial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Palmar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Arch</a:t>
            </a:r>
          </a:p>
          <a:p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Common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Palmar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Digital AA. 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010400" y="1981200"/>
            <a:ext cx="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229600" y="1981200"/>
            <a:ext cx="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934200" y="3429000"/>
            <a:ext cx="3048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924800" y="3429000"/>
            <a:ext cx="4572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620000" y="3429000"/>
            <a:ext cx="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517525" y="2151063"/>
            <a:ext cx="85979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 dirty="0"/>
              <a:t>Lymphatic System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TrunkLymphatic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73250" y="0"/>
            <a:ext cx="5397500" cy="68580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026" descr="Lymphatic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90600" y="17463"/>
            <a:ext cx="7086600" cy="675322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26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7651" name="Text Box 1027"/>
          <p:cNvSpPr txBox="1">
            <a:spLocks noChangeArrowheads="1"/>
          </p:cNvSpPr>
          <p:nvPr/>
        </p:nvSpPr>
        <p:spPr bwMode="auto">
          <a:xfrm>
            <a:off x="365125" y="574675"/>
            <a:ext cx="8550275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/>
              <a:t>STRUCTURAL &amp; MORPHOLOGICAL ORGANIZATION</a:t>
            </a:r>
            <a:endParaRPr lang="en-US" dirty="0"/>
          </a:p>
          <a:p>
            <a:endParaRPr lang="en-US" dirty="0"/>
          </a:p>
          <a:p>
            <a:r>
              <a:rPr lang="en-US" sz="3600" dirty="0"/>
              <a:t>Generally run parallel to arteries and/or veins.</a:t>
            </a:r>
          </a:p>
          <a:p>
            <a:endParaRPr lang="en-US" sz="3600" dirty="0"/>
          </a:p>
          <a:p>
            <a:r>
              <a:rPr lang="en-US" sz="3600" dirty="0"/>
              <a:t>Over three-fourths of the body dump into the </a:t>
            </a:r>
            <a:r>
              <a:rPr lang="en-US" sz="3600" dirty="0">
                <a:solidFill>
                  <a:srgbClr val="00B050"/>
                </a:solidFill>
              </a:rPr>
              <a:t>thoracic duct </a:t>
            </a:r>
            <a:r>
              <a:rPr lang="en-US" sz="3600" dirty="0"/>
              <a:t>– which runs on the inside or the dorsal body wall (retroperitoneal).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88925" y="422275"/>
            <a:ext cx="8550275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/>
              <a:t>THORACIC DUCT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Begins as a loosely dilated sac and connections in the abdomen called the </a:t>
            </a:r>
            <a:r>
              <a:rPr lang="en-US" sz="2800" dirty="0">
                <a:solidFill>
                  <a:srgbClr val="00B050"/>
                </a:solidFill>
              </a:rPr>
              <a:t>CYSTERNA CHYLI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/>
              <a:t>Drains both legs, and left  side of body.</a:t>
            </a:r>
          </a:p>
          <a:p>
            <a:endParaRPr lang="en-US" sz="2800" dirty="0"/>
          </a:p>
          <a:p>
            <a:r>
              <a:rPr lang="en-US" sz="2800" dirty="0"/>
              <a:t>Goes through thorax, receives tributaries from</a:t>
            </a:r>
            <a:r>
              <a:rPr lang="en-US" sz="2800" dirty="0">
                <a:solidFill>
                  <a:srgbClr val="00B050"/>
                </a:solidFill>
              </a:rPr>
              <a:t>: LEFT SUBCLAVIAN TRUNK  </a:t>
            </a:r>
            <a:r>
              <a:rPr lang="en-US" sz="2800" dirty="0"/>
              <a:t>(from left arm) and </a:t>
            </a:r>
            <a:r>
              <a:rPr lang="en-US" sz="2800" dirty="0">
                <a:solidFill>
                  <a:srgbClr val="00B050"/>
                </a:solidFill>
              </a:rPr>
              <a:t>LEFT JUGULAR TRUNK</a:t>
            </a:r>
            <a:r>
              <a:rPr lang="en-US" sz="2800" dirty="0"/>
              <a:t> (left side of head and neck).</a:t>
            </a:r>
          </a:p>
          <a:p>
            <a:endParaRPr lang="en-US" sz="2800" dirty="0"/>
          </a:p>
          <a:p>
            <a:r>
              <a:rPr lang="en-US" sz="2800" dirty="0"/>
              <a:t>Dumps into venous circulation at junction between left </a:t>
            </a:r>
            <a:r>
              <a:rPr lang="en-US" sz="2800" dirty="0" err="1"/>
              <a:t>subclavian</a:t>
            </a:r>
            <a:r>
              <a:rPr lang="en-US" sz="2800" dirty="0"/>
              <a:t> vein and left jugular vein. (Technically into left </a:t>
            </a:r>
            <a:r>
              <a:rPr lang="en-US" sz="2800" dirty="0" err="1"/>
              <a:t>brachiocephalic</a:t>
            </a:r>
            <a:r>
              <a:rPr lang="en-US" sz="2800" dirty="0"/>
              <a:t> vein.)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9699" name="Picture 3" descr="D:\Lymphatics\draina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228600"/>
            <a:ext cx="42910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724400" y="0"/>
            <a:ext cx="41148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THORACIC DUCT</a:t>
            </a:r>
          </a:p>
          <a:p>
            <a:endParaRPr lang="en-US" sz="1400" dirty="0"/>
          </a:p>
          <a:p>
            <a:r>
              <a:rPr lang="en-US" dirty="0"/>
              <a:t>Begins as a loosely </a:t>
            </a:r>
            <a:r>
              <a:rPr lang="en-US" dirty="0" err="1"/>
              <a:t>dialated</a:t>
            </a:r>
            <a:r>
              <a:rPr lang="en-US" dirty="0"/>
              <a:t> sac and connections in the abdomen called the </a:t>
            </a:r>
            <a:r>
              <a:rPr lang="en-US" dirty="0">
                <a:solidFill>
                  <a:srgbClr val="00B050"/>
                </a:solidFill>
              </a:rPr>
              <a:t>CYSTERNA CHYLI</a:t>
            </a:r>
            <a:r>
              <a:rPr lang="en-US" dirty="0"/>
              <a:t>.</a:t>
            </a:r>
          </a:p>
          <a:p>
            <a:endParaRPr lang="en-US" sz="1400" dirty="0"/>
          </a:p>
          <a:p>
            <a:r>
              <a:rPr lang="en-US" dirty="0"/>
              <a:t>Drains both legs, and left  side of body.</a:t>
            </a:r>
          </a:p>
          <a:p>
            <a:endParaRPr lang="en-US" sz="1400" dirty="0"/>
          </a:p>
          <a:p>
            <a:r>
              <a:rPr lang="en-US" dirty="0"/>
              <a:t>Goes through thorax, receives tributaries from: </a:t>
            </a:r>
            <a:r>
              <a:rPr lang="en-US" dirty="0">
                <a:solidFill>
                  <a:srgbClr val="00B050"/>
                </a:solidFill>
              </a:rPr>
              <a:t>LEFT SUBCLAVIAN TRUNK  </a:t>
            </a:r>
            <a:r>
              <a:rPr lang="en-US" dirty="0"/>
              <a:t>(from left arm) and </a:t>
            </a:r>
            <a:r>
              <a:rPr lang="en-US" dirty="0">
                <a:solidFill>
                  <a:srgbClr val="00B050"/>
                </a:solidFill>
              </a:rPr>
              <a:t>LEFT JUGULAR TRUNK</a:t>
            </a:r>
            <a:r>
              <a:rPr lang="en-US" dirty="0"/>
              <a:t> (left side of head and neck).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12725" y="5638800"/>
            <a:ext cx="8702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Dumps into venous circulation at junction between left </a:t>
            </a:r>
            <a:r>
              <a:rPr lang="en-US" dirty="0" err="1"/>
              <a:t>subclavian</a:t>
            </a:r>
            <a:r>
              <a:rPr lang="en-US" dirty="0"/>
              <a:t> vein and left jugular vein. (Technically into left </a:t>
            </a:r>
            <a:r>
              <a:rPr lang="en-US" dirty="0" err="1"/>
              <a:t>brachiocephalic</a:t>
            </a:r>
            <a:r>
              <a:rPr lang="en-US" dirty="0"/>
              <a:t> vein.)</a:t>
            </a:r>
            <a:endParaRPr lang="en-US" sz="32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41325" y="498475"/>
            <a:ext cx="839787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RIGHT LYMPHATIC DUCT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  <a:p>
            <a:r>
              <a:rPr lang="en-US" sz="3600" dirty="0"/>
              <a:t>Upper right quadrant is drained by right lymphatic duct.  </a:t>
            </a:r>
          </a:p>
          <a:p>
            <a:endParaRPr lang="en-US" sz="3600" dirty="0"/>
          </a:p>
          <a:p>
            <a:r>
              <a:rPr lang="en-US" sz="3600" dirty="0"/>
              <a:t>It dumps into venous circulation at junction between right </a:t>
            </a:r>
            <a:r>
              <a:rPr lang="en-US" sz="3600" dirty="0" err="1"/>
              <a:t>subclavian</a:t>
            </a:r>
            <a:r>
              <a:rPr lang="en-US" sz="3600" dirty="0"/>
              <a:t> vein and right jugular vein. (Technically into right </a:t>
            </a:r>
            <a:r>
              <a:rPr lang="en-US" sz="3600" dirty="0" err="1"/>
              <a:t>brachiocephalic</a:t>
            </a:r>
            <a:r>
              <a:rPr lang="en-US" sz="3600" dirty="0"/>
              <a:t> vein.)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1747" name="Picture 3" descr="D:\Lymphatics\draina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457200"/>
            <a:ext cx="42910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181600" y="0"/>
            <a:ext cx="3368675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RIGHT LYMPHATIC DUCT</a:t>
            </a:r>
            <a:endParaRPr lang="en-US" sz="1800" dirty="0"/>
          </a:p>
          <a:p>
            <a:endParaRPr lang="en-US" sz="1800" dirty="0"/>
          </a:p>
          <a:p>
            <a:r>
              <a:rPr lang="en-US" sz="2800" dirty="0"/>
              <a:t>Upper right quadrant is drained by right lymphatic duct.  </a:t>
            </a:r>
          </a:p>
          <a:p>
            <a:endParaRPr lang="en-US" sz="2800" dirty="0"/>
          </a:p>
          <a:p>
            <a:r>
              <a:rPr lang="en-US" sz="2800" dirty="0"/>
              <a:t>It dumps into venous circulation at junction between right </a:t>
            </a:r>
            <a:r>
              <a:rPr lang="en-US" sz="2800" dirty="0" err="1"/>
              <a:t>subclavian</a:t>
            </a:r>
            <a:r>
              <a:rPr lang="en-US" sz="2800" dirty="0"/>
              <a:t> vein and right jugular vein. (Technically into right </a:t>
            </a:r>
            <a:r>
              <a:rPr lang="en-US" sz="2800" dirty="0" err="1"/>
              <a:t>brachiocephalic</a:t>
            </a:r>
            <a:r>
              <a:rPr lang="en-US" sz="2800" dirty="0"/>
              <a:t> vein.)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CeliacA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60500" y="0"/>
            <a:ext cx="6223000" cy="68580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2771" name="Picture 3" descr="D:\Lymphatics\thoracic-duc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8838" y="206375"/>
            <a:ext cx="4886325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3795" name="Picture 3" descr="D:\Lymphatics\thoracic-duct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95588" y="228600"/>
            <a:ext cx="3678237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93725" y="530225"/>
            <a:ext cx="830464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/>
              <a:t>OTHER LYMPHATIC STRUCTURES</a:t>
            </a:r>
            <a:endParaRPr lang="en-US" sz="3200" dirty="0"/>
          </a:p>
          <a:p>
            <a:endParaRPr lang="en-US" sz="3200" dirty="0"/>
          </a:p>
          <a:p>
            <a:pPr lvl="2">
              <a:buFontTx/>
              <a:buChar char="•"/>
            </a:pPr>
            <a:r>
              <a:rPr lang="en-US" sz="3200" dirty="0"/>
              <a:t>Lymph Nodes</a:t>
            </a:r>
          </a:p>
          <a:p>
            <a:pPr lvl="2">
              <a:buFontTx/>
              <a:buChar char="•"/>
            </a:pPr>
            <a:endParaRPr lang="en-US" sz="3200" dirty="0"/>
          </a:p>
          <a:p>
            <a:pPr lvl="2">
              <a:buFontTx/>
              <a:buChar char="•"/>
            </a:pPr>
            <a:r>
              <a:rPr lang="en-US" sz="3200" dirty="0"/>
              <a:t>Tonsils</a:t>
            </a:r>
          </a:p>
          <a:p>
            <a:pPr lvl="2">
              <a:buFontTx/>
              <a:buChar char="•"/>
            </a:pPr>
            <a:endParaRPr lang="en-US" sz="3200" dirty="0"/>
          </a:p>
          <a:p>
            <a:pPr lvl="2">
              <a:buFontTx/>
              <a:buChar char="•"/>
            </a:pPr>
            <a:r>
              <a:rPr lang="en-US" sz="3200" dirty="0"/>
              <a:t>Spleen</a:t>
            </a:r>
          </a:p>
          <a:p>
            <a:pPr lvl="2">
              <a:buFontTx/>
              <a:buChar char="•"/>
            </a:pPr>
            <a:endParaRPr lang="en-US" sz="3200" dirty="0"/>
          </a:p>
          <a:p>
            <a:pPr lvl="2">
              <a:buFontTx/>
              <a:buChar char="•"/>
            </a:pPr>
            <a:r>
              <a:rPr lang="en-US" sz="3200" dirty="0"/>
              <a:t>Thymus Gland</a:t>
            </a:r>
          </a:p>
          <a:p>
            <a:pPr lvl="2">
              <a:buFontTx/>
              <a:buChar char="•"/>
            </a:pPr>
            <a:endParaRPr lang="en-US" sz="3200" dirty="0"/>
          </a:p>
          <a:p>
            <a:pPr lvl="2">
              <a:buFontTx/>
              <a:buChar char="•"/>
            </a:pPr>
            <a:r>
              <a:rPr lang="en-US" sz="3200" dirty="0" err="1"/>
              <a:t>Pyer’s</a:t>
            </a:r>
            <a:r>
              <a:rPr lang="en-US" sz="3200" dirty="0"/>
              <a:t> Patches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026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5843" name="Text Box 1027"/>
          <p:cNvSpPr txBox="1">
            <a:spLocks noChangeArrowheads="1"/>
          </p:cNvSpPr>
          <p:nvPr/>
        </p:nvSpPr>
        <p:spPr bwMode="auto">
          <a:xfrm>
            <a:off x="304800" y="228600"/>
            <a:ext cx="8561388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LYMPH NODES</a:t>
            </a:r>
            <a:endParaRPr lang="en-US" b="1" dirty="0"/>
          </a:p>
          <a:p>
            <a:endParaRPr lang="en-US" sz="1400" dirty="0"/>
          </a:p>
          <a:p>
            <a:pPr>
              <a:buFontTx/>
              <a:buChar char="•"/>
            </a:pPr>
            <a:r>
              <a:rPr lang="en-US" dirty="0"/>
              <a:t>Scattered along lymph vessels are concentrated masses of lymph tissue called "lymph nodes."</a:t>
            </a:r>
          </a:p>
          <a:p>
            <a:pPr>
              <a:buFontTx/>
              <a:buChar char="•"/>
            </a:pPr>
            <a:endParaRPr lang="en-US" sz="1400" dirty="0"/>
          </a:p>
          <a:p>
            <a:pPr>
              <a:buFontTx/>
              <a:buChar char="•"/>
            </a:pPr>
            <a:r>
              <a:rPr lang="en-US" dirty="0"/>
              <a:t>Usually 1-25 mm in length, but they can be larger.</a:t>
            </a:r>
          </a:p>
          <a:p>
            <a:pPr>
              <a:buFontTx/>
              <a:buChar char="•"/>
            </a:pPr>
            <a:endParaRPr lang="en-US" sz="1400" dirty="0"/>
          </a:p>
          <a:p>
            <a:pPr>
              <a:buFontTx/>
              <a:buChar char="•"/>
            </a:pPr>
            <a:r>
              <a:rPr lang="en-US" dirty="0"/>
              <a:t>Greatest concentration near groin, </a:t>
            </a:r>
            <a:r>
              <a:rPr lang="en-US" dirty="0" err="1"/>
              <a:t>axilla</a:t>
            </a:r>
            <a:r>
              <a:rPr lang="en-US" dirty="0"/>
              <a:t>, neck, thorax, and along gut tube in abdomen.  In women, near mammary glands.</a:t>
            </a:r>
          </a:p>
          <a:p>
            <a:pPr>
              <a:buFontTx/>
              <a:buChar char="•"/>
            </a:pPr>
            <a:endParaRPr lang="en-US" sz="1400" dirty="0"/>
          </a:p>
          <a:p>
            <a:pPr>
              <a:buFontTx/>
              <a:buChar char="•"/>
            </a:pPr>
            <a:r>
              <a:rPr lang="en-US" dirty="0"/>
              <a:t>Macrophages and lymphocytes resident in the  outer ("cortex") region of a lymph node.  Thus, the nodes can act as filters.</a:t>
            </a:r>
          </a:p>
          <a:p>
            <a:pPr>
              <a:buFontTx/>
              <a:buChar char="•"/>
            </a:pPr>
            <a:endParaRPr lang="en-US" sz="1400" dirty="0"/>
          </a:p>
          <a:p>
            <a:pPr>
              <a:buFontTx/>
              <a:buChar char="•"/>
            </a:pPr>
            <a:r>
              <a:rPr lang="en-US" dirty="0"/>
              <a:t>Afferent (entering) vessels bring lymph in; lymph is filtered through cortex.</a:t>
            </a:r>
          </a:p>
          <a:p>
            <a:pPr>
              <a:buFontTx/>
              <a:buChar char="•"/>
            </a:pPr>
            <a:endParaRPr lang="en-US" sz="1400" dirty="0"/>
          </a:p>
          <a:p>
            <a:pPr>
              <a:buFontTx/>
              <a:buChar char="•"/>
            </a:pPr>
            <a:r>
              <a:rPr lang="en-US" dirty="0"/>
              <a:t>"Medulla" is the inner collecting area.</a:t>
            </a:r>
          </a:p>
          <a:p>
            <a:pPr>
              <a:buFontTx/>
              <a:buChar char="•"/>
            </a:pPr>
            <a:endParaRPr lang="en-US" sz="1400" dirty="0"/>
          </a:p>
          <a:p>
            <a:pPr>
              <a:buFontTx/>
              <a:buChar char="•"/>
            </a:pPr>
            <a:r>
              <a:rPr lang="en-US" dirty="0"/>
              <a:t>Efferent (exiting) vessel leaves at the "</a:t>
            </a:r>
            <a:r>
              <a:rPr lang="en-US" dirty="0" err="1"/>
              <a:t>hilus</a:t>
            </a:r>
            <a:r>
              <a:rPr lang="en-US" dirty="0"/>
              <a:t>."</a:t>
            </a:r>
            <a:endParaRPr lang="en-US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027"/>
          <p:cNvSpPr txBox="1">
            <a:spLocks noChangeArrowheads="1"/>
          </p:cNvSpPr>
          <p:nvPr/>
        </p:nvSpPr>
        <p:spPr bwMode="auto">
          <a:xfrm>
            <a:off x="228600" y="4343400"/>
            <a:ext cx="8915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Macrophages and lymphocytes resident in the outer ("cortex") region of a node.</a:t>
            </a:r>
            <a:r>
              <a:rPr lang="en-US" sz="1800" b="1" dirty="0"/>
              <a:t>  </a:t>
            </a:r>
          </a:p>
          <a:p>
            <a:endParaRPr lang="en-US" b="1" dirty="0"/>
          </a:p>
          <a:p>
            <a:r>
              <a:rPr lang="en-US" sz="2000" b="1" dirty="0"/>
              <a:t>Afferent (entering) vessels bring lymph in; lymph is filtered through cortex.</a:t>
            </a:r>
          </a:p>
          <a:p>
            <a:endParaRPr lang="en-US" sz="2000" b="1" dirty="0"/>
          </a:p>
          <a:p>
            <a:r>
              <a:rPr lang="en-US" sz="2000" b="1" dirty="0"/>
              <a:t>"Medulla" is the inner collecting area.</a:t>
            </a:r>
          </a:p>
          <a:p>
            <a:endParaRPr lang="en-US" sz="2000" b="1" dirty="0"/>
          </a:p>
          <a:p>
            <a:r>
              <a:rPr lang="en-US" sz="2000" b="1" dirty="0"/>
              <a:t>Efferent (exiting) vessel leaves at the "</a:t>
            </a:r>
            <a:r>
              <a:rPr lang="en-US" sz="2000" b="1" dirty="0" err="1"/>
              <a:t>hilus</a:t>
            </a:r>
            <a:r>
              <a:rPr lang="en-US" sz="2000" b="1" dirty="0"/>
              <a:t>."</a:t>
            </a:r>
          </a:p>
        </p:txBody>
      </p:sp>
      <p:pic>
        <p:nvPicPr>
          <p:cNvPr id="36867" name="Picture 1028" descr="D:\Lymphatics\lymph-nod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52400"/>
            <a:ext cx="7164388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1029"/>
          <p:cNvSpPr txBox="1">
            <a:spLocks noChangeArrowheads="1"/>
          </p:cNvSpPr>
          <p:nvPr/>
        </p:nvSpPr>
        <p:spPr bwMode="auto">
          <a:xfrm>
            <a:off x="7451725" y="290513"/>
            <a:ext cx="169227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FFFF"/>
                </a:solidFill>
              </a:rPr>
              <a:t>Usually 1-25 mm in length, but they can be larger.</a:t>
            </a:r>
          </a:p>
          <a:p>
            <a:endParaRPr lang="en-US" sz="2000" b="1">
              <a:solidFill>
                <a:srgbClr val="FFFFFF"/>
              </a:solidFill>
            </a:endParaRPr>
          </a:p>
          <a:p>
            <a:r>
              <a:rPr lang="en-US" sz="2000" b="1">
                <a:solidFill>
                  <a:srgbClr val="FFFFFF"/>
                </a:solidFill>
              </a:rPr>
              <a:t>Greatest concentration near groin, axilla, neck, thorax, and along gut tube in abdomen.</a:t>
            </a:r>
            <a:r>
              <a:rPr lang="en-US" sz="2000">
                <a:solidFill>
                  <a:srgbClr val="FF0000"/>
                </a:solidFill>
              </a:rPr>
              <a:t>  </a:t>
            </a:r>
            <a:endParaRPr lang="en-US" sz="32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04800" y="498475"/>
            <a:ext cx="86868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TONSILS</a:t>
            </a:r>
          </a:p>
          <a:p>
            <a:endParaRPr lang="en-US" sz="3200" b="1" dirty="0"/>
          </a:p>
          <a:p>
            <a:pPr>
              <a:buFontTx/>
              <a:buChar char="•"/>
            </a:pPr>
            <a:r>
              <a:rPr lang="en-US" sz="3200" dirty="0"/>
              <a:t>(Sort of like large, glorified lymph nodes, but…)</a:t>
            </a:r>
          </a:p>
          <a:p>
            <a:pPr>
              <a:buFontTx/>
              <a:buChar char="•"/>
            </a:pPr>
            <a:endParaRPr lang="en-US" sz="3200" dirty="0"/>
          </a:p>
          <a:p>
            <a:pPr>
              <a:buFontTx/>
              <a:buChar char="•"/>
            </a:pPr>
            <a:r>
              <a:rPr lang="en-US" sz="3200" dirty="0"/>
              <a:t>They don’t act as filters.</a:t>
            </a:r>
          </a:p>
          <a:p>
            <a:pPr>
              <a:buFontTx/>
              <a:buChar char="•"/>
            </a:pPr>
            <a:endParaRPr lang="en-US" sz="3200" dirty="0"/>
          </a:p>
          <a:p>
            <a:pPr>
              <a:buFontTx/>
              <a:buChar char="•"/>
            </a:pPr>
            <a:r>
              <a:rPr lang="en-US" sz="3200" dirty="0"/>
              <a:t>Only produce lymphocytes for export.</a:t>
            </a:r>
          </a:p>
          <a:p>
            <a:pPr>
              <a:buFontTx/>
              <a:buChar char="•"/>
            </a:pPr>
            <a:endParaRPr lang="en-US" sz="3200" dirty="0"/>
          </a:p>
          <a:p>
            <a:pPr>
              <a:buFontTx/>
              <a:buChar char="•"/>
            </a:pPr>
            <a:r>
              <a:rPr lang="en-US" sz="3200" dirty="0" err="1">
                <a:solidFill>
                  <a:srgbClr val="00B050"/>
                </a:solidFill>
              </a:rPr>
              <a:t>Phayrngeal</a:t>
            </a:r>
            <a:r>
              <a:rPr lang="en-US" sz="3200" dirty="0">
                <a:solidFill>
                  <a:srgbClr val="00B050"/>
                </a:solidFill>
              </a:rPr>
              <a:t> tonsils, palatine tonsils, </a:t>
            </a:r>
            <a:r>
              <a:rPr lang="en-US" sz="3200" dirty="0"/>
              <a:t>and</a:t>
            </a:r>
            <a:r>
              <a:rPr lang="en-US" sz="3200" dirty="0">
                <a:solidFill>
                  <a:srgbClr val="00B050"/>
                </a:solidFill>
              </a:rPr>
              <a:t> lingual tonsils </a:t>
            </a:r>
            <a:r>
              <a:rPr lang="en-US" sz="3200" dirty="0"/>
              <a:t>are defensive structures at the mouth, entrance to digestive and respiratory systems.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8915" name="Picture 3" descr="D:\Lymphatics\tonsils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304800"/>
            <a:ext cx="3987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632325" y="247650"/>
            <a:ext cx="4511675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TONSILS</a:t>
            </a:r>
          </a:p>
          <a:p>
            <a:pPr>
              <a:buFontTx/>
              <a:buChar char="•"/>
            </a:pPr>
            <a:endParaRPr lang="en-US" sz="3200" dirty="0"/>
          </a:p>
          <a:p>
            <a:pPr>
              <a:buFontTx/>
              <a:buChar char="•"/>
            </a:pPr>
            <a:r>
              <a:rPr lang="en-US" sz="3200" dirty="0"/>
              <a:t>They don’t act as filters.</a:t>
            </a:r>
          </a:p>
          <a:p>
            <a:pPr>
              <a:buFontTx/>
              <a:buChar char="•"/>
            </a:pPr>
            <a:endParaRPr lang="en-US" sz="1600" dirty="0"/>
          </a:p>
          <a:p>
            <a:pPr>
              <a:buFontTx/>
              <a:buChar char="•"/>
            </a:pPr>
            <a:r>
              <a:rPr lang="en-US" sz="3200" dirty="0"/>
              <a:t>Only produce lymphocytes for export.</a:t>
            </a:r>
          </a:p>
          <a:p>
            <a:pPr>
              <a:buFontTx/>
              <a:buChar char="•"/>
            </a:pPr>
            <a:endParaRPr lang="en-US" sz="1600" dirty="0"/>
          </a:p>
          <a:p>
            <a:pPr>
              <a:buFontTx/>
              <a:buChar char="•"/>
            </a:pPr>
            <a:r>
              <a:rPr lang="en-US" sz="3200" dirty="0"/>
              <a:t>Pharyngeal tonsils, palatine tonsils, and lingual tonsils are defensive structures at the mouth, entrance to digestive and respiratory systems.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381000" y="3351213"/>
            <a:ext cx="8763000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TONSILS</a:t>
            </a:r>
          </a:p>
          <a:p>
            <a:pPr>
              <a:buFontTx/>
              <a:buChar char="•"/>
            </a:pPr>
            <a:endParaRPr lang="en-US" sz="2800" dirty="0"/>
          </a:p>
          <a:p>
            <a:pPr>
              <a:buFontTx/>
              <a:buChar char="•"/>
            </a:pPr>
            <a:r>
              <a:rPr lang="en-US" sz="2800" dirty="0"/>
              <a:t>They don’t act as filters.</a:t>
            </a:r>
          </a:p>
          <a:p>
            <a:pPr>
              <a:buFontTx/>
              <a:buChar char="•"/>
            </a:pPr>
            <a:endParaRPr lang="en-US" sz="1400" dirty="0"/>
          </a:p>
          <a:p>
            <a:pPr>
              <a:buFontTx/>
              <a:buChar char="•"/>
            </a:pPr>
            <a:r>
              <a:rPr lang="en-US" sz="2800" dirty="0"/>
              <a:t>Only produce lymphocytes for export.</a:t>
            </a:r>
          </a:p>
          <a:p>
            <a:pPr>
              <a:buFontTx/>
              <a:buChar char="•"/>
            </a:pPr>
            <a:endParaRPr lang="en-US" sz="1400" dirty="0"/>
          </a:p>
          <a:p>
            <a:pPr>
              <a:buFontTx/>
              <a:buChar char="•"/>
            </a:pPr>
            <a:r>
              <a:rPr lang="en-US" sz="2800" dirty="0"/>
              <a:t>Pharyngeal tonsils, palatine tonsils, and lingual tonsils are defensive structures at the mouth, entrance to digestive and respiratory systems.</a:t>
            </a:r>
            <a:endParaRPr lang="en-US" sz="3200" dirty="0"/>
          </a:p>
        </p:txBody>
      </p:sp>
      <p:pic>
        <p:nvPicPr>
          <p:cNvPr id="40964" name="Picture 5" descr="D:\Lymphatics\tonsils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7400" y="228600"/>
            <a:ext cx="6794500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324600" y="3048000"/>
            <a:ext cx="15240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324600" y="990600"/>
            <a:ext cx="6096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026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987" name="Text Box 1027"/>
          <p:cNvSpPr txBox="1">
            <a:spLocks noChangeArrowheads="1"/>
          </p:cNvSpPr>
          <p:nvPr/>
        </p:nvSpPr>
        <p:spPr bwMode="auto">
          <a:xfrm>
            <a:off x="441325" y="346075"/>
            <a:ext cx="8397875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/>
              <a:t>SPLEEN</a:t>
            </a:r>
            <a:endParaRPr lang="en-US" b="1" dirty="0"/>
          </a:p>
          <a:p>
            <a:endParaRPr lang="en-US" dirty="0"/>
          </a:p>
          <a:p>
            <a:pPr>
              <a:buFontTx/>
              <a:buChar char="•"/>
            </a:pPr>
            <a:r>
              <a:rPr lang="en-US" dirty="0"/>
              <a:t>Not part of the gut (just near it).</a:t>
            </a:r>
          </a:p>
          <a:p>
            <a:pPr>
              <a:buFontTx/>
              <a:buChar char="•"/>
            </a:pPr>
            <a:r>
              <a:rPr lang="en-US" dirty="0"/>
              <a:t>Largest lymphoid organ of body.</a:t>
            </a:r>
          </a:p>
          <a:p>
            <a:pPr>
              <a:buFontTx/>
              <a:buChar char="•"/>
            </a:pPr>
            <a:r>
              <a:rPr lang="en-US" dirty="0"/>
              <a:t>Highly </a:t>
            </a:r>
            <a:r>
              <a:rPr lang="en-US" dirty="0" err="1"/>
              <a:t>vascularized</a:t>
            </a:r>
            <a:r>
              <a:rPr lang="en-US" dirty="0"/>
              <a:t> (perfect for a filter).</a:t>
            </a:r>
          </a:p>
          <a:p>
            <a:pPr>
              <a:buFontTx/>
              <a:buChar char="•"/>
            </a:pPr>
            <a:r>
              <a:rPr lang="en-US" dirty="0"/>
              <a:t>In spleen, BLOOD passes resident macrophages and lymphocytes.</a:t>
            </a:r>
          </a:p>
          <a:p>
            <a:pPr>
              <a:buFontTx/>
              <a:buChar char="•"/>
            </a:pPr>
            <a:r>
              <a:rPr lang="en-US" dirty="0"/>
              <a:t>Not strictly a lymph filter, but its interaction with blood can stimulate production and action of materials normally found in lymph.</a:t>
            </a:r>
          </a:p>
          <a:p>
            <a:pPr>
              <a:buFontTx/>
              <a:buChar char="•"/>
            </a:pPr>
            <a:r>
              <a:rPr lang="en-US" dirty="0"/>
              <a:t>Macrophages abundant: help to scavenge spent red blood cells and recycle hemoglobin.</a:t>
            </a:r>
          </a:p>
          <a:p>
            <a:pPr>
              <a:buFontTx/>
              <a:buChar char="•"/>
            </a:pPr>
            <a:r>
              <a:rPr lang="en-US" dirty="0"/>
              <a:t>Antigens (nasty stuff) in blood active lymphocytes in spleen for antibody production.</a:t>
            </a:r>
          </a:p>
          <a:p>
            <a:pPr>
              <a:buFontTx/>
              <a:buChar char="•"/>
            </a:pPr>
            <a:r>
              <a:rPr lang="en-US" dirty="0"/>
              <a:t>Produces red blood cells in fetus, can be called back into action in adults under stressful conditions.</a:t>
            </a:r>
            <a:endParaRPr lang="en-US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026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3011" name="Picture 1027" descr="D:\Lymphatics\spleen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228600"/>
            <a:ext cx="5624513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1028"/>
          <p:cNvSpPr txBox="1">
            <a:spLocks noChangeArrowheads="1"/>
          </p:cNvSpPr>
          <p:nvPr/>
        </p:nvSpPr>
        <p:spPr bwMode="auto">
          <a:xfrm>
            <a:off x="6156325" y="319088"/>
            <a:ext cx="298767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Highly vascularized.</a:t>
            </a:r>
          </a:p>
          <a:p>
            <a:pPr>
              <a:buFontTx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In spleen, BLOOD passes resident macrophages and lymphocytes.</a:t>
            </a:r>
          </a:p>
          <a:p>
            <a:pPr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Not strictly a lymph filter, but its interaction with blood can stimulate production and action of materials normally found in lymph.</a:t>
            </a:r>
          </a:p>
          <a:p>
            <a:pPr>
              <a:buFontTx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Macrophages abundant: help to scavenge spent red blood cells and recycle hemoglobin.</a:t>
            </a:r>
          </a:p>
          <a:p>
            <a:pPr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Antigens (nasty stuff) in blood active lymphocytes in spleen for antibody production.</a:t>
            </a:r>
            <a:endParaRPr lang="en-US" sz="200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endParaRPr lang="en-US"/>
          </a:p>
        </p:txBody>
      </p:sp>
      <p:sp>
        <p:nvSpPr>
          <p:cNvPr id="43013" name="Text Box 1029"/>
          <p:cNvSpPr txBox="1">
            <a:spLocks noChangeArrowheads="1"/>
          </p:cNvSpPr>
          <p:nvPr/>
        </p:nvSpPr>
        <p:spPr bwMode="auto">
          <a:xfrm>
            <a:off x="838200" y="6350000"/>
            <a:ext cx="1566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FF33"/>
                </a:solidFill>
              </a:rPr>
              <a:t>SPLEEN</a:t>
            </a:r>
            <a:endParaRPr lang="en-US"/>
          </a:p>
        </p:txBody>
      </p:sp>
      <p:sp>
        <p:nvSpPr>
          <p:cNvPr id="43014" name="Line 1030"/>
          <p:cNvSpPr>
            <a:spLocks noChangeShapeType="1"/>
          </p:cNvSpPr>
          <p:nvPr/>
        </p:nvSpPr>
        <p:spPr bwMode="auto">
          <a:xfrm flipV="1">
            <a:off x="2514600" y="1905000"/>
            <a:ext cx="1905000" cy="4724400"/>
          </a:xfrm>
          <a:prstGeom prst="line">
            <a:avLst/>
          </a:prstGeom>
          <a:noFill/>
          <a:ln w="5080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eliac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400" y="3175"/>
            <a:ext cx="7239000" cy="677862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4035" name="Picture 3" descr="D:\Lymphatics\spleen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249238"/>
            <a:ext cx="4876800" cy="66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765925" y="600075"/>
            <a:ext cx="1566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FF33"/>
                </a:solidFill>
              </a:rPr>
              <a:t>SPLEEN</a:t>
            </a:r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flipH="1">
            <a:off x="5791200" y="990600"/>
            <a:ext cx="762000" cy="533400"/>
          </a:xfrm>
          <a:prstGeom prst="line">
            <a:avLst/>
          </a:prstGeom>
          <a:noFill/>
          <a:ln w="5080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5059" name="Picture 3" descr="D:\Lymphatics\spleen-x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2738" y="649288"/>
            <a:ext cx="8518525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17525" y="574675"/>
            <a:ext cx="8321675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/>
              <a:t>THYMUS GLAND</a:t>
            </a:r>
          </a:p>
          <a:p>
            <a:endParaRPr lang="en-US" sz="3200" dirty="0"/>
          </a:p>
          <a:p>
            <a:pPr>
              <a:buFontTx/>
              <a:buChar char="•"/>
            </a:pPr>
            <a:r>
              <a:rPr lang="en-US" sz="3200" dirty="0"/>
              <a:t>Ventral to heart and laryngeal structures.</a:t>
            </a:r>
          </a:p>
          <a:p>
            <a:pPr>
              <a:buFontTx/>
              <a:buChar char="•"/>
            </a:pPr>
            <a:endParaRPr lang="en-US" sz="3200" dirty="0"/>
          </a:p>
          <a:p>
            <a:pPr>
              <a:buFontTx/>
              <a:buChar char="•"/>
            </a:pPr>
            <a:r>
              <a:rPr lang="en-US" sz="3200" dirty="0"/>
              <a:t>Has outer </a:t>
            </a:r>
            <a:r>
              <a:rPr lang="en-US" sz="3200" dirty="0">
                <a:solidFill>
                  <a:srgbClr val="00B050"/>
                </a:solidFill>
              </a:rPr>
              <a:t>cortex</a:t>
            </a:r>
            <a:r>
              <a:rPr lang="en-US" sz="3200" dirty="0"/>
              <a:t> (containing many lymphocytes) and inner medulla.</a:t>
            </a:r>
          </a:p>
          <a:p>
            <a:pPr>
              <a:buFontTx/>
              <a:buChar char="•"/>
            </a:pPr>
            <a:endParaRPr lang="en-US" sz="3200" dirty="0"/>
          </a:p>
          <a:p>
            <a:pPr>
              <a:buFontTx/>
              <a:buChar char="•"/>
            </a:pPr>
            <a:r>
              <a:rPr lang="en-US" sz="3200" dirty="0">
                <a:solidFill>
                  <a:srgbClr val="00B050"/>
                </a:solidFill>
              </a:rPr>
              <a:t>Fetal thymus</a:t>
            </a:r>
            <a:r>
              <a:rPr lang="en-US" sz="3200" dirty="0"/>
              <a:t>:  transforms undifferentiated lymphocytes from bone marrow into T-lymphocytes.</a:t>
            </a:r>
          </a:p>
          <a:p>
            <a:pPr>
              <a:buFontTx/>
              <a:buChar char="•"/>
            </a:pPr>
            <a:endParaRPr lang="en-US" sz="3200" dirty="0"/>
          </a:p>
          <a:p>
            <a:pPr>
              <a:buFontTx/>
              <a:buChar char="•"/>
            </a:pPr>
            <a:r>
              <a:rPr lang="en-US" sz="3200" dirty="0"/>
              <a:t>(More later…)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7107" name="Picture 3" descr="D:\Lymphatics\thymus-adul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304800"/>
            <a:ext cx="6505575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7162800" y="685800"/>
            <a:ext cx="17446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solidFill>
                  <a:srgbClr val="66FF33"/>
                </a:solidFill>
              </a:rPr>
              <a:t>Adult </a:t>
            </a:r>
          </a:p>
          <a:p>
            <a:pPr algn="r"/>
            <a:r>
              <a:rPr lang="en-US" sz="2800" b="1" dirty="0">
                <a:solidFill>
                  <a:srgbClr val="66FF33"/>
                </a:solidFill>
              </a:rPr>
              <a:t>THYMUS</a:t>
            </a: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flipH="1">
            <a:off x="3810000" y="1066800"/>
            <a:ext cx="3276600" cy="1828800"/>
          </a:xfrm>
          <a:prstGeom prst="line">
            <a:avLst/>
          </a:prstGeom>
          <a:noFill/>
          <a:ln w="5080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026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8131" name="Picture 1027" descr="D:\Lymphatics\thymus-dissectio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304800"/>
            <a:ext cx="38528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1028" descr="D:\Lymphatics\thymus-dissection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8538" y="990600"/>
            <a:ext cx="3967162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1029"/>
          <p:cNvSpPr txBox="1">
            <a:spLocks noChangeArrowheads="1"/>
          </p:cNvSpPr>
          <p:nvPr/>
        </p:nvSpPr>
        <p:spPr bwMode="auto">
          <a:xfrm>
            <a:off x="1127125" y="5553075"/>
            <a:ext cx="17446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FF33"/>
                </a:solidFill>
              </a:rPr>
              <a:t>Adult </a:t>
            </a:r>
          </a:p>
          <a:p>
            <a:r>
              <a:rPr lang="en-US" sz="2800" b="1">
                <a:solidFill>
                  <a:srgbClr val="66FF33"/>
                </a:solidFill>
              </a:rPr>
              <a:t>THYMUS</a:t>
            </a:r>
          </a:p>
        </p:txBody>
      </p:sp>
      <p:sp>
        <p:nvSpPr>
          <p:cNvPr id="48134" name="Line 1030"/>
          <p:cNvSpPr>
            <a:spLocks noChangeShapeType="1"/>
          </p:cNvSpPr>
          <p:nvPr/>
        </p:nvSpPr>
        <p:spPr bwMode="auto">
          <a:xfrm flipV="1">
            <a:off x="1752600" y="3810000"/>
            <a:ext cx="0" cy="152400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35" name="Line 1031"/>
          <p:cNvSpPr>
            <a:spLocks noChangeShapeType="1"/>
          </p:cNvSpPr>
          <p:nvPr/>
        </p:nvSpPr>
        <p:spPr bwMode="auto">
          <a:xfrm flipV="1">
            <a:off x="2514600" y="3657600"/>
            <a:ext cx="4114800" cy="213360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9155" name="Picture 3" descr="D:\Lymphatics\thymus-youn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304800"/>
            <a:ext cx="7010400" cy="625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7375525" y="600075"/>
            <a:ext cx="17446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FF33"/>
                </a:solidFill>
              </a:rPr>
              <a:t>One-year</a:t>
            </a:r>
          </a:p>
          <a:p>
            <a:r>
              <a:rPr lang="en-US" sz="2800" b="1">
                <a:solidFill>
                  <a:srgbClr val="66FF33"/>
                </a:solidFill>
              </a:rPr>
              <a:t>old </a:t>
            </a:r>
          </a:p>
          <a:p>
            <a:r>
              <a:rPr lang="en-US" sz="2800" b="1">
                <a:solidFill>
                  <a:srgbClr val="66FF33"/>
                </a:solidFill>
              </a:rPr>
              <a:t>THYMUS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H="1">
            <a:off x="4572000" y="1143000"/>
            <a:ext cx="2743200" cy="121920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41325" y="498475"/>
            <a:ext cx="870267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</a:rPr>
              <a:t>PYER’S PATCHES</a:t>
            </a:r>
            <a:endParaRPr lang="en-US" sz="3600" b="1" dirty="0">
              <a:solidFill>
                <a:srgbClr val="00B050"/>
              </a:solidFill>
            </a:endParaRPr>
          </a:p>
          <a:p>
            <a:pPr algn="ctr"/>
            <a:r>
              <a:rPr lang="en-US" sz="3600" dirty="0">
                <a:solidFill>
                  <a:srgbClr val="00B050"/>
                </a:solidFill>
              </a:rPr>
              <a:t>(Also known as aggregated lymph nodes.)</a:t>
            </a:r>
          </a:p>
          <a:p>
            <a:endParaRPr lang="en-US" sz="3200" dirty="0">
              <a:solidFill>
                <a:srgbClr val="00B050"/>
              </a:solidFill>
            </a:endParaRPr>
          </a:p>
          <a:p>
            <a:r>
              <a:rPr lang="en-US" sz="3200" dirty="0"/>
              <a:t>Clusters of lymphoid tissue without a fibrous capsule.</a:t>
            </a:r>
          </a:p>
          <a:p>
            <a:endParaRPr lang="en-US" sz="3200" dirty="0"/>
          </a:p>
          <a:p>
            <a:r>
              <a:rPr lang="en-US" sz="3200" dirty="0"/>
              <a:t>Common in tonsils, small intestine, and appendix.</a:t>
            </a:r>
          </a:p>
          <a:p>
            <a:endParaRPr lang="en-US" sz="3200" dirty="0"/>
          </a:p>
          <a:p>
            <a:r>
              <a:rPr lang="en-US" sz="3200" dirty="0"/>
              <a:t>Secrete antibodies in response to antigens in gut tube, particularly ingested viruses and bacteria.</a:t>
            </a:r>
            <a:endParaRPr lang="en-US" dirty="0"/>
          </a:p>
          <a:p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Mesenteric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4950" y="0"/>
            <a:ext cx="6135688" cy="68580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IntIlia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epaticPortal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200" y="20638"/>
            <a:ext cx="7391400" cy="674687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FF"/>
        </a:lt1>
        <a:dk2>
          <a:srgbClr val="000000"/>
        </a:dk2>
        <a:lt2>
          <a:srgbClr val="000000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0000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AAAA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808080"/>
    </a:dk1>
    <a:lt1>
      <a:srgbClr val="FFFF00"/>
    </a:lt1>
    <a:dk2>
      <a:srgbClr val="000000"/>
    </a:dk2>
    <a:lt2>
      <a:srgbClr val="FF0000"/>
    </a:lt2>
    <a:accent1>
      <a:srgbClr val="00CC99"/>
    </a:accent1>
    <a:accent2>
      <a:srgbClr val="3333CC"/>
    </a:accent2>
    <a:accent3>
      <a:srgbClr val="AAAAAA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Default Design 8">
    <a:dk1>
      <a:srgbClr val="808080"/>
    </a:dk1>
    <a:lt1>
      <a:srgbClr val="FFFFFF"/>
    </a:lt1>
    <a:dk2>
      <a:srgbClr val="000000"/>
    </a:dk2>
    <a:lt2>
      <a:srgbClr val="000000"/>
    </a:lt2>
    <a:accent1>
      <a:srgbClr val="00CC99"/>
    </a:accent1>
    <a:accent2>
      <a:srgbClr val="3333CC"/>
    </a:accent2>
    <a:accent3>
      <a:srgbClr val="AAAAA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808080"/>
    </a:dk1>
    <a:lt1>
      <a:srgbClr val="FFFF00"/>
    </a:lt1>
    <a:dk2>
      <a:srgbClr val="000000"/>
    </a:dk2>
    <a:lt2>
      <a:srgbClr val="FF0000"/>
    </a:lt2>
    <a:accent1>
      <a:srgbClr val="00CC99"/>
    </a:accent1>
    <a:accent2>
      <a:srgbClr val="3333CC"/>
    </a:accent2>
    <a:accent3>
      <a:srgbClr val="AAAAAA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808080"/>
    </a:dk1>
    <a:lt1>
      <a:srgbClr val="FFFF00"/>
    </a:lt1>
    <a:dk2>
      <a:srgbClr val="000000"/>
    </a:dk2>
    <a:lt2>
      <a:srgbClr val="FF0000"/>
    </a:lt2>
    <a:accent1>
      <a:srgbClr val="00CC99"/>
    </a:accent1>
    <a:accent2>
      <a:srgbClr val="3333CC"/>
    </a:accent2>
    <a:accent3>
      <a:srgbClr val="AAAAAA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808080"/>
    </a:dk1>
    <a:lt1>
      <a:srgbClr val="FFFF00"/>
    </a:lt1>
    <a:dk2>
      <a:srgbClr val="000000"/>
    </a:dk2>
    <a:lt2>
      <a:srgbClr val="FF0000"/>
    </a:lt2>
    <a:accent1>
      <a:srgbClr val="00CC99"/>
    </a:accent1>
    <a:accent2>
      <a:srgbClr val="3333CC"/>
    </a:accent2>
    <a:accent3>
      <a:srgbClr val="AAAAAA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808080"/>
    </a:dk1>
    <a:lt1>
      <a:srgbClr val="FFFF00"/>
    </a:lt1>
    <a:dk2>
      <a:srgbClr val="000000"/>
    </a:dk2>
    <a:lt2>
      <a:srgbClr val="FF0000"/>
    </a:lt2>
    <a:accent1>
      <a:srgbClr val="00CC99"/>
    </a:accent1>
    <a:accent2>
      <a:srgbClr val="3333CC"/>
    </a:accent2>
    <a:accent3>
      <a:srgbClr val="AAAAAA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808080"/>
    </a:dk1>
    <a:lt1>
      <a:srgbClr val="FFFF00"/>
    </a:lt1>
    <a:dk2>
      <a:srgbClr val="000000"/>
    </a:dk2>
    <a:lt2>
      <a:srgbClr val="FF0000"/>
    </a:lt2>
    <a:accent1>
      <a:srgbClr val="00CC99"/>
    </a:accent1>
    <a:accent2>
      <a:srgbClr val="3333CC"/>
    </a:accent2>
    <a:accent3>
      <a:srgbClr val="AAAAAA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808080"/>
    </a:dk1>
    <a:lt1>
      <a:srgbClr val="FFFF00"/>
    </a:lt1>
    <a:dk2>
      <a:srgbClr val="000000"/>
    </a:dk2>
    <a:lt2>
      <a:srgbClr val="FF0000"/>
    </a:lt2>
    <a:accent1>
      <a:srgbClr val="00CC99"/>
    </a:accent1>
    <a:accent2>
      <a:srgbClr val="3333CC"/>
    </a:accent2>
    <a:accent3>
      <a:srgbClr val="AAAAAA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808080"/>
    </a:dk1>
    <a:lt1>
      <a:srgbClr val="FFFF00"/>
    </a:lt1>
    <a:dk2>
      <a:srgbClr val="000000"/>
    </a:dk2>
    <a:lt2>
      <a:srgbClr val="FF0000"/>
    </a:lt2>
    <a:accent1>
      <a:srgbClr val="00CC99"/>
    </a:accent1>
    <a:accent2>
      <a:srgbClr val="3333CC"/>
    </a:accent2>
    <a:accent3>
      <a:srgbClr val="AAAAAA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808080"/>
    </a:dk1>
    <a:lt1>
      <a:srgbClr val="FFFF00"/>
    </a:lt1>
    <a:dk2>
      <a:srgbClr val="000000"/>
    </a:dk2>
    <a:lt2>
      <a:srgbClr val="FF0000"/>
    </a:lt2>
    <a:accent1>
      <a:srgbClr val="00CC99"/>
    </a:accent1>
    <a:accent2>
      <a:srgbClr val="3333CC"/>
    </a:accent2>
    <a:accent3>
      <a:srgbClr val="AAAAAA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808080"/>
    </a:dk1>
    <a:lt1>
      <a:srgbClr val="FFFF00"/>
    </a:lt1>
    <a:dk2>
      <a:srgbClr val="000000"/>
    </a:dk2>
    <a:lt2>
      <a:srgbClr val="FF0000"/>
    </a:lt2>
    <a:accent1>
      <a:srgbClr val="00CC99"/>
    </a:accent1>
    <a:accent2>
      <a:srgbClr val="3333CC"/>
    </a:accent2>
    <a:accent3>
      <a:srgbClr val="AAAAAA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808080"/>
    </a:dk1>
    <a:lt1>
      <a:srgbClr val="FFFF00"/>
    </a:lt1>
    <a:dk2>
      <a:srgbClr val="000000"/>
    </a:dk2>
    <a:lt2>
      <a:srgbClr val="FF0000"/>
    </a:lt2>
    <a:accent1>
      <a:srgbClr val="00CC99"/>
    </a:accent1>
    <a:accent2>
      <a:srgbClr val="3333CC"/>
    </a:accent2>
    <a:accent3>
      <a:srgbClr val="AAAAAA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808080"/>
    </a:dk1>
    <a:lt1>
      <a:srgbClr val="FFFF00"/>
    </a:lt1>
    <a:dk2>
      <a:srgbClr val="000000"/>
    </a:dk2>
    <a:lt2>
      <a:srgbClr val="FF0000"/>
    </a:lt2>
    <a:accent1>
      <a:srgbClr val="00CC99"/>
    </a:accent1>
    <a:accent2>
      <a:srgbClr val="3333CC"/>
    </a:accent2>
    <a:accent3>
      <a:srgbClr val="AAAAAA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1924</Words>
  <Application>Microsoft Macintosh PowerPoint</Application>
  <PresentationFormat>On-screen Show (4:3)</PresentationFormat>
  <Paragraphs>383</Paragraphs>
  <Slides>66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Axilla?</vt:lpstr>
      <vt:lpstr>PowerPoint Presentation</vt:lpstr>
      <vt:lpstr>Walls of the axillary space</vt:lpstr>
      <vt:lpstr>PowerPoint Presentation</vt:lpstr>
      <vt:lpstr>Axillary sheath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Arteries of Proximal Arm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CSUSB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Heart and Circulation</dc:subject>
  <dc:creator>Dr. Stuart Sumida</dc:creator>
  <cp:lastModifiedBy>Stuart Sumida</cp:lastModifiedBy>
  <cp:revision>42</cp:revision>
  <dcterms:created xsi:type="dcterms:W3CDTF">2001-04-25T01:32:34Z</dcterms:created>
  <dcterms:modified xsi:type="dcterms:W3CDTF">2014-07-06T03:44:11Z</dcterms:modified>
</cp:coreProperties>
</file>