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4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5.xml" ContentType="application/vnd.openxmlformats-officedocument.presentationml.notesSlide+xml"/>
  <Override PartName="/ppt/embeddings/oleObject19.bin" ContentType="application/vnd.openxmlformats-officedocument.oleObject"/>
  <Override PartName="/ppt/notesSlides/notesSlide6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6"/>
  </p:notesMasterIdLst>
  <p:sldIdLst>
    <p:sldId id="556" r:id="rId3"/>
    <p:sldId id="557" r:id="rId4"/>
    <p:sldId id="611" r:id="rId5"/>
    <p:sldId id="612" r:id="rId6"/>
    <p:sldId id="613" r:id="rId7"/>
    <p:sldId id="614" r:id="rId8"/>
    <p:sldId id="615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496" r:id="rId17"/>
    <p:sldId id="535" r:id="rId18"/>
    <p:sldId id="536" r:id="rId19"/>
    <p:sldId id="577" r:id="rId20"/>
    <p:sldId id="495" r:id="rId21"/>
    <p:sldId id="537" r:id="rId22"/>
    <p:sldId id="574" r:id="rId23"/>
    <p:sldId id="497" r:id="rId24"/>
    <p:sldId id="575" r:id="rId25"/>
    <p:sldId id="580" r:id="rId26"/>
    <p:sldId id="499" r:id="rId27"/>
    <p:sldId id="503" r:id="rId28"/>
    <p:sldId id="573" r:id="rId29"/>
    <p:sldId id="505" r:id="rId30"/>
    <p:sldId id="547" r:id="rId31"/>
    <p:sldId id="548" r:id="rId32"/>
    <p:sldId id="569" r:id="rId33"/>
    <p:sldId id="509" r:id="rId34"/>
    <p:sldId id="578" r:id="rId35"/>
    <p:sldId id="581" r:id="rId36"/>
    <p:sldId id="582" r:id="rId37"/>
    <p:sldId id="545" r:id="rId38"/>
    <p:sldId id="510" r:id="rId39"/>
    <p:sldId id="521" r:id="rId40"/>
    <p:sldId id="583" r:id="rId41"/>
    <p:sldId id="579" r:id="rId42"/>
    <p:sldId id="564" r:id="rId43"/>
    <p:sldId id="554" r:id="rId44"/>
    <p:sldId id="566" r:id="rId45"/>
    <p:sldId id="589" r:id="rId46"/>
    <p:sldId id="590" r:id="rId47"/>
    <p:sldId id="552" r:id="rId48"/>
    <p:sldId id="571" r:id="rId49"/>
    <p:sldId id="591" r:id="rId50"/>
    <p:sldId id="570" r:id="rId51"/>
    <p:sldId id="565" r:id="rId52"/>
    <p:sldId id="568" r:id="rId53"/>
    <p:sldId id="572" r:id="rId54"/>
    <p:sldId id="549" r:id="rId55"/>
    <p:sldId id="550" r:id="rId56"/>
    <p:sldId id="551" r:id="rId57"/>
    <p:sldId id="553" r:id="rId58"/>
    <p:sldId id="592" r:id="rId59"/>
    <p:sldId id="594" r:id="rId60"/>
    <p:sldId id="595" r:id="rId61"/>
    <p:sldId id="596" r:id="rId62"/>
    <p:sldId id="597" r:id="rId63"/>
    <p:sldId id="598" r:id="rId64"/>
    <p:sldId id="599" r:id="rId65"/>
    <p:sldId id="600" r:id="rId66"/>
    <p:sldId id="601" r:id="rId67"/>
    <p:sldId id="602" r:id="rId68"/>
    <p:sldId id="603" r:id="rId69"/>
    <p:sldId id="604" r:id="rId70"/>
    <p:sldId id="605" r:id="rId71"/>
    <p:sldId id="606" r:id="rId72"/>
    <p:sldId id="607" r:id="rId73"/>
    <p:sldId id="608" r:id="rId74"/>
    <p:sldId id="609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66FF"/>
    <a:srgbClr val="FFCC00"/>
    <a:srgbClr val="CC9900"/>
    <a:srgbClr val="FFFF66"/>
    <a:srgbClr val="99CC00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83" autoAdjust="0"/>
    <p:restoredTop sz="98413" autoAdjust="0"/>
  </p:normalViewPr>
  <p:slideViewPr>
    <p:cSldViewPr>
      <p:cViewPr>
        <p:scale>
          <a:sx n="100" d="100"/>
          <a:sy n="100" d="100"/>
        </p:scale>
        <p:origin x="-1584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45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notesMaster" Target="notesMasters/notes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6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4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50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5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52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5.png"/><Relationship Id="rId1" Type="http://schemas.openxmlformats.org/officeDocument/2006/relationships/image" Target="../media/image53.png"/><Relationship Id="rId2" Type="http://schemas.openxmlformats.org/officeDocument/2006/relationships/image" Target="../media/image54.png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5.png"/><Relationship Id="rId5" Type="http://schemas.openxmlformats.org/officeDocument/2006/relationships/image" Target="../media/image45.png"/><Relationship Id="rId1" Type="http://schemas.openxmlformats.org/officeDocument/2006/relationships/image" Target="../media/image56.png"/><Relationship Id="rId2" Type="http://schemas.openxmlformats.org/officeDocument/2006/relationships/image" Target="../media/image57.png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5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45.png"/><Relationship Id="rId1" Type="http://schemas.openxmlformats.org/officeDocument/2006/relationships/image" Target="../media/image56.png"/><Relationship Id="rId2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9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9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9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9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25FD21-3B77-402F-96DB-F9F82CAEE7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74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FD21-3B77-402F-96DB-F9F82CAEE7D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FD21-3B77-402F-96DB-F9F82CAEE7D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BC714-8592-4D9E-B4B7-46D6AEBD29FF}" type="slidenum">
              <a:rPr lang="en-US"/>
              <a:pPr/>
              <a:t>58</a:t>
            </a:fld>
            <a:endParaRPr lang="en-US"/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Limb receives branches from ventral ramus of spinal nerves</a:t>
            </a:r>
          </a:p>
          <a:p>
            <a:pPr>
              <a:buFontTx/>
              <a:buChar char="•"/>
            </a:pPr>
            <a:r>
              <a:rPr lang="en-US"/>
              <a:t>Dorsal mass or musculature from distal dorsal branch</a:t>
            </a:r>
          </a:p>
          <a:p>
            <a:pPr>
              <a:buFontTx/>
              <a:buChar char="•"/>
            </a:pPr>
            <a:r>
              <a:rPr lang="en-US"/>
              <a:t>Ventral mass from distal ventral branch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DB2987-2E88-4F98-8636-861FB35227A6}" type="slidenum">
              <a:rPr lang="en-US"/>
              <a:pPr/>
              <a:t>61</a:t>
            </a:fld>
            <a:endParaRPr lang="en-US"/>
          </a:p>
        </p:txBody>
      </p:sp>
      <p:sp>
        <p:nvSpPr>
          <p:cNvPr id="4556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1: Introduction</a:t>
            </a:r>
          </a:p>
          <a:p>
            <a:pPr>
              <a:buFontTx/>
              <a:buChar char="•"/>
            </a:pPr>
            <a:r>
              <a:rPr lang="en-US"/>
              <a:t>Limb muscular is very complex.It’s best to look at it on a very simplified level, then add detail</a:t>
            </a:r>
          </a:p>
          <a:p>
            <a:pPr>
              <a:buFontTx/>
              <a:buChar char="•"/>
            </a:pPr>
            <a:r>
              <a:rPr lang="en-US"/>
              <a:t>How do we do this?</a:t>
            </a:r>
          </a:p>
          <a:p>
            <a:pPr>
              <a:buFontTx/>
              <a:buChar char="•"/>
            </a:pPr>
            <a:r>
              <a:rPr lang="en-US"/>
              <a:t>Most primitive limbs are the fins of fished: musculature is the same as a human embryo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306E8-DCA9-47DE-B331-D11788157A89}" type="slidenum">
              <a:rPr lang="en-US"/>
              <a:pPr/>
              <a:t>63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Muscles can be subdivided according to where they attach</a:t>
            </a:r>
          </a:p>
          <a:p>
            <a:r>
              <a:rPr lang="en-US"/>
              <a:t>Each set of muscles is served by a different nerve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40EE52-ED68-4032-9A08-6B92B96F08EE}" type="slidenum">
              <a:rPr lang="en-US"/>
              <a:pPr/>
              <a:t>64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Muscles can be subdivided according to where they attach</a:t>
            </a:r>
          </a:p>
          <a:p>
            <a:r>
              <a:rPr lang="en-US"/>
              <a:t>Each set of muscles is served by a different nerve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976AC-D7C6-4841-9CE8-1AC898AC3F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34356-6924-49D9-B6B1-E0BF1F6EC9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A46E8-7E36-498F-86E9-1B6D3AB4B4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76AC-D7C6-4841-9CE8-1AC898AC3F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74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8398-DCF0-4F6F-86C0-D3A9690F21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609D-29D3-46AA-956D-55D4E8FBA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01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6BB26-EFD2-4D52-8413-D532EFE2C6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8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2D21-4B42-4D6B-ADE0-5714D72C4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4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A063-99D9-4A14-9AAF-D81A741F9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834D-321B-49CF-8DA2-83E5909F8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2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6876-BD80-4FF0-9784-365572CFB9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E8398-DCF0-4F6F-86C0-D3A9690F21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22DDB-7638-47E3-9C8A-FF13D1C52E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7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4356-6924-49D9-B6B1-E0BF1F6EC9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2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46E8-7E36-498F-86E9-1B6D3AB4B4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9609D-29D3-46AA-956D-55D4E8FBA1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6BB26-EFD2-4D52-8413-D532EFE2C6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D2D21-4B42-4D6B-ADE0-5714D72C4E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1A063-99D9-4A14-9AAF-D81A741F93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D834D-321B-49CF-8DA2-83E5909F8F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96876-BD80-4FF0-9784-365572CFB9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22DDB-7638-47E3-9C8A-FF13D1C52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93FE82-61FB-4559-8B0A-89B53435F97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3FE82-61FB-4559-8B0A-89B53435F9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6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8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0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2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43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4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45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46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48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46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49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6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46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50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46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51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46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52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45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1.bin"/><Relationship Id="rId4" Type="http://schemas.openxmlformats.org/officeDocument/2006/relationships/image" Target="../media/image53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54.pn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55.png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0.bin"/><Relationship Id="rId12" Type="http://schemas.openxmlformats.org/officeDocument/2006/relationships/image" Target="../media/image45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6.bin"/><Relationship Id="rId4" Type="http://schemas.openxmlformats.org/officeDocument/2006/relationships/image" Target="../media/image56.png"/><Relationship Id="rId5" Type="http://schemas.openxmlformats.org/officeDocument/2006/relationships/oleObject" Target="../embeddings/oleObject37.bin"/><Relationship Id="rId6" Type="http://schemas.openxmlformats.org/officeDocument/2006/relationships/image" Target="../media/image57.png"/><Relationship Id="rId7" Type="http://schemas.openxmlformats.org/officeDocument/2006/relationships/oleObject" Target="../embeddings/oleObject38.bin"/><Relationship Id="rId8" Type="http://schemas.openxmlformats.org/officeDocument/2006/relationships/image" Target="../media/image58.png"/><Relationship Id="rId9" Type="http://schemas.openxmlformats.org/officeDocument/2006/relationships/oleObject" Target="../embeddings/oleObject39.bin"/><Relationship Id="rId10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5.bin"/><Relationship Id="rId12" Type="http://schemas.openxmlformats.org/officeDocument/2006/relationships/image" Target="../media/image59.png"/><Relationship Id="rId13" Type="http://schemas.openxmlformats.org/officeDocument/2006/relationships/oleObject" Target="../embeddings/oleObject46.bin"/><Relationship Id="rId14" Type="http://schemas.openxmlformats.org/officeDocument/2006/relationships/image" Target="../media/image60.png"/><Relationship Id="rId15" Type="http://schemas.openxmlformats.org/officeDocument/2006/relationships/oleObject" Target="../embeddings/oleObject47.bin"/><Relationship Id="rId16" Type="http://schemas.openxmlformats.org/officeDocument/2006/relationships/image" Target="../media/image45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1.bin"/><Relationship Id="rId4" Type="http://schemas.openxmlformats.org/officeDocument/2006/relationships/image" Target="../media/image56.png"/><Relationship Id="rId5" Type="http://schemas.openxmlformats.org/officeDocument/2006/relationships/oleObject" Target="../embeddings/oleObject42.bin"/><Relationship Id="rId6" Type="http://schemas.openxmlformats.org/officeDocument/2006/relationships/image" Target="../media/image57.png"/><Relationship Id="rId7" Type="http://schemas.openxmlformats.org/officeDocument/2006/relationships/oleObject" Target="../embeddings/oleObject43.bin"/><Relationship Id="rId8" Type="http://schemas.openxmlformats.org/officeDocument/2006/relationships/image" Target="../media/image58.png"/><Relationship Id="rId9" Type="http://schemas.openxmlformats.org/officeDocument/2006/relationships/oleObject" Target="../embeddings/oleObject44.bin"/><Relationship Id="rId10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441325" y="239713"/>
            <a:ext cx="4500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rial" charset="0"/>
              </a:rPr>
              <a:t>Biology 323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Arial" charset="0"/>
              </a:rPr>
              <a:t>Human Anatomy for Biology Majors</a:t>
            </a:r>
          </a:p>
          <a:p>
            <a:r>
              <a:rPr lang="en-US" sz="2000" b="1" i="1" dirty="0" smtClean="0">
                <a:solidFill>
                  <a:schemeClr val="bg1"/>
                </a:solidFill>
                <a:latin typeface="Arial" charset="0"/>
              </a:rPr>
              <a:t>Lecture </a:t>
            </a:r>
            <a:r>
              <a:rPr lang="en-US" sz="2000" b="1" i="1" dirty="0">
                <a:solidFill>
                  <a:schemeClr val="bg1"/>
                </a:solidFill>
                <a:latin typeface="Arial" charset="0"/>
              </a:rPr>
              <a:t>6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Arial" charset="0"/>
              </a:rPr>
              <a:t>Dr. Stuart S. Sumida</a:t>
            </a:r>
          </a:p>
        </p:txBody>
      </p:sp>
      <p:sp>
        <p:nvSpPr>
          <p:cNvPr id="410627" name="Text Box 3"/>
          <p:cNvSpPr txBox="1">
            <a:spLocks noChangeArrowheads="1"/>
          </p:cNvSpPr>
          <p:nvPr/>
        </p:nvSpPr>
        <p:spPr bwMode="auto">
          <a:xfrm>
            <a:off x="0" y="2906713"/>
            <a:ext cx="90630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5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1295400" y="2590800"/>
            <a:ext cx="68024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rial" charset="0"/>
              </a:rPr>
              <a:t>Axial Musculature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810000" cy="710755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38600" y="25400"/>
            <a:ext cx="5105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Semispinalis</a:t>
            </a:r>
            <a:r>
              <a:rPr lang="en-US" sz="2000" b="1" dirty="0"/>
              <a:t> Group</a:t>
            </a:r>
            <a:endParaRPr lang="en-US" sz="2000" dirty="0"/>
          </a:p>
          <a:p>
            <a:r>
              <a:rPr lang="en-US" sz="2000" b="1" dirty="0"/>
              <a:t> </a:t>
            </a:r>
            <a:endParaRPr lang="en-US" sz="2000" dirty="0"/>
          </a:p>
          <a:p>
            <a:r>
              <a:rPr lang="en-US" sz="2000" b="1" dirty="0" err="1"/>
              <a:t>Semispinalis</a:t>
            </a:r>
            <a:r>
              <a:rPr lang="en-US" sz="2000" b="1" dirty="0"/>
              <a:t> </a:t>
            </a:r>
            <a:r>
              <a:rPr lang="en-US" sz="2000" b="1" dirty="0" err="1"/>
              <a:t>capitis</a:t>
            </a:r>
            <a:endParaRPr lang="en-US" sz="2000" dirty="0"/>
          </a:p>
          <a:p>
            <a:r>
              <a:rPr lang="en-US" sz="2000" i="1" dirty="0"/>
              <a:t>Origin</a:t>
            </a:r>
            <a:r>
              <a:rPr lang="en-US" sz="2000" dirty="0"/>
              <a:t>:  Transverse processes of C4-T7</a:t>
            </a:r>
          </a:p>
          <a:p>
            <a:r>
              <a:rPr lang="en-US" sz="2000" i="1" dirty="0"/>
              <a:t>Insertion</a:t>
            </a:r>
            <a:r>
              <a:rPr lang="en-US" sz="2000" dirty="0"/>
              <a:t>:  Occipital bone between superior and inferior nuchal line.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Segmental spinal nerves</a:t>
            </a:r>
          </a:p>
          <a:p>
            <a:r>
              <a:rPr lang="en-US" sz="2000" b="1" i="1" dirty="0"/>
              <a:t> </a:t>
            </a:r>
            <a:endParaRPr lang="en-US" sz="2000" dirty="0"/>
          </a:p>
          <a:p>
            <a:r>
              <a:rPr lang="en-US" sz="2000" b="1" dirty="0" err="1"/>
              <a:t>Semispinalis</a:t>
            </a:r>
            <a:r>
              <a:rPr lang="en-US" sz="2000" b="1" dirty="0"/>
              <a:t> </a:t>
            </a:r>
            <a:r>
              <a:rPr lang="en-US" sz="2000" b="1" dirty="0" err="1"/>
              <a:t>cervicis</a:t>
            </a:r>
            <a:endParaRPr lang="en-US" sz="2000" dirty="0"/>
          </a:p>
          <a:p>
            <a:r>
              <a:rPr lang="en-US" sz="2000" i="1" dirty="0"/>
              <a:t>Origin</a:t>
            </a:r>
            <a:r>
              <a:rPr lang="en-US" sz="2000" dirty="0"/>
              <a:t>:  Transverse processes of T1-T6</a:t>
            </a:r>
          </a:p>
          <a:p>
            <a:r>
              <a:rPr lang="en-US" sz="2000" i="1" dirty="0"/>
              <a:t>Insertion</a:t>
            </a:r>
            <a:r>
              <a:rPr lang="en-US" sz="2000" dirty="0"/>
              <a:t>:  </a:t>
            </a:r>
            <a:r>
              <a:rPr lang="en-US" sz="2000" dirty="0" err="1"/>
              <a:t>Spinous</a:t>
            </a:r>
            <a:r>
              <a:rPr lang="en-US" sz="2000" dirty="0"/>
              <a:t> processes of C2-C5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Segmental spinal nerves</a:t>
            </a:r>
          </a:p>
          <a:p>
            <a:endParaRPr lang="en-US" sz="2000" dirty="0"/>
          </a:p>
          <a:p>
            <a:r>
              <a:rPr lang="en-US" sz="2000" b="1" dirty="0" err="1" smtClean="0"/>
              <a:t>Semispinalis</a:t>
            </a:r>
            <a:r>
              <a:rPr lang="en-US" sz="2000" b="1" dirty="0" smtClean="0"/>
              <a:t> </a:t>
            </a:r>
            <a:r>
              <a:rPr lang="en-US" sz="2000" b="1" dirty="0" err="1"/>
              <a:t>thoracis</a:t>
            </a:r>
            <a:endParaRPr lang="en-US" sz="2000" dirty="0"/>
          </a:p>
          <a:p>
            <a:r>
              <a:rPr lang="en-US" sz="2000" i="1" dirty="0"/>
              <a:t>Origin</a:t>
            </a:r>
            <a:r>
              <a:rPr lang="en-US" sz="2000" dirty="0"/>
              <a:t>:  Transverse processes of T6-T12</a:t>
            </a:r>
          </a:p>
          <a:p>
            <a:r>
              <a:rPr lang="en-US" sz="2000" i="1" dirty="0"/>
              <a:t>Insertion</a:t>
            </a:r>
            <a:r>
              <a:rPr lang="en-US" sz="2000" dirty="0"/>
              <a:t>:  </a:t>
            </a:r>
            <a:r>
              <a:rPr lang="en-US" sz="2000" dirty="0" err="1"/>
              <a:t>Spinous</a:t>
            </a:r>
            <a:r>
              <a:rPr lang="en-US" sz="2000" dirty="0"/>
              <a:t> processes of C6-T4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Segmental spinal </a:t>
            </a:r>
            <a:r>
              <a:rPr lang="en-US" sz="2000" dirty="0" smtClean="0"/>
              <a:t>nerves</a:t>
            </a:r>
          </a:p>
          <a:p>
            <a:endParaRPr lang="en-US" sz="2000" dirty="0"/>
          </a:p>
          <a:p>
            <a:r>
              <a:rPr lang="en-US" sz="2000" i="1" dirty="0"/>
              <a:t>Function</a:t>
            </a:r>
            <a:r>
              <a:rPr lang="en-US" sz="2000" dirty="0"/>
              <a:t>:  Bilateral – extend spine; Unilateral – bend spine to same side, rotate to opposite side</a:t>
            </a:r>
          </a:p>
          <a:p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362200" y="3429000"/>
            <a:ext cx="1600200" cy="762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438400" y="1524000"/>
            <a:ext cx="1600200" cy="1143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14600" y="838200"/>
            <a:ext cx="15240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85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810000" cy="710755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3800" y="0"/>
            <a:ext cx="53975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 </a:t>
            </a:r>
            <a:r>
              <a:rPr lang="en-US" sz="2000" b="1" dirty="0" err="1" smtClean="0"/>
              <a:t>Rotatores</a:t>
            </a:r>
            <a:r>
              <a:rPr lang="en-US" sz="2000" b="1" dirty="0" smtClean="0"/>
              <a:t> </a:t>
            </a:r>
            <a:r>
              <a:rPr lang="en-US" sz="2000" b="1" dirty="0" err="1"/>
              <a:t>brevis</a:t>
            </a:r>
            <a:endParaRPr lang="en-US" sz="2000" dirty="0"/>
          </a:p>
          <a:p>
            <a:r>
              <a:rPr lang="en-US" sz="2000" i="1" dirty="0"/>
              <a:t>Origin &amp; Insertion</a:t>
            </a:r>
            <a:r>
              <a:rPr lang="en-US" sz="2000" dirty="0"/>
              <a:t>:  Between transverse and </a:t>
            </a:r>
            <a:r>
              <a:rPr lang="en-US" sz="2000" dirty="0" err="1"/>
              <a:t>spinous</a:t>
            </a:r>
            <a:r>
              <a:rPr lang="en-US" sz="2000" dirty="0"/>
              <a:t> processes of adjacent vertebrae) of T1-12.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Segmental spinal nerves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 err="1"/>
              <a:t>Rotatores</a:t>
            </a:r>
            <a:r>
              <a:rPr lang="en-US" sz="2000" b="1" dirty="0"/>
              <a:t> </a:t>
            </a:r>
            <a:r>
              <a:rPr lang="en-US" sz="2000" b="1" dirty="0" err="1"/>
              <a:t>longi</a:t>
            </a:r>
            <a:endParaRPr lang="en-US" sz="2000" dirty="0"/>
          </a:p>
          <a:p>
            <a:r>
              <a:rPr lang="en-US" sz="2000" i="1" dirty="0"/>
              <a:t>Origin &amp; Insertion</a:t>
            </a:r>
            <a:r>
              <a:rPr lang="en-US" sz="2000" dirty="0"/>
              <a:t>:  Between transverse and </a:t>
            </a:r>
            <a:r>
              <a:rPr lang="en-US" sz="2000" dirty="0" err="1"/>
              <a:t>spinous</a:t>
            </a:r>
            <a:r>
              <a:rPr lang="en-US" sz="2000" dirty="0"/>
              <a:t> processes skipping one vertebrae) of T1-12</a:t>
            </a:r>
            <a:r>
              <a:rPr lang="en-US" sz="2000" dirty="0" smtClean="0"/>
              <a:t>.</a:t>
            </a:r>
            <a:r>
              <a:rPr lang="en-US" sz="2000" b="1" dirty="0"/>
              <a:t> </a:t>
            </a:r>
            <a:endParaRPr lang="en-US" sz="2000" dirty="0"/>
          </a:p>
          <a:p>
            <a:r>
              <a:rPr lang="en-US" sz="2000" i="1" dirty="0"/>
              <a:t>Innervation</a:t>
            </a:r>
            <a:r>
              <a:rPr lang="en-US" sz="2000" dirty="0"/>
              <a:t>:  Segmental spinal </a:t>
            </a:r>
            <a:r>
              <a:rPr lang="en-US" sz="2000" dirty="0" smtClean="0"/>
              <a:t>nerves</a:t>
            </a:r>
          </a:p>
          <a:p>
            <a:endParaRPr lang="en-US" sz="2000" dirty="0"/>
          </a:p>
          <a:p>
            <a:r>
              <a:rPr lang="en-US" sz="2000" i="1" dirty="0"/>
              <a:t>Function</a:t>
            </a:r>
            <a:r>
              <a:rPr lang="en-US" sz="2000" dirty="0"/>
              <a:t>:  Bilateral – extend thoracic spine; Unilateral – bend spine to same side, rotate to opposite </a:t>
            </a:r>
            <a:r>
              <a:rPr lang="en-US" sz="2000" dirty="0" smtClean="0"/>
              <a:t>side</a:t>
            </a:r>
          </a:p>
          <a:p>
            <a:endParaRPr lang="en-US" sz="2000" dirty="0"/>
          </a:p>
          <a:p>
            <a:r>
              <a:rPr lang="en-US" sz="2000" b="1" dirty="0" err="1"/>
              <a:t>Multifidus</a:t>
            </a:r>
            <a:endParaRPr lang="en-US" sz="2000" dirty="0"/>
          </a:p>
          <a:p>
            <a:r>
              <a:rPr lang="en-US" sz="2000" i="1" dirty="0"/>
              <a:t>Origin &amp; Insertion</a:t>
            </a:r>
            <a:r>
              <a:rPr lang="en-US" sz="2000" dirty="0"/>
              <a:t>:  Between transverse and </a:t>
            </a:r>
            <a:r>
              <a:rPr lang="en-US" sz="2000" dirty="0" err="1"/>
              <a:t>spinous</a:t>
            </a:r>
            <a:r>
              <a:rPr lang="en-US" sz="2000" dirty="0"/>
              <a:t> processes (skipping two to four vertebrae) of C2-sacrum.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Segmental spinal nerves</a:t>
            </a:r>
          </a:p>
          <a:p>
            <a:r>
              <a:rPr lang="en-US" sz="2000" i="1" dirty="0"/>
              <a:t>Function</a:t>
            </a:r>
            <a:r>
              <a:rPr lang="en-US" sz="2000" dirty="0"/>
              <a:t>:  Bilateral – extend spine; Unilateral – bend spine to same side, rotate to opposite </a:t>
            </a:r>
            <a:r>
              <a:rPr lang="en-US" sz="2000" dirty="0" smtClean="0"/>
              <a:t>side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438400" y="4648200"/>
            <a:ext cx="1295400" cy="1524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133600" y="1752600"/>
            <a:ext cx="1600200" cy="18288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057400" y="228600"/>
            <a:ext cx="1752600" cy="1524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77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686800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/>
                <a:cs typeface="Arial"/>
              </a:rPr>
              <a:t>DEEPEST </a:t>
            </a:r>
            <a:r>
              <a:rPr lang="en-US" sz="2800" b="1" i="1" dirty="0">
                <a:solidFill>
                  <a:srgbClr val="FF0000"/>
                </a:solidFill>
                <a:latin typeface="Arial"/>
                <a:cs typeface="Arial"/>
              </a:rPr>
              <a:t>LAYER OF EPAXIAL MUSCLES (AXIAL MUSCLES</a:t>
            </a:r>
            <a:r>
              <a:rPr lang="en-US" sz="2800" b="1" i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endParaRPr lang="en-US" dirty="0">
              <a:latin typeface="Arial"/>
              <a:cs typeface="Arial"/>
            </a:endParaRPr>
          </a:p>
          <a:p>
            <a:pPr lvl="0"/>
            <a:r>
              <a:rPr lang="en-US" b="1" dirty="0" err="1">
                <a:latin typeface="Arial"/>
                <a:cs typeface="Arial"/>
              </a:rPr>
              <a:t>Interspinales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group</a:t>
            </a:r>
            <a:endParaRPr lang="en-US" dirty="0">
              <a:latin typeface="Arial"/>
              <a:cs typeface="Arial"/>
            </a:endParaRPr>
          </a:p>
          <a:p>
            <a:pPr lvl="0"/>
            <a:r>
              <a:rPr lang="en-US" b="1" dirty="0" err="1">
                <a:latin typeface="Arial"/>
                <a:cs typeface="Arial"/>
              </a:rPr>
              <a:t>Intertransversarii</a:t>
            </a:r>
            <a:endParaRPr lang="en-US" dirty="0">
              <a:latin typeface="Arial"/>
              <a:cs typeface="Arial"/>
            </a:endParaRPr>
          </a:p>
          <a:p>
            <a:pPr lvl="0"/>
            <a:r>
              <a:rPr lang="en-US" b="1" dirty="0" err="1">
                <a:latin typeface="Arial"/>
                <a:cs typeface="Arial"/>
              </a:rPr>
              <a:t>Levatores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costarum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group</a:t>
            </a:r>
          </a:p>
          <a:p>
            <a:pPr lvl="0"/>
            <a:endParaRPr lang="en-US" b="1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“</a:t>
            </a:r>
            <a:r>
              <a:rPr lang="en-US" dirty="0" err="1">
                <a:latin typeface="Arial"/>
                <a:cs typeface="Arial"/>
              </a:rPr>
              <a:t>Interspinalis</a:t>
            </a:r>
            <a:r>
              <a:rPr lang="en-US" dirty="0">
                <a:latin typeface="Arial"/>
                <a:cs typeface="Arial"/>
              </a:rPr>
              <a:t> Group” – short </a:t>
            </a:r>
            <a:r>
              <a:rPr lang="en-US" dirty="0" err="1">
                <a:latin typeface="Arial"/>
                <a:cs typeface="Arial"/>
              </a:rPr>
              <a:t>epaxial</a:t>
            </a:r>
            <a:r>
              <a:rPr lang="en-US" dirty="0">
                <a:latin typeface="Arial"/>
                <a:cs typeface="Arial"/>
              </a:rPr>
              <a:t> muscles that span single vertebral segments.</a:t>
            </a:r>
          </a:p>
          <a:p>
            <a:r>
              <a:rPr lang="en-US" dirty="0">
                <a:latin typeface="Arial"/>
                <a:cs typeface="Arial"/>
              </a:rPr>
              <a:t> </a:t>
            </a:r>
          </a:p>
          <a:p>
            <a:r>
              <a:rPr lang="en-US" dirty="0">
                <a:latin typeface="Arial"/>
                <a:cs typeface="Arial"/>
              </a:rPr>
              <a:t>They are best developed in the cervical and lumbar region; and are largely absent in the thoracic region.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4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25400"/>
            <a:ext cx="4148455" cy="689927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76200"/>
            <a:ext cx="5029200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/>
              <a:t>Interspinales</a:t>
            </a:r>
            <a:endParaRPr lang="en-US" sz="1800" dirty="0"/>
          </a:p>
          <a:p>
            <a:r>
              <a:rPr lang="en-US" sz="1800" i="1" dirty="0"/>
              <a:t>Origin &amp; Insertion</a:t>
            </a:r>
            <a:r>
              <a:rPr lang="en-US" sz="1800" dirty="0"/>
              <a:t>:  Between </a:t>
            </a:r>
            <a:r>
              <a:rPr lang="en-US" sz="1800" dirty="0" err="1"/>
              <a:t>spinous</a:t>
            </a:r>
            <a:r>
              <a:rPr lang="en-US" sz="1800" dirty="0"/>
              <a:t> processes of adjacent vertebrae from C1-L5</a:t>
            </a:r>
          </a:p>
          <a:p>
            <a:r>
              <a:rPr lang="en-US" sz="1800" i="1" dirty="0"/>
              <a:t>Innervation:</a:t>
            </a:r>
            <a:r>
              <a:rPr lang="en-US" sz="1800" dirty="0"/>
              <a:t>  Segmental spinal nerves</a:t>
            </a:r>
          </a:p>
          <a:p>
            <a:r>
              <a:rPr lang="en-US" sz="1800" i="1" dirty="0"/>
              <a:t>Function</a:t>
            </a:r>
            <a:r>
              <a:rPr lang="en-US" sz="1800" dirty="0"/>
              <a:t>:  Extend cervical and lumbar regions of spine.</a:t>
            </a:r>
          </a:p>
          <a:p>
            <a:r>
              <a:rPr lang="en-US" sz="1800" dirty="0"/>
              <a:t> </a:t>
            </a:r>
          </a:p>
          <a:p>
            <a:r>
              <a:rPr lang="en-US" sz="1800" b="1" dirty="0" err="1"/>
              <a:t>Intertransversarii</a:t>
            </a:r>
            <a:endParaRPr lang="en-US" sz="1800" dirty="0"/>
          </a:p>
          <a:p>
            <a:r>
              <a:rPr lang="en-US" sz="1800" i="1" dirty="0"/>
              <a:t>Origin &amp; Insertion</a:t>
            </a:r>
            <a:r>
              <a:rPr lang="en-US" sz="1800" dirty="0"/>
              <a:t>:  Between transverse processes of adjacent vertebrae from C2-C7 and L1-L5</a:t>
            </a:r>
          </a:p>
          <a:p>
            <a:r>
              <a:rPr lang="en-US" sz="1800" i="1" dirty="0"/>
              <a:t>Innervation:</a:t>
            </a:r>
            <a:r>
              <a:rPr lang="en-US" sz="1800" dirty="0"/>
              <a:t>  Segmental spinal nerves</a:t>
            </a:r>
          </a:p>
          <a:p>
            <a:r>
              <a:rPr lang="en-US" sz="1800" i="1" dirty="0"/>
              <a:t>Function</a:t>
            </a:r>
            <a:r>
              <a:rPr lang="en-US" sz="1800" dirty="0"/>
              <a:t>:  Bilateral - stabilize and extend cervical and lumbar regions of spine; </a:t>
            </a:r>
            <a:r>
              <a:rPr lang="en-US" sz="1800" dirty="0" err="1"/>
              <a:t>Uilateral</a:t>
            </a:r>
            <a:r>
              <a:rPr lang="en-US" sz="1800" dirty="0"/>
              <a:t> – bend spine to that side.</a:t>
            </a:r>
          </a:p>
          <a:p>
            <a:r>
              <a:rPr lang="en-US" sz="1800" dirty="0"/>
              <a:t> </a:t>
            </a:r>
          </a:p>
          <a:p>
            <a:r>
              <a:rPr lang="en-US" sz="1800" b="1" dirty="0" err="1"/>
              <a:t>Levatores</a:t>
            </a:r>
            <a:r>
              <a:rPr lang="en-US" sz="1800" b="1" dirty="0"/>
              <a:t> </a:t>
            </a:r>
            <a:r>
              <a:rPr lang="en-US" sz="1800" b="1" dirty="0" err="1"/>
              <a:t>Costorum</a:t>
            </a:r>
            <a:endParaRPr lang="en-US" sz="1800" dirty="0"/>
          </a:p>
          <a:p>
            <a:r>
              <a:rPr lang="en-US" sz="1800" i="1" dirty="0"/>
              <a:t>Origin:  </a:t>
            </a:r>
            <a:r>
              <a:rPr lang="en-US" sz="1800" dirty="0"/>
              <a:t>Transverse processes of C7-T11</a:t>
            </a:r>
          </a:p>
          <a:p>
            <a:r>
              <a:rPr lang="en-US" sz="1800" dirty="0"/>
              <a:t>Insertion:  costal angle of next lower rib or rib two segments distal.</a:t>
            </a:r>
          </a:p>
          <a:p>
            <a:r>
              <a:rPr lang="en-US" sz="1800" i="1" dirty="0"/>
              <a:t>Innervation:</a:t>
            </a:r>
            <a:r>
              <a:rPr lang="en-US" sz="1800" dirty="0"/>
              <a:t>  Segmental spinal nerves</a:t>
            </a:r>
          </a:p>
          <a:p>
            <a:r>
              <a:rPr lang="en-US" sz="1800" i="1" dirty="0"/>
              <a:t>Function</a:t>
            </a:r>
            <a:r>
              <a:rPr lang="en-US" sz="1800" dirty="0"/>
              <a:t>:  Bilateral - extend thoracic spine; </a:t>
            </a:r>
            <a:r>
              <a:rPr lang="en-US" sz="1800" dirty="0" err="1"/>
              <a:t>Uilateral</a:t>
            </a:r>
            <a:r>
              <a:rPr lang="en-US" sz="1800" dirty="0"/>
              <a:t> – bend thoracic spine to that side, rotate to opposite side.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524000" y="228600"/>
            <a:ext cx="2514600" cy="6858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524000" y="228600"/>
            <a:ext cx="2514600" cy="4800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676400" y="1219200"/>
            <a:ext cx="2286000" cy="106680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828800" y="2286000"/>
            <a:ext cx="2133600" cy="289560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828800" y="2590800"/>
            <a:ext cx="2286000" cy="182880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1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Epaxial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38" y="0"/>
            <a:ext cx="541813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721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8644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Superficial Layer</a:t>
            </a:r>
          </a:p>
          <a:p>
            <a:endParaRPr lang="en-US" sz="5400" b="1">
              <a:solidFill>
                <a:srgbClr val="FF0000"/>
              </a:solidFill>
              <a:latin typeface="News Gothic MT" pitchFamily="34" charset="0"/>
            </a:endParaRPr>
          </a:p>
          <a:p>
            <a:r>
              <a:rPr lang="en-US" sz="3600" b="1">
                <a:solidFill>
                  <a:srgbClr val="FFCC00"/>
                </a:solidFill>
                <a:latin typeface="News Gothic MT" pitchFamily="34" charset="0"/>
              </a:rPr>
              <a:t>Erector Spinae</a:t>
            </a:r>
            <a:r>
              <a:rPr lang="en-US" sz="3600" b="1">
                <a:solidFill>
                  <a:schemeClr val="bg1"/>
                </a:solidFill>
                <a:latin typeface="News Gothic MT" pitchFamily="34" charset="0"/>
              </a:rPr>
              <a:t> </a:t>
            </a: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chemeClr val="hlink"/>
                </a:solidFill>
                <a:latin typeface="News Gothic MT" pitchFamily="34" charset="0"/>
              </a:rPr>
              <a:t>Origin = sacrum/iliac crest</a:t>
            </a:r>
          </a:p>
          <a:p>
            <a:endParaRPr lang="en-US" sz="2800" b="1">
              <a:solidFill>
                <a:schemeClr val="hlink"/>
              </a:solidFill>
              <a:latin typeface="News Gothic MT" pitchFamily="34" charset="0"/>
            </a:endParaRPr>
          </a:p>
          <a:p>
            <a:r>
              <a:rPr lang="en-US" b="1">
                <a:solidFill>
                  <a:srgbClr val="FFFF66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Iliocostalis</a:t>
            </a:r>
          </a:p>
          <a:p>
            <a:r>
              <a:rPr lang="en-US" sz="2800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Insertion = ribs</a:t>
            </a:r>
          </a:p>
          <a:p>
            <a:endParaRPr lang="en-US" sz="2800" b="1">
              <a:solidFill>
                <a:schemeClr val="accent1"/>
              </a:solidFill>
              <a:latin typeface="News Gothic MT" pitchFamily="34" charset="0"/>
            </a:endParaRPr>
          </a:p>
          <a:p>
            <a:r>
              <a:rPr lang="en-US" b="1">
                <a:solidFill>
                  <a:srgbClr val="FFFF66"/>
                </a:solidFill>
                <a:latin typeface="News Gothic MT" pitchFamily="34" charset="0"/>
              </a:rPr>
              <a:t>	</a:t>
            </a:r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/>
              <a:t> </a:t>
            </a:r>
          </a:p>
        </p:txBody>
      </p:sp>
      <p:graphicFrame>
        <p:nvGraphicFramePr>
          <p:cNvPr id="344067" name="Object 3"/>
          <p:cNvGraphicFramePr>
            <a:graphicFrameLocks noChangeAspect="1"/>
          </p:cNvGraphicFramePr>
          <p:nvPr/>
        </p:nvGraphicFramePr>
        <p:xfrm>
          <a:off x="6629400" y="1219200"/>
          <a:ext cx="2224088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73" name="Image" r:id="rId3" imgW="481667" imgH="1219306" progId="">
                  <p:embed/>
                </p:oleObj>
              </mc:Choice>
              <mc:Fallback>
                <p:oleObj name="Image" r:id="rId3" imgW="481667" imgH="121930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219200"/>
                        <a:ext cx="2224088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864475" cy="527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Superficial Layer</a:t>
            </a:r>
          </a:p>
          <a:p>
            <a:endParaRPr lang="en-US" sz="5400" b="1">
              <a:solidFill>
                <a:srgbClr val="FF0000"/>
              </a:solidFill>
              <a:latin typeface="News Gothic MT" pitchFamily="34" charset="0"/>
            </a:endParaRPr>
          </a:p>
          <a:p>
            <a:r>
              <a:rPr lang="en-US" sz="3600" b="1">
                <a:solidFill>
                  <a:srgbClr val="FFCC00"/>
                </a:solidFill>
                <a:latin typeface="News Gothic MT" pitchFamily="34" charset="0"/>
              </a:rPr>
              <a:t>Erector Spinae</a:t>
            </a:r>
            <a:r>
              <a:rPr lang="en-US" sz="3600" b="1">
                <a:solidFill>
                  <a:schemeClr val="bg1"/>
                </a:solidFill>
                <a:latin typeface="News Gothic MT" pitchFamily="34" charset="0"/>
              </a:rPr>
              <a:t> </a:t>
            </a: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chemeClr val="hlink"/>
                </a:solidFill>
                <a:latin typeface="News Gothic MT" pitchFamily="34" charset="0"/>
              </a:rPr>
              <a:t>Origin = sacrum/iliac crest</a:t>
            </a:r>
          </a:p>
          <a:p>
            <a:endParaRPr lang="en-US" sz="2800" b="1">
              <a:solidFill>
                <a:schemeClr val="accent1"/>
              </a:solidFill>
              <a:latin typeface="News Gothic MT" pitchFamily="34" charset="0"/>
            </a:endParaRPr>
          </a:p>
          <a:p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	Longissimus </a:t>
            </a:r>
          </a:p>
          <a:p>
            <a:r>
              <a:rPr lang="en-US" sz="2800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Insertion = transverse </a:t>
            </a:r>
          </a:p>
          <a:p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				processes</a:t>
            </a:r>
          </a:p>
          <a:p>
            <a:endParaRPr lang="en-US" sz="2800" b="1">
              <a:solidFill>
                <a:srgbClr val="FFCC00"/>
              </a:solidFill>
              <a:latin typeface="News Gothic MT" pitchFamily="34" charset="0"/>
            </a:endParaRPr>
          </a:p>
          <a:p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/>
              <a:t> </a:t>
            </a:r>
          </a:p>
        </p:txBody>
      </p:sp>
      <p:graphicFrame>
        <p:nvGraphicFramePr>
          <p:cNvPr id="385027" name="Object 3"/>
          <p:cNvGraphicFramePr>
            <a:graphicFrameLocks noChangeAspect="1"/>
          </p:cNvGraphicFramePr>
          <p:nvPr/>
        </p:nvGraphicFramePr>
        <p:xfrm>
          <a:off x="6553200" y="1295400"/>
          <a:ext cx="236537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3" name="Image" r:id="rId3" imgW="545408" imgH="1301719" progId="">
                  <p:embed/>
                </p:oleObj>
              </mc:Choice>
              <mc:Fallback>
                <p:oleObj name="Image" r:id="rId3" imgW="545408" imgH="130171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757"/>
                      <a:stretch>
                        <a:fillRect/>
                      </a:stretch>
                    </p:blipFill>
                    <p:spPr bwMode="auto">
                      <a:xfrm>
                        <a:off x="6553200" y="1295400"/>
                        <a:ext cx="236537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8644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Superficial Layer</a:t>
            </a:r>
          </a:p>
          <a:p>
            <a:endParaRPr lang="en-US" sz="5400" b="1">
              <a:solidFill>
                <a:srgbClr val="FF0000"/>
              </a:solidFill>
              <a:latin typeface="News Gothic MT" pitchFamily="34" charset="0"/>
            </a:endParaRPr>
          </a:p>
          <a:p>
            <a:r>
              <a:rPr lang="en-US" sz="3600" b="1">
                <a:solidFill>
                  <a:srgbClr val="FFCC00"/>
                </a:solidFill>
                <a:latin typeface="News Gothic MT" pitchFamily="34" charset="0"/>
              </a:rPr>
              <a:t>Erector Spinae</a:t>
            </a:r>
            <a:r>
              <a:rPr lang="en-US" sz="3600" b="1">
                <a:solidFill>
                  <a:schemeClr val="bg1"/>
                </a:solidFill>
                <a:latin typeface="News Gothic MT" pitchFamily="34" charset="0"/>
              </a:rPr>
              <a:t> </a:t>
            </a: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chemeClr val="hlink"/>
                </a:solidFill>
                <a:latin typeface="News Gothic MT" pitchFamily="34" charset="0"/>
              </a:rPr>
              <a:t>Origin = sacrum/iliac crest</a:t>
            </a:r>
          </a:p>
          <a:p>
            <a:endParaRPr lang="en-US" sz="2800" b="1">
              <a:solidFill>
                <a:srgbClr val="FFCC00"/>
              </a:solidFill>
              <a:latin typeface="News Gothic MT" pitchFamily="34" charset="0"/>
            </a:endParaRPr>
          </a:p>
          <a:p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	Spinalis</a:t>
            </a:r>
          </a:p>
          <a:p>
            <a:r>
              <a:rPr lang="en-US" sz="2800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Insertion = spinous </a:t>
            </a:r>
          </a:p>
          <a:p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				processes</a:t>
            </a: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/>
              <a:t> </a:t>
            </a:r>
          </a:p>
        </p:txBody>
      </p:sp>
      <p:graphicFrame>
        <p:nvGraphicFramePr>
          <p:cNvPr id="386052" name="Object 4"/>
          <p:cNvGraphicFramePr>
            <a:graphicFrameLocks noChangeAspect="1"/>
          </p:cNvGraphicFramePr>
          <p:nvPr/>
        </p:nvGraphicFramePr>
        <p:xfrm>
          <a:off x="6477000" y="1371600"/>
          <a:ext cx="229235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8" name="Image" r:id="rId3" imgW="509060" imgH="1219306" progId="">
                  <p:embed/>
                </p:oleObj>
              </mc:Choice>
              <mc:Fallback>
                <p:oleObj name="Image" r:id="rId3" imgW="509060" imgH="1219306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371600"/>
                        <a:ext cx="229235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 descr="EpaxialSuperficial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75" y="0"/>
            <a:ext cx="59356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78644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Intermediate Layer</a:t>
            </a:r>
          </a:p>
          <a:p>
            <a:endParaRPr lang="en-US" sz="5400" b="1">
              <a:solidFill>
                <a:srgbClr val="FF0000"/>
              </a:solidFill>
              <a:latin typeface="News Gothic MT" pitchFamily="34" charset="0"/>
            </a:endParaRPr>
          </a:p>
          <a:p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Multifidus</a:t>
            </a: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chemeClr val="hlink"/>
                </a:solidFill>
                <a:latin typeface="News Gothic MT" pitchFamily="34" charset="0"/>
              </a:rPr>
              <a:t>Origin = sacrum/iliac crest</a:t>
            </a:r>
          </a:p>
          <a:p>
            <a:r>
              <a:rPr lang="en-US" sz="2800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Insertion = spinous processes</a:t>
            </a:r>
          </a:p>
          <a:p>
            <a:endParaRPr lang="en-US" sz="2800" b="1">
              <a:solidFill>
                <a:schemeClr val="accent1"/>
              </a:solidFill>
              <a:latin typeface="News Gothic MT" pitchFamily="34" charset="0"/>
            </a:endParaRP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/>
              <a:t> </a:t>
            </a:r>
          </a:p>
        </p:txBody>
      </p:sp>
      <p:graphicFrame>
        <p:nvGraphicFramePr>
          <p:cNvPr id="343043" name="Object 3"/>
          <p:cNvGraphicFramePr>
            <a:graphicFrameLocks noChangeAspect="1"/>
          </p:cNvGraphicFramePr>
          <p:nvPr/>
        </p:nvGraphicFramePr>
        <p:xfrm>
          <a:off x="6629400" y="1371600"/>
          <a:ext cx="217805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9" name="Image" r:id="rId3" imgW="499661" imgH="1258933" progId="">
                  <p:embed/>
                </p:oleObj>
              </mc:Choice>
              <mc:Fallback>
                <p:oleObj name="Image" r:id="rId3" imgW="499661" imgH="125893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371600"/>
                        <a:ext cx="217805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 descr="X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0"/>
            <a:ext cx="9144000" cy="679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ext Box 1026"/>
          <p:cNvSpPr txBox="1">
            <a:spLocks noChangeArrowheads="1"/>
          </p:cNvSpPr>
          <p:nvPr/>
        </p:nvSpPr>
        <p:spPr bwMode="auto">
          <a:xfrm>
            <a:off x="609600" y="457200"/>
            <a:ext cx="786447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Intermediate Layer</a:t>
            </a:r>
          </a:p>
          <a:p>
            <a:endParaRPr lang="en-US" sz="5400" b="1">
              <a:solidFill>
                <a:srgbClr val="FF0000"/>
              </a:solidFill>
              <a:latin typeface="News Gothic MT" pitchFamily="34" charset="0"/>
            </a:endParaRPr>
          </a:p>
          <a:p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Semispinalis</a:t>
            </a: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chemeClr val="hlink"/>
                </a:solidFill>
                <a:latin typeface="News Gothic MT" pitchFamily="34" charset="0"/>
              </a:rPr>
              <a:t>Origin = 	transverse </a:t>
            </a:r>
          </a:p>
          <a:p>
            <a:r>
              <a:rPr lang="en-US" sz="2800" b="1">
                <a:solidFill>
                  <a:schemeClr val="hlink"/>
                </a:solidFill>
                <a:latin typeface="News Gothic MT" pitchFamily="34" charset="0"/>
              </a:rPr>
              <a:t>			processes</a:t>
            </a:r>
          </a:p>
          <a:p>
            <a:r>
              <a:rPr lang="en-US" sz="2800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Insertion =spinous </a:t>
            </a:r>
          </a:p>
          <a:p>
            <a:r>
              <a:rPr lang="en-US" sz="2800" b="1">
                <a:solidFill>
                  <a:schemeClr val="accent1"/>
                </a:solidFill>
                <a:latin typeface="News Gothic MT" pitchFamily="34" charset="0"/>
              </a:rPr>
              <a:t>			processes</a:t>
            </a:r>
          </a:p>
          <a:p>
            <a:endParaRPr lang="en-US" sz="2800" b="1">
              <a:solidFill>
                <a:srgbClr val="FFCC00"/>
              </a:solidFill>
              <a:latin typeface="News Gothic MT" pitchFamily="34" charset="0"/>
            </a:endParaRP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</a:t>
            </a:r>
            <a:r>
              <a:rPr lang="en-US"/>
              <a:t> </a:t>
            </a:r>
          </a:p>
        </p:txBody>
      </p:sp>
      <p:graphicFrame>
        <p:nvGraphicFramePr>
          <p:cNvPr id="388100" name="Object 1028"/>
          <p:cNvGraphicFramePr>
            <a:graphicFrameLocks noChangeAspect="1"/>
          </p:cNvGraphicFramePr>
          <p:nvPr/>
        </p:nvGraphicFramePr>
        <p:xfrm>
          <a:off x="6096000" y="1524000"/>
          <a:ext cx="2427288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06" name="Image" r:id="rId3" imgW="582120" imgH="1280163" progId="">
                  <p:embed/>
                </p:oleObj>
              </mc:Choice>
              <mc:Fallback>
                <p:oleObj name="Image" r:id="rId3" imgW="582120" imgH="1280163" progId="">
                  <p:embed/>
                  <p:pic>
                    <p:nvPicPr>
                      <p:cNvPr id="0" name="Picture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524000"/>
                        <a:ext cx="2427288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Epaxial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788" y="0"/>
            <a:ext cx="54308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Text Box 2"/>
          <p:cNvSpPr txBox="1">
            <a:spLocks noChangeArrowheads="1"/>
          </p:cNvSpPr>
          <p:nvPr/>
        </p:nvSpPr>
        <p:spPr bwMode="auto">
          <a:xfrm>
            <a:off x="533400" y="1600200"/>
            <a:ext cx="7864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Deep Layer</a:t>
            </a:r>
          </a:p>
          <a:p>
            <a:pPr algn="ctr"/>
            <a:endParaRPr lang="en-US" sz="5400" b="1">
              <a:solidFill>
                <a:srgbClr val="FF0000"/>
              </a:solidFill>
              <a:latin typeface="News Gothic MT" pitchFamily="34" charset="0"/>
            </a:endParaRPr>
          </a:p>
          <a:p>
            <a:pPr algn="ctr"/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Short slips of muscle, connecting adjacent vertebrae</a:t>
            </a:r>
          </a:p>
          <a:p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Epaxial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38" y="0"/>
            <a:ext cx="54181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Suboccipita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700"/>
            <a:ext cx="7239000" cy="6761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Three Divisions</a:t>
            </a:r>
          </a:p>
          <a:p>
            <a:pPr algn="ctr">
              <a:spcBef>
                <a:spcPct val="50000"/>
              </a:spcBef>
            </a:pPr>
            <a:endParaRPr lang="en-US" sz="3200" b="1">
              <a:solidFill>
                <a:srgbClr val="FFFF66"/>
              </a:solidFill>
              <a:latin typeface="News Gothic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9933"/>
                </a:solidFill>
                <a:latin typeface="News Gothic MT" pitchFamily="34" charset="0"/>
              </a:rPr>
              <a:t>Body Wall</a:t>
            </a:r>
          </a:p>
          <a:p>
            <a:pPr algn="ctr">
              <a:spcBef>
                <a:spcPct val="50000"/>
              </a:spcBef>
            </a:pPr>
            <a:endParaRPr lang="en-US" sz="2000" b="1">
              <a:solidFill>
                <a:srgbClr val="FFFF66"/>
              </a:solidFill>
              <a:latin typeface="News Gothic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Limbs</a:t>
            </a:r>
          </a:p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66"/>
              </a:solidFill>
              <a:latin typeface="News Gothic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Prevertebral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Body Wall Group</a:t>
            </a:r>
          </a:p>
          <a:p>
            <a:pPr algn="ctr">
              <a:spcBef>
                <a:spcPct val="50000"/>
              </a:spcBef>
            </a:pPr>
            <a:endParaRPr lang="en-US" sz="3200" b="1">
              <a:solidFill>
                <a:srgbClr val="FFFF66"/>
              </a:solidFill>
              <a:latin typeface="News Gothic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Abdominal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Thoracic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Perineal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Neck</a:t>
            </a:r>
          </a:p>
          <a:p>
            <a:pPr algn="ctr">
              <a:spcBef>
                <a:spcPct val="50000"/>
              </a:spcBef>
            </a:pPr>
            <a:endParaRPr lang="en-US" sz="18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4" name="Picture 2" descr="BodywallLay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675"/>
            <a:ext cx="9144000" cy="5708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Abdominal Group</a:t>
            </a:r>
            <a:endParaRPr lang="en-US" sz="32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Superficial =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external Oblique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News Gothic MT" pitchFamily="34" charset="0"/>
              </a:rPr>
              <a:t>Origin: Lower 8 ribs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latin typeface="News Gothic MT" pitchFamily="34" charset="0"/>
              </a:rPr>
              <a:t>Insertion: top of rectus sheath</a:t>
            </a: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353283" name="Object 3"/>
          <p:cNvGraphicFramePr>
            <a:graphicFrameLocks noChangeAspect="1"/>
          </p:cNvGraphicFramePr>
          <p:nvPr/>
        </p:nvGraphicFramePr>
        <p:xfrm>
          <a:off x="6324600" y="1524000"/>
          <a:ext cx="2544763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9" name="Image" r:id="rId3" imgW="414353" imgH="868682" progId="">
                  <p:embed/>
                </p:oleObj>
              </mc:Choice>
              <mc:Fallback>
                <p:oleObj name="Image" r:id="rId3" imgW="414353" imgH="86868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524000"/>
                        <a:ext cx="2544763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Abdominal Group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Intermediate =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Internal Oblique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News Gothic MT" pitchFamily="34" charset="0"/>
              </a:rPr>
              <a:t>Origin: Iliac crest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News Gothic MT" pitchFamily="34" charset="0"/>
              </a:rPr>
              <a:t>Insertion: Rectus sheath</a:t>
            </a:r>
          </a:p>
        </p:txBody>
      </p:sp>
      <p:graphicFrame>
        <p:nvGraphicFramePr>
          <p:cNvPr id="399363" name="Object 3"/>
          <p:cNvGraphicFramePr>
            <a:graphicFrameLocks noChangeAspect="1"/>
          </p:cNvGraphicFramePr>
          <p:nvPr/>
        </p:nvGraphicFramePr>
        <p:xfrm>
          <a:off x="6553200" y="1905000"/>
          <a:ext cx="231616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9" name="Image" r:id="rId3" imgW="438839" imgH="893141" progId="">
                  <p:embed/>
                </p:oleObj>
              </mc:Choice>
              <mc:Fallback>
                <p:oleObj name="Image" r:id="rId3" imgW="438839" imgH="89314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905000"/>
                        <a:ext cx="231616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8847"/>
            <a:ext cx="83820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Arial"/>
                <a:cs typeface="Arial"/>
              </a:rPr>
              <a:t>EPAXIAL </a:t>
            </a:r>
            <a:r>
              <a:rPr lang="en-US" b="1" i="1" dirty="0">
                <a:solidFill>
                  <a:srgbClr val="FF0000"/>
                </a:solidFill>
                <a:latin typeface="Arial"/>
                <a:cs typeface="Arial"/>
              </a:rPr>
              <a:t>MUSCLES (AXIAL MUSCLES</a:t>
            </a:r>
            <a:r>
              <a:rPr lang="en-US" b="1" i="1" dirty="0" smtClean="0">
                <a:latin typeface="Arial"/>
                <a:cs typeface="Arial"/>
              </a:rPr>
              <a:t>)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The “Erector </a:t>
            </a:r>
            <a:r>
              <a:rPr lang="en-US" dirty="0" err="1" smtClean="0">
                <a:latin typeface="Arial"/>
                <a:cs typeface="Arial"/>
              </a:rPr>
              <a:t>Spinae</a:t>
            </a:r>
            <a:r>
              <a:rPr lang="en-US" dirty="0" smtClean="0">
                <a:latin typeface="Arial"/>
                <a:cs typeface="Arial"/>
              </a:rPr>
              <a:t>” Muscles</a:t>
            </a:r>
          </a:p>
          <a:p>
            <a:endParaRPr lang="en-US" dirty="0">
              <a:latin typeface="Arial"/>
              <a:cs typeface="Arial"/>
            </a:endParaRPr>
          </a:p>
          <a:p>
            <a:pPr lvl="0"/>
            <a:r>
              <a:rPr lang="en-US" b="1" dirty="0" err="1">
                <a:latin typeface="Arial"/>
                <a:cs typeface="Arial"/>
              </a:rPr>
              <a:t>Iliocostalis</a:t>
            </a:r>
            <a:r>
              <a:rPr lang="en-US" b="1" dirty="0">
                <a:latin typeface="Arial"/>
                <a:cs typeface="Arial"/>
              </a:rPr>
              <a:t> – </a:t>
            </a:r>
            <a:r>
              <a:rPr lang="en-US" dirty="0">
                <a:latin typeface="Arial"/>
                <a:cs typeface="Arial"/>
              </a:rPr>
              <a:t>lateral-most group</a:t>
            </a:r>
          </a:p>
          <a:p>
            <a:pPr lvl="1"/>
            <a:r>
              <a:rPr lang="en-US" dirty="0" err="1">
                <a:latin typeface="Arial"/>
                <a:cs typeface="Arial"/>
              </a:rPr>
              <a:t>Iliocostalis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lumborum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err="1">
                <a:latin typeface="Arial"/>
                <a:cs typeface="Arial"/>
              </a:rPr>
              <a:t>Iliocostalis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thoracis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err="1">
                <a:latin typeface="Arial"/>
                <a:cs typeface="Arial"/>
              </a:rPr>
              <a:t>Iliocostalis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cervicis</a:t>
            </a:r>
            <a:endParaRPr lang="en-US" dirty="0" smtClean="0">
              <a:latin typeface="Arial"/>
              <a:cs typeface="Arial"/>
            </a:endParaRPr>
          </a:p>
          <a:p>
            <a:pPr lvl="1"/>
            <a:endParaRPr lang="en-US" dirty="0">
              <a:latin typeface="Arial"/>
              <a:cs typeface="Arial"/>
            </a:endParaRPr>
          </a:p>
          <a:p>
            <a:pPr lvl="0"/>
            <a:r>
              <a:rPr lang="en-US" b="1" dirty="0" err="1" smtClean="0">
                <a:latin typeface="Arial"/>
                <a:cs typeface="Arial"/>
              </a:rPr>
              <a:t>Longissimus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Dorsi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– middle of superficial </a:t>
            </a:r>
            <a:r>
              <a:rPr lang="en-US" dirty="0" err="1">
                <a:latin typeface="Arial"/>
                <a:cs typeface="Arial"/>
              </a:rPr>
              <a:t>epaxial</a:t>
            </a:r>
            <a:r>
              <a:rPr lang="en-US" dirty="0">
                <a:latin typeface="Arial"/>
                <a:cs typeface="Arial"/>
              </a:rPr>
              <a:t> group</a:t>
            </a:r>
          </a:p>
          <a:p>
            <a:pPr lvl="1"/>
            <a:r>
              <a:rPr lang="en-US" dirty="0" err="1">
                <a:latin typeface="Arial"/>
                <a:cs typeface="Arial"/>
              </a:rPr>
              <a:t>Longissimus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thoracis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err="1">
                <a:latin typeface="Arial"/>
                <a:cs typeface="Arial"/>
              </a:rPr>
              <a:t>Longissimus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cervicis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err="1">
                <a:latin typeface="Arial"/>
                <a:cs typeface="Arial"/>
              </a:rPr>
              <a:t>Longissimus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capitus</a:t>
            </a:r>
            <a:endParaRPr lang="en-US" dirty="0" smtClean="0">
              <a:latin typeface="Arial"/>
              <a:cs typeface="Arial"/>
            </a:endParaRPr>
          </a:p>
          <a:p>
            <a:pPr lvl="1"/>
            <a:endParaRPr lang="en-US" dirty="0">
              <a:latin typeface="Arial"/>
              <a:cs typeface="Arial"/>
            </a:endParaRPr>
          </a:p>
          <a:p>
            <a:pPr lvl="0"/>
            <a:r>
              <a:rPr lang="en-US" b="1" dirty="0" err="1">
                <a:latin typeface="Arial"/>
                <a:cs typeface="Arial"/>
              </a:rPr>
              <a:t>Transversospinalis</a:t>
            </a:r>
            <a:r>
              <a:rPr lang="en-US" dirty="0">
                <a:latin typeface="Arial"/>
                <a:cs typeface="Arial"/>
              </a:rPr>
              <a:t> – medial-most group</a:t>
            </a:r>
          </a:p>
          <a:p>
            <a:pPr lvl="1"/>
            <a:r>
              <a:rPr lang="en-US" dirty="0" err="1">
                <a:latin typeface="Arial"/>
                <a:cs typeface="Arial"/>
              </a:rPr>
              <a:t>Spinalis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thoracis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err="1">
                <a:latin typeface="Arial"/>
                <a:cs typeface="Arial"/>
              </a:rPr>
              <a:t>Spinalis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cervicis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83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Abdominal Group</a:t>
            </a:r>
            <a:endParaRPr lang="en-US" sz="40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Deep = Transversus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News Gothic MT" pitchFamily="34" charset="0"/>
              </a:rPr>
              <a:t>Origin: Thoracolumbar 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hlink"/>
                </a:solidFill>
                <a:latin typeface="News Gothic MT" pitchFamily="34" charset="0"/>
              </a:rPr>
              <a:t>		fascia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News Gothic MT" pitchFamily="34" charset="0"/>
              </a:rPr>
              <a:t>Insertion: Sheath below 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latin typeface="News Gothic MT" pitchFamily="34" charset="0"/>
              </a:rPr>
              <a:t>		abdominus rectus</a:t>
            </a:r>
          </a:p>
        </p:txBody>
      </p:sp>
      <p:graphicFrame>
        <p:nvGraphicFramePr>
          <p:cNvPr id="400387" name="Object 3"/>
          <p:cNvGraphicFramePr>
            <a:graphicFrameLocks noChangeAspect="1"/>
          </p:cNvGraphicFramePr>
          <p:nvPr/>
        </p:nvGraphicFramePr>
        <p:xfrm>
          <a:off x="6400800" y="1905000"/>
          <a:ext cx="236378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3" name="Image" r:id="rId3" imgW="423709" imgH="847417" progId="">
                  <p:embed/>
                </p:oleObj>
              </mc:Choice>
              <mc:Fallback>
                <p:oleObj name="Image" r:id="rId3" imgW="423709" imgH="847417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05000"/>
                        <a:ext cx="236378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1026" descr="AbdomenFron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988"/>
            <a:ext cx="9144000" cy="6040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Thoracic Group</a:t>
            </a:r>
          </a:p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	External intercostal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	Internal Intercostal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	Transversus thoracis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Intercost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5738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 descr="ThoraxInterna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9800"/>
            <a:ext cx="9144000" cy="497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1026" descr="ThoraxInterna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9513"/>
            <a:ext cx="9144000" cy="4500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Perineal Group</a:t>
            </a:r>
          </a:p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Superficial = 	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Urogenital/anal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external anal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sphinceter 			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Perineal Group</a:t>
            </a:r>
          </a:p>
          <a:p>
            <a:pPr algn="ctr">
              <a:spcBef>
                <a:spcPct val="50000"/>
              </a:spcBef>
            </a:pPr>
            <a:endParaRPr lang="en-US" sz="3200" b="1">
              <a:solidFill>
                <a:srgbClr val="FFFF66"/>
              </a:solidFill>
              <a:latin typeface="News Gothic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Intermediate = Pelvic Diaphragm: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					- Coccygeus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					- Levator ani</a:t>
            </a:r>
            <a:endParaRPr lang="en-US" sz="18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Perineal Group</a:t>
            </a:r>
          </a:p>
          <a:p>
            <a:pPr algn="ctr">
              <a:spcBef>
                <a:spcPct val="50000"/>
              </a:spcBef>
            </a:pPr>
            <a:endParaRPr lang="en-US" sz="3200" b="1">
              <a:solidFill>
                <a:srgbClr val="FFFF66"/>
              </a:solidFill>
              <a:latin typeface="News Gothic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Deep  = Transversalis Fascia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					</a:t>
            </a:r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UGdiaphrag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775" y="0"/>
            <a:ext cx="4616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ector-Spina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-304800"/>
            <a:ext cx="3281352" cy="7560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13716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Diagrammatic plan of organization of major components of the erector </a:t>
            </a:r>
            <a:r>
              <a:rPr lang="en-US" sz="3600" dirty="0" err="1" smtClean="0">
                <a:latin typeface="Arial"/>
                <a:cs typeface="Arial"/>
              </a:rPr>
              <a:t>spinae</a:t>
            </a:r>
            <a:r>
              <a:rPr lang="en-US" sz="3600" dirty="0" smtClean="0">
                <a:latin typeface="Arial"/>
                <a:cs typeface="Arial"/>
              </a:rPr>
              <a:t>.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1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 descr="PelvicDiaphrag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4038"/>
            <a:ext cx="9144000" cy="5749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2" descr="PelvicDiaphragm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1938"/>
            <a:ext cx="9144000" cy="6334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Subdivision of the Neck Region</a:t>
            </a:r>
          </a:p>
          <a:p>
            <a:pPr algn="ctr">
              <a:spcBef>
                <a:spcPct val="50000"/>
              </a:spcBef>
            </a:pPr>
            <a:endParaRPr lang="en-US" sz="3200" b="1">
              <a:solidFill>
                <a:srgbClr val="FFFF66"/>
              </a:solidFill>
              <a:latin typeface="News Gothic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Diaphragm ripped out early in development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Scalenes are what are left.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					</a:t>
            </a:r>
            <a:r>
              <a:rPr lang="en-US" b="1">
                <a:solidFill>
                  <a:srgbClr val="FFCC00"/>
                </a:solidFill>
                <a:latin typeface="News Gothic MT" pitchFamily="34" charset="0"/>
              </a:rPr>
              <a:t>		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 descr="Scale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3829050" cy="4572000"/>
          </a:xfrm>
          <a:prstGeom prst="rect">
            <a:avLst/>
          </a:prstGeom>
          <a:noFill/>
        </p:spPr>
      </p:pic>
      <p:pic>
        <p:nvPicPr>
          <p:cNvPr id="420867" name="Picture 3" descr="Scalen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066800"/>
            <a:ext cx="4876800" cy="4557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 descr="ThoraxInterna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9513"/>
            <a:ext cx="9144000" cy="4500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EpaxialNe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800" y="0"/>
            <a:ext cx="5232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Strap muscles</a:t>
            </a:r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Rectus Abdominus</a:t>
            </a:r>
          </a:p>
          <a:p>
            <a:pPr>
              <a:spcBef>
                <a:spcPct val="50000"/>
              </a:spcBef>
            </a:pPr>
            <a:endParaRPr lang="en-US" sz="3600" b="1">
              <a:solidFill>
                <a:schemeClr val="accent1"/>
              </a:solidFill>
              <a:latin typeface="News Gothic MT" pitchFamily="34" charset="0"/>
            </a:endParaRPr>
          </a:p>
        </p:txBody>
      </p:sp>
      <p:graphicFrame>
        <p:nvGraphicFramePr>
          <p:cNvPr id="404483" name="Object 3"/>
          <p:cNvGraphicFramePr>
            <a:graphicFrameLocks noChangeAspect="1"/>
          </p:cNvGraphicFramePr>
          <p:nvPr/>
        </p:nvGraphicFramePr>
        <p:xfrm>
          <a:off x="6400800" y="914400"/>
          <a:ext cx="2360613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9" name="Image" r:id="rId3" imgW="438839" imgH="1060886" progId="">
                  <p:embed/>
                </p:oleObj>
              </mc:Choice>
              <mc:Fallback>
                <p:oleObj name="Image" r:id="rId3" imgW="438839" imgH="106088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914400"/>
                        <a:ext cx="2360613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BodyW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25" y="0"/>
            <a:ext cx="57467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 descr="Sartori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2363" y="0"/>
            <a:ext cx="43592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AbLay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943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38100"/>
            <a:ext cx="4258945" cy="701230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25400"/>
            <a:ext cx="48768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Iliocostalis</a:t>
            </a:r>
            <a:r>
              <a:rPr lang="en-US" sz="2000" b="1" dirty="0" smtClean="0"/>
              <a:t> Group – </a:t>
            </a:r>
            <a:r>
              <a:rPr lang="en-US" sz="2000" dirty="0" err="1" smtClean="0"/>
              <a:t>lateralmost</a:t>
            </a:r>
            <a:r>
              <a:rPr lang="en-US" sz="2000" dirty="0" smtClean="0"/>
              <a:t> of erector </a:t>
            </a:r>
            <a:r>
              <a:rPr lang="en-US" sz="2000" dirty="0" err="1" smtClean="0"/>
              <a:t>spinae</a:t>
            </a:r>
            <a:endParaRPr lang="en-US" sz="2000" dirty="0"/>
          </a:p>
          <a:p>
            <a:r>
              <a:rPr lang="en-US" sz="2000" i="1" dirty="0"/>
              <a:t> </a:t>
            </a:r>
            <a:endParaRPr lang="en-US" sz="2000" dirty="0"/>
          </a:p>
          <a:p>
            <a:r>
              <a:rPr lang="en-US" sz="2000" b="1" dirty="0" err="1"/>
              <a:t>Iliocostalis</a:t>
            </a:r>
            <a:r>
              <a:rPr lang="en-US" sz="2000" b="1" dirty="0"/>
              <a:t> </a:t>
            </a:r>
            <a:r>
              <a:rPr lang="en-US" sz="2000" b="1" dirty="0" err="1"/>
              <a:t>cervicis</a:t>
            </a:r>
            <a:endParaRPr lang="en-US" sz="2000" dirty="0"/>
          </a:p>
          <a:p>
            <a:r>
              <a:rPr lang="en-US" sz="2000" i="1" dirty="0"/>
              <a:t>Origin</a:t>
            </a:r>
            <a:r>
              <a:rPr lang="en-US" sz="2000" dirty="0"/>
              <a:t>:  Ribs 3-7</a:t>
            </a:r>
          </a:p>
          <a:p>
            <a:r>
              <a:rPr lang="en-US" sz="2000" i="1" dirty="0"/>
              <a:t>Insertion</a:t>
            </a:r>
            <a:r>
              <a:rPr lang="en-US" sz="2000" dirty="0"/>
              <a:t>:  Transverse processes of C4-C6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Spinal nerves C8-T1</a:t>
            </a:r>
          </a:p>
          <a:p>
            <a:endParaRPr lang="en-US" sz="2000" dirty="0" smtClean="0"/>
          </a:p>
          <a:p>
            <a:r>
              <a:rPr lang="en-US" sz="2000" b="1" dirty="0" err="1"/>
              <a:t>Iliocostalis</a:t>
            </a:r>
            <a:r>
              <a:rPr lang="en-US" sz="2000" b="1" dirty="0"/>
              <a:t> </a:t>
            </a:r>
            <a:r>
              <a:rPr lang="en-US" sz="2000" b="1" dirty="0" err="1"/>
              <a:t>thoracis</a:t>
            </a:r>
            <a:endParaRPr lang="en-US" sz="2000" dirty="0"/>
          </a:p>
          <a:p>
            <a:r>
              <a:rPr lang="en-US" sz="2000" i="1" dirty="0"/>
              <a:t>Origin</a:t>
            </a:r>
            <a:r>
              <a:rPr lang="en-US" sz="2000" dirty="0"/>
              <a:t>:  Rib 7-12</a:t>
            </a:r>
          </a:p>
          <a:p>
            <a:r>
              <a:rPr lang="en-US" sz="2000" i="1" dirty="0"/>
              <a:t>Insertion</a:t>
            </a:r>
            <a:r>
              <a:rPr lang="en-US" sz="2000" dirty="0"/>
              <a:t>:  Ribs 1-6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Spinal nerves C8-T1</a:t>
            </a:r>
          </a:p>
          <a:p>
            <a:endParaRPr lang="en-US" sz="2000" dirty="0"/>
          </a:p>
          <a:p>
            <a:r>
              <a:rPr lang="en-US" sz="2000" b="1" dirty="0" err="1" smtClean="0"/>
              <a:t>Iliocostalis</a:t>
            </a:r>
            <a:r>
              <a:rPr lang="en-US" sz="2000" b="1" dirty="0" smtClean="0"/>
              <a:t> </a:t>
            </a:r>
            <a:r>
              <a:rPr lang="en-US" sz="2000" b="1" dirty="0" err="1"/>
              <a:t>lumborum</a:t>
            </a:r>
            <a:endParaRPr lang="en-US" sz="2000" dirty="0"/>
          </a:p>
          <a:p>
            <a:r>
              <a:rPr lang="en-US" sz="2000" i="1" dirty="0"/>
              <a:t>Origin</a:t>
            </a:r>
            <a:r>
              <a:rPr lang="en-US" sz="2000" dirty="0"/>
              <a:t>:  Sacrum, Iliac crest, thoracolumbar fascia</a:t>
            </a:r>
          </a:p>
          <a:p>
            <a:r>
              <a:rPr lang="en-US" sz="2000" i="1" dirty="0"/>
              <a:t>Insertion</a:t>
            </a:r>
            <a:r>
              <a:rPr lang="en-US" sz="2000" dirty="0"/>
              <a:t>:  Transverse processes of upper lumbar vertebrae, ribs 6-12.</a:t>
            </a:r>
          </a:p>
          <a:p>
            <a:r>
              <a:rPr lang="en-US" sz="2000" i="1" dirty="0"/>
              <a:t>Innervation</a:t>
            </a:r>
            <a:r>
              <a:rPr lang="en-US" sz="2000" dirty="0"/>
              <a:t>:  Spinal nerves C8-</a:t>
            </a:r>
            <a:r>
              <a:rPr lang="en-US" sz="2000" dirty="0" smtClean="0"/>
              <a:t>T1</a:t>
            </a:r>
          </a:p>
          <a:p>
            <a:endParaRPr lang="en-US" sz="2000" dirty="0"/>
          </a:p>
          <a:p>
            <a:r>
              <a:rPr lang="en-US" sz="2000" i="1" dirty="0"/>
              <a:t>Function</a:t>
            </a:r>
            <a:r>
              <a:rPr lang="en-US" sz="2000" dirty="0"/>
              <a:t>:  Bilateral – extend spine; Unilateral – bend spine laterally to same side.</a:t>
            </a:r>
          </a:p>
          <a:p>
            <a:r>
              <a:rPr lang="en-US" sz="2000" b="1" dirty="0"/>
              <a:t> </a:t>
            </a:r>
            <a:endParaRPr lang="en-US" sz="2000" dirty="0"/>
          </a:p>
          <a:p>
            <a:r>
              <a:rPr lang="en-US" sz="2000" b="1" dirty="0"/>
              <a:t> 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133600" y="1219200"/>
            <a:ext cx="2057400" cy="228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438400" y="2667000"/>
            <a:ext cx="1828800" cy="1524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438400" y="4343400"/>
            <a:ext cx="17526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96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 descr="RectusShea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850" y="0"/>
            <a:ext cx="64643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 descr="AbdomanInter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BodyWall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0"/>
            <a:ext cx="62515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Strap muscles</a:t>
            </a:r>
          </a:p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Rectus Series</a:t>
            </a:r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Geniohyoid</a:t>
            </a:r>
          </a:p>
        </p:txBody>
      </p:sp>
      <p:graphicFrame>
        <p:nvGraphicFramePr>
          <p:cNvPr id="472064" name="Object 0"/>
          <p:cNvGraphicFramePr>
            <a:graphicFrameLocks noChangeAspect="1"/>
          </p:cNvGraphicFramePr>
          <p:nvPr/>
        </p:nvGraphicFramePr>
        <p:xfrm>
          <a:off x="6415088" y="1143000"/>
          <a:ext cx="2500312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70" name="Image" r:id="rId3" imgW="670675" imgH="1130715" progId="">
                  <p:embed/>
                </p:oleObj>
              </mc:Choice>
              <mc:Fallback>
                <p:oleObj name="Image" r:id="rId3" imgW="670675" imgH="1130715" progId="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680" t="2840" r="19221" b="6273"/>
                      <a:stretch>
                        <a:fillRect/>
                      </a:stretch>
                    </p:blipFill>
                    <p:spPr bwMode="auto">
                      <a:xfrm>
                        <a:off x="6415088" y="1143000"/>
                        <a:ext cx="2500312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Strap muscles</a:t>
            </a:r>
          </a:p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Rectus Series</a:t>
            </a:r>
            <a:endParaRPr lang="en-US" sz="40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Omohyoid</a:t>
            </a:r>
          </a:p>
        </p:txBody>
      </p:sp>
      <p:graphicFrame>
        <p:nvGraphicFramePr>
          <p:cNvPr id="402435" name="Object 3"/>
          <p:cNvGraphicFramePr>
            <a:graphicFrameLocks noChangeAspect="1"/>
          </p:cNvGraphicFramePr>
          <p:nvPr/>
        </p:nvGraphicFramePr>
        <p:xfrm>
          <a:off x="6634163" y="1295400"/>
          <a:ext cx="2509837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41" name="Image" r:id="rId3" imgW="463336" imgH="1027091" progId="">
                  <p:embed/>
                </p:oleObj>
              </mc:Choice>
              <mc:Fallback>
                <p:oleObj name="Image" r:id="rId3" imgW="463336" imgH="102709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4163" y="1295400"/>
                        <a:ext cx="2509837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Strap muscles</a:t>
            </a:r>
          </a:p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Rectus Series</a:t>
            </a:r>
            <a:endParaRPr lang="en-US" sz="40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Sternohyoid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Sternothyroid</a:t>
            </a:r>
          </a:p>
          <a:p>
            <a:pPr>
              <a:spcBef>
                <a:spcPct val="50000"/>
              </a:spcBef>
            </a:pPr>
            <a:endParaRPr lang="en-US" sz="3600" b="1">
              <a:solidFill>
                <a:schemeClr val="accent1"/>
              </a:solidFill>
              <a:latin typeface="News Gothic MT" pitchFamily="34" charset="0"/>
            </a:endParaRPr>
          </a:p>
        </p:txBody>
      </p:sp>
      <p:graphicFrame>
        <p:nvGraphicFramePr>
          <p:cNvPr id="403459" name="Object 3"/>
          <p:cNvGraphicFramePr>
            <a:graphicFrameLocks noChangeAspect="1"/>
          </p:cNvGraphicFramePr>
          <p:nvPr/>
        </p:nvGraphicFramePr>
        <p:xfrm>
          <a:off x="6324600" y="1219200"/>
          <a:ext cx="247491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65" name="Image" r:id="rId3" imgW="469433" imgH="1027091" progId="">
                  <p:embed/>
                </p:oleObj>
              </mc:Choice>
              <mc:Fallback>
                <p:oleObj name="Image" r:id="rId3" imgW="469433" imgH="102709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219200"/>
                        <a:ext cx="2474913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228600" y="457200"/>
            <a:ext cx="891540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News Gothic MT" pitchFamily="34" charset="0"/>
              </a:rPr>
              <a:t>Strap muscles</a:t>
            </a:r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FFF66"/>
              </a:solidFill>
              <a:latin typeface="News Gothic MT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latin typeface="News Gothic MT" pitchFamily="34" charset="0"/>
              </a:rPr>
              <a:t>Pyramidalis</a:t>
            </a:r>
          </a:p>
          <a:p>
            <a:pPr>
              <a:spcBef>
                <a:spcPct val="50000"/>
              </a:spcBef>
            </a:pPr>
            <a:endParaRPr lang="en-US" sz="3600" b="1">
              <a:solidFill>
                <a:schemeClr val="accent1"/>
              </a:solidFill>
              <a:latin typeface="News Gothic MT" pitchFamily="34" charset="0"/>
            </a:endParaRPr>
          </a:p>
        </p:txBody>
      </p:sp>
      <p:graphicFrame>
        <p:nvGraphicFramePr>
          <p:cNvPr id="473088" name="Object 0"/>
          <p:cNvGraphicFramePr>
            <a:graphicFrameLocks noChangeAspect="1"/>
          </p:cNvGraphicFramePr>
          <p:nvPr/>
        </p:nvGraphicFramePr>
        <p:xfrm>
          <a:off x="6248400" y="1219200"/>
          <a:ext cx="263525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094" name="Image" r:id="rId3" imgW="487805" imgH="1042595" progId="">
                  <p:embed/>
                </p:oleObj>
              </mc:Choice>
              <mc:Fallback>
                <p:oleObj name="Image" r:id="rId3" imgW="487805" imgH="1042595" progId="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219200"/>
                        <a:ext cx="263525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1" name="Text Box 3"/>
          <p:cNvSpPr txBox="1">
            <a:spLocks noChangeArrowheads="1"/>
          </p:cNvSpPr>
          <p:nvPr/>
        </p:nvSpPr>
        <p:spPr bwMode="auto">
          <a:xfrm>
            <a:off x="1981200" y="2819400"/>
            <a:ext cx="5486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rial" charset="0"/>
              </a:rPr>
              <a:t>Appendicular Musculature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Text Box 2"/>
          <p:cNvSpPr txBox="1">
            <a:spLocks noChangeArrowheads="1"/>
          </p:cNvSpPr>
          <p:nvPr/>
        </p:nvSpPr>
        <p:spPr bwMode="auto">
          <a:xfrm>
            <a:off x="304800" y="762000"/>
            <a:ext cx="86106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en-GB" sz="7200" b="1">
                <a:solidFill>
                  <a:srgbClr val="FFFF66"/>
                </a:solidFill>
                <a:latin typeface="Tahoma" pitchFamily="34" charset="0"/>
              </a:rPr>
              <a:t>Innervation:</a:t>
            </a:r>
          </a:p>
          <a:p>
            <a:pPr marL="457200" indent="-457200" algn="ctr"/>
            <a:endParaRPr lang="en-GB" sz="7200" b="1">
              <a:solidFill>
                <a:srgbClr val="FF0000"/>
              </a:solidFill>
              <a:latin typeface="Tahoma" pitchFamily="34" charset="0"/>
            </a:endParaRPr>
          </a:p>
          <a:p>
            <a:pPr marL="457200" indent="-457200" algn="ctr"/>
            <a:endParaRPr lang="en-GB" sz="3600" b="1">
              <a:solidFill>
                <a:srgbClr val="FF0000"/>
              </a:solidFill>
              <a:latin typeface="Tahoma" pitchFamily="34" charset="0"/>
            </a:endParaRPr>
          </a:p>
        </p:txBody>
      </p:sp>
      <p:graphicFrame>
        <p:nvGraphicFramePr>
          <p:cNvPr id="450563" name="Object 3"/>
          <p:cNvGraphicFramePr>
            <a:graphicFrameLocks noChangeAspect="1"/>
          </p:cNvGraphicFramePr>
          <p:nvPr/>
        </p:nvGraphicFramePr>
        <p:xfrm>
          <a:off x="1371600" y="2514600"/>
          <a:ext cx="655320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69" name="Image" r:id="rId4" imgW="3697847" imgH="2325450" progId="">
                  <p:embed/>
                </p:oleObj>
              </mc:Choice>
              <mc:Fallback>
                <p:oleObj name="Image" r:id="rId4" imgW="3697847" imgH="232545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514600"/>
                        <a:ext cx="6553200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64" name="Line 4"/>
          <p:cNvSpPr>
            <a:spLocks noChangeShapeType="1"/>
          </p:cNvSpPr>
          <p:nvPr/>
        </p:nvSpPr>
        <p:spPr bwMode="auto">
          <a:xfrm>
            <a:off x="4724400" y="3657600"/>
            <a:ext cx="2057400" cy="7620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65" name="Line 5"/>
          <p:cNvSpPr>
            <a:spLocks noChangeShapeType="1"/>
          </p:cNvSpPr>
          <p:nvPr/>
        </p:nvSpPr>
        <p:spPr bwMode="auto">
          <a:xfrm>
            <a:off x="6781800" y="4419600"/>
            <a:ext cx="381000" cy="3810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66" name="Line 6"/>
          <p:cNvSpPr>
            <a:spLocks noChangeShapeType="1"/>
          </p:cNvSpPr>
          <p:nvPr/>
        </p:nvSpPr>
        <p:spPr bwMode="auto">
          <a:xfrm flipV="1">
            <a:off x="6781800" y="4267200"/>
            <a:ext cx="533400" cy="1524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67" name="Line 7"/>
          <p:cNvSpPr>
            <a:spLocks noChangeShapeType="1"/>
          </p:cNvSpPr>
          <p:nvPr/>
        </p:nvSpPr>
        <p:spPr bwMode="auto">
          <a:xfrm flipV="1">
            <a:off x="4724400" y="3429000"/>
            <a:ext cx="838200" cy="2286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68" name="Text Box 8"/>
          <p:cNvSpPr txBox="1">
            <a:spLocks noChangeArrowheads="1"/>
          </p:cNvSpPr>
          <p:nvPr/>
        </p:nvSpPr>
        <p:spPr bwMode="auto">
          <a:xfrm>
            <a:off x="1736725" y="2630488"/>
            <a:ext cx="126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66"/>
                </a:solidFill>
                <a:latin typeface="News Gothic MT" pitchFamily="34" charset="0"/>
              </a:rPr>
              <a:t>Epaxial</a:t>
            </a:r>
          </a:p>
        </p:txBody>
      </p:sp>
      <p:sp>
        <p:nvSpPr>
          <p:cNvPr id="450569" name="Rectangle 9"/>
          <p:cNvSpPr>
            <a:spLocks noChangeArrowheads="1"/>
          </p:cNvSpPr>
          <p:nvPr/>
        </p:nvSpPr>
        <p:spPr bwMode="auto">
          <a:xfrm>
            <a:off x="6019800" y="2514600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66"/>
                </a:solidFill>
                <a:latin typeface="News Gothic MT" pitchFamily="34" charset="0"/>
              </a:rPr>
              <a:t>Hypaxial</a:t>
            </a:r>
          </a:p>
        </p:txBody>
      </p:sp>
      <p:sp>
        <p:nvSpPr>
          <p:cNvPr id="450570" name="Line 10"/>
          <p:cNvSpPr>
            <a:spLocks noChangeShapeType="1"/>
          </p:cNvSpPr>
          <p:nvPr/>
        </p:nvSpPr>
        <p:spPr bwMode="auto">
          <a:xfrm>
            <a:off x="2895600" y="3048000"/>
            <a:ext cx="533400" cy="4572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71" name="Line 11"/>
          <p:cNvSpPr>
            <a:spLocks noChangeShapeType="1"/>
          </p:cNvSpPr>
          <p:nvPr/>
        </p:nvSpPr>
        <p:spPr bwMode="auto">
          <a:xfrm>
            <a:off x="6553200" y="2971800"/>
            <a:ext cx="76200" cy="12954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72" name="Text Box 12"/>
          <p:cNvSpPr txBox="1">
            <a:spLocks noChangeArrowheads="1"/>
          </p:cNvSpPr>
          <p:nvPr/>
        </p:nvSpPr>
        <p:spPr bwMode="auto">
          <a:xfrm>
            <a:off x="4708525" y="1944688"/>
            <a:ext cx="225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Dorsal Ramus</a:t>
            </a:r>
          </a:p>
        </p:txBody>
      </p:sp>
      <p:sp>
        <p:nvSpPr>
          <p:cNvPr id="450573" name="Rectangle 13"/>
          <p:cNvSpPr>
            <a:spLocks noChangeArrowheads="1"/>
          </p:cNvSpPr>
          <p:nvPr/>
        </p:nvSpPr>
        <p:spPr bwMode="auto">
          <a:xfrm>
            <a:off x="0" y="5410200"/>
            <a:ext cx="1285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Ventral</a:t>
            </a:r>
          </a:p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 Ramus</a:t>
            </a:r>
          </a:p>
        </p:txBody>
      </p:sp>
      <p:sp>
        <p:nvSpPr>
          <p:cNvPr id="450574" name="Line 14"/>
          <p:cNvSpPr>
            <a:spLocks noChangeShapeType="1"/>
          </p:cNvSpPr>
          <p:nvPr/>
        </p:nvSpPr>
        <p:spPr bwMode="auto">
          <a:xfrm flipH="1">
            <a:off x="5029200" y="2438400"/>
            <a:ext cx="76200" cy="1066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75" name="Line 15"/>
          <p:cNvSpPr>
            <a:spLocks noChangeShapeType="1"/>
          </p:cNvSpPr>
          <p:nvPr/>
        </p:nvSpPr>
        <p:spPr bwMode="auto">
          <a:xfrm flipV="1">
            <a:off x="1295400" y="3886200"/>
            <a:ext cx="3886200" cy="21336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76" name="Text Box 16"/>
          <p:cNvSpPr txBox="1">
            <a:spLocks noChangeArrowheads="1"/>
          </p:cNvSpPr>
          <p:nvPr/>
        </p:nvSpPr>
        <p:spPr bwMode="auto">
          <a:xfrm>
            <a:off x="7908925" y="5334000"/>
            <a:ext cx="1235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Distal </a:t>
            </a:r>
          </a:p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Ventral</a:t>
            </a:r>
          </a:p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Branch</a:t>
            </a:r>
          </a:p>
        </p:txBody>
      </p:sp>
      <p:sp>
        <p:nvSpPr>
          <p:cNvPr id="450577" name="Rectangle 17"/>
          <p:cNvSpPr>
            <a:spLocks noChangeArrowheads="1"/>
          </p:cNvSpPr>
          <p:nvPr/>
        </p:nvSpPr>
        <p:spPr bwMode="auto">
          <a:xfrm>
            <a:off x="7848600" y="2514600"/>
            <a:ext cx="1295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Distal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Dorsal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Branch</a:t>
            </a:r>
          </a:p>
        </p:txBody>
      </p:sp>
      <p:sp>
        <p:nvSpPr>
          <p:cNvPr id="450578" name="Line 18"/>
          <p:cNvSpPr>
            <a:spLocks noChangeShapeType="1"/>
          </p:cNvSpPr>
          <p:nvPr/>
        </p:nvSpPr>
        <p:spPr bwMode="auto">
          <a:xfrm flipH="1" flipV="1">
            <a:off x="7086600" y="4876800"/>
            <a:ext cx="838200" cy="11430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0579" name="Line 19"/>
          <p:cNvSpPr>
            <a:spLocks noChangeShapeType="1"/>
          </p:cNvSpPr>
          <p:nvPr/>
        </p:nvSpPr>
        <p:spPr bwMode="auto">
          <a:xfrm flipH="1">
            <a:off x="7239000" y="3581400"/>
            <a:ext cx="609600" cy="6096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628650" y="304800"/>
            <a:ext cx="8515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CC00"/>
                </a:solidFill>
                <a:latin typeface="News Gothic MT" pitchFamily="34" charset="0"/>
              </a:rPr>
              <a:t>Each limb receives more than 1 nerve:</a:t>
            </a:r>
          </a:p>
          <a:p>
            <a:r>
              <a:rPr lang="en-US" sz="3600" b="1">
                <a:solidFill>
                  <a:srgbClr val="FFCC00"/>
                </a:solidFill>
                <a:latin typeface="News Gothic MT" pitchFamily="34" charset="0"/>
              </a:rPr>
              <a:t>Usually about 6</a:t>
            </a:r>
          </a:p>
        </p:txBody>
      </p:sp>
      <p:graphicFrame>
        <p:nvGraphicFramePr>
          <p:cNvPr id="452611" name="Object 3"/>
          <p:cNvGraphicFramePr>
            <a:graphicFrameLocks noChangeAspect="1"/>
          </p:cNvGraphicFramePr>
          <p:nvPr/>
        </p:nvGraphicFramePr>
        <p:xfrm>
          <a:off x="1219200" y="2209800"/>
          <a:ext cx="6878638" cy="379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17" name="Image" r:id="rId3" imgW="5070244" imgH="2795623" progId="">
                  <p:embed/>
                </p:oleObj>
              </mc:Choice>
              <mc:Fallback>
                <p:oleObj name="Image" r:id="rId3" imgW="5070244" imgH="279562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209800"/>
                        <a:ext cx="6878638" cy="379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38100"/>
            <a:ext cx="4258945" cy="701230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12700"/>
            <a:ext cx="5029200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/>
              <a:t>Longissimus</a:t>
            </a:r>
            <a:r>
              <a:rPr lang="en-US" sz="1800" b="1" dirty="0"/>
              <a:t> </a:t>
            </a:r>
            <a:r>
              <a:rPr lang="en-US" sz="1800" b="1" dirty="0" err="1"/>
              <a:t>Dorsi</a:t>
            </a:r>
            <a:r>
              <a:rPr lang="en-US" sz="1800" b="1" dirty="0"/>
              <a:t> Group</a:t>
            </a:r>
            <a:endParaRPr lang="en-US" sz="1800" dirty="0"/>
          </a:p>
          <a:p>
            <a:r>
              <a:rPr lang="en-US" sz="1800" dirty="0"/>
              <a:t>(The only group of erector </a:t>
            </a:r>
            <a:r>
              <a:rPr lang="en-US" sz="1800" dirty="0" err="1"/>
              <a:t>spinae</a:t>
            </a:r>
            <a:r>
              <a:rPr lang="en-US" sz="1800" dirty="0"/>
              <a:t> muscles to actually reach the skull.)</a:t>
            </a:r>
          </a:p>
          <a:p>
            <a:r>
              <a:rPr lang="en-US" sz="1800" b="1" dirty="0"/>
              <a:t> </a:t>
            </a:r>
            <a:endParaRPr lang="en-US" sz="1800" dirty="0"/>
          </a:p>
          <a:p>
            <a:r>
              <a:rPr lang="en-US" sz="1800" b="1" dirty="0" err="1"/>
              <a:t>Longissimus</a:t>
            </a:r>
            <a:r>
              <a:rPr lang="en-US" sz="1800" b="1" dirty="0"/>
              <a:t> </a:t>
            </a:r>
            <a:r>
              <a:rPr lang="en-US" sz="1800" b="1" dirty="0" err="1"/>
              <a:t>capitus</a:t>
            </a:r>
            <a:endParaRPr lang="en-US" sz="1800" dirty="0"/>
          </a:p>
          <a:p>
            <a:r>
              <a:rPr lang="en-US" sz="1800" i="1" dirty="0"/>
              <a:t>Origin</a:t>
            </a:r>
            <a:r>
              <a:rPr lang="en-US" sz="1800" dirty="0"/>
              <a:t>:  Transverse processes of C4-T3</a:t>
            </a:r>
          </a:p>
          <a:p>
            <a:r>
              <a:rPr lang="en-US" sz="1800" i="1" dirty="0"/>
              <a:t>Insertion</a:t>
            </a:r>
            <a:r>
              <a:rPr lang="en-US" sz="1800" dirty="0"/>
              <a:t>:  Mastoid process of temporal bone</a:t>
            </a:r>
          </a:p>
          <a:p>
            <a:r>
              <a:rPr lang="en-US" sz="1800" i="1" dirty="0"/>
              <a:t>Innervation</a:t>
            </a:r>
            <a:r>
              <a:rPr lang="en-US" sz="1800" dirty="0"/>
              <a:t>:  Spinal nerves C1-</a:t>
            </a:r>
            <a:r>
              <a:rPr lang="en-US" sz="1800" dirty="0" smtClean="0"/>
              <a:t>T5</a:t>
            </a:r>
          </a:p>
          <a:p>
            <a:endParaRPr lang="en-US" sz="1800" dirty="0"/>
          </a:p>
          <a:p>
            <a:r>
              <a:rPr lang="en-US" sz="1800" b="1" dirty="0" err="1"/>
              <a:t>Longissimus</a:t>
            </a:r>
            <a:r>
              <a:rPr lang="en-US" sz="1800" b="1" dirty="0"/>
              <a:t> </a:t>
            </a:r>
            <a:r>
              <a:rPr lang="en-US" sz="1800" b="1" dirty="0" err="1"/>
              <a:t>cervicis</a:t>
            </a:r>
            <a:endParaRPr lang="en-US" sz="1800" dirty="0"/>
          </a:p>
          <a:p>
            <a:r>
              <a:rPr lang="en-US" sz="1800" i="1" dirty="0"/>
              <a:t>Origin</a:t>
            </a:r>
            <a:r>
              <a:rPr lang="en-US" sz="1800" dirty="0"/>
              <a:t>:  Transverse processes of T1-T6.</a:t>
            </a:r>
          </a:p>
          <a:p>
            <a:r>
              <a:rPr lang="en-US" sz="1800" i="1" dirty="0"/>
              <a:t>Insertion</a:t>
            </a:r>
            <a:r>
              <a:rPr lang="en-US" sz="1800" dirty="0"/>
              <a:t>:  Transverse processes of C2-C5.</a:t>
            </a:r>
          </a:p>
          <a:p>
            <a:r>
              <a:rPr lang="en-US" sz="1800" i="1" dirty="0"/>
              <a:t>Innervation</a:t>
            </a:r>
            <a:r>
              <a:rPr lang="en-US" sz="1800" dirty="0"/>
              <a:t>:  Spinal nerves C1-</a:t>
            </a:r>
            <a:r>
              <a:rPr lang="en-US" sz="1800" dirty="0" smtClean="0"/>
              <a:t>T5</a:t>
            </a:r>
          </a:p>
          <a:p>
            <a:endParaRPr lang="en-US" sz="1800" dirty="0"/>
          </a:p>
          <a:p>
            <a:r>
              <a:rPr lang="en-US" sz="1800" b="1" dirty="0" err="1" smtClean="0"/>
              <a:t>Longissimus</a:t>
            </a:r>
            <a:r>
              <a:rPr lang="en-US" sz="1800" b="1" dirty="0" smtClean="0"/>
              <a:t> </a:t>
            </a:r>
            <a:r>
              <a:rPr lang="en-US" sz="1800" b="1" dirty="0" err="1"/>
              <a:t>thoracis</a:t>
            </a:r>
            <a:endParaRPr lang="en-US" sz="1800" dirty="0"/>
          </a:p>
          <a:p>
            <a:r>
              <a:rPr lang="en-US" sz="1800" i="1" dirty="0"/>
              <a:t>Origin</a:t>
            </a:r>
            <a:r>
              <a:rPr lang="en-US" sz="1800" dirty="0"/>
              <a:t>:  Sacrum, iliac crest, </a:t>
            </a:r>
            <a:r>
              <a:rPr lang="en-US" sz="1800" dirty="0" err="1"/>
              <a:t>spinous</a:t>
            </a:r>
            <a:r>
              <a:rPr lang="en-US" sz="1800" dirty="0"/>
              <a:t> processes of lumbar vertebrae, transverse processes of lower thoracic vertebrae</a:t>
            </a:r>
          </a:p>
          <a:p>
            <a:r>
              <a:rPr lang="en-US" sz="1800" i="1" dirty="0"/>
              <a:t>Insertion</a:t>
            </a:r>
            <a:r>
              <a:rPr lang="en-US" sz="1800" dirty="0"/>
              <a:t>:  Ribs 2-12, costal processes of lumbar vertebrae, transverse processes of thoracic vertebrae.</a:t>
            </a:r>
          </a:p>
          <a:p>
            <a:r>
              <a:rPr lang="en-US" sz="1800" i="1" dirty="0"/>
              <a:t>Innervation</a:t>
            </a:r>
            <a:r>
              <a:rPr lang="en-US" sz="1800" dirty="0"/>
              <a:t>:  Spinal nerves C1-</a:t>
            </a:r>
            <a:r>
              <a:rPr lang="en-US" sz="1800" dirty="0" smtClean="0"/>
              <a:t>T5</a:t>
            </a:r>
            <a:endParaRPr lang="en-US" sz="1800" dirty="0"/>
          </a:p>
          <a:p>
            <a:r>
              <a:rPr lang="en-US" sz="1800" b="1" dirty="0"/>
              <a:t> </a:t>
            </a:r>
            <a:endParaRPr lang="en-US" sz="1800" dirty="0"/>
          </a:p>
          <a:p>
            <a:r>
              <a:rPr lang="en-US" sz="1800" i="1" dirty="0" smtClean="0"/>
              <a:t>Function</a:t>
            </a:r>
            <a:r>
              <a:rPr lang="en-US" sz="1800" dirty="0"/>
              <a:t>:  Bilateral – extend head and spine; Unilateral – bend spine laterally to same side.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057400" y="4038600"/>
            <a:ext cx="20574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981200" y="1828800"/>
            <a:ext cx="2133600" cy="762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981200" y="1066800"/>
            <a:ext cx="2133600" cy="3048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81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3634" name="Object 2"/>
          <p:cNvGraphicFramePr>
            <a:graphicFrameLocks noChangeAspect="1"/>
          </p:cNvGraphicFramePr>
          <p:nvPr/>
        </p:nvGraphicFramePr>
        <p:xfrm>
          <a:off x="228600" y="2209800"/>
          <a:ext cx="8686800" cy="344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0" name="Image" r:id="rId3" imgW="4930462" imgH="1956936" progId="">
                  <p:embed/>
                </p:oleObj>
              </mc:Choice>
              <mc:Fallback>
                <p:oleObj name="Image" r:id="rId3" imgW="4930462" imgH="195693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8686800" cy="344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35" name="Text Box 3"/>
          <p:cNvSpPr txBox="1">
            <a:spLocks noChangeArrowheads="1"/>
          </p:cNvSpPr>
          <p:nvPr/>
        </p:nvSpPr>
        <p:spPr bwMode="auto">
          <a:xfrm>
            <a:off x="517525" y="500063"/>
            <a:ext cx="8169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FCC00"/>
                </a:solidFill>
                <a:latin typeface="News Gothic MT" pitchFamily="34" charset="0"/>
              </a:rPr>
              <a:t>Posterior branches extend more distally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Text Box 2"/>
          <p:cNvSpPr txBox="1">
            <a:spLocks noChangeArrowheads="1"/>
          </p:cNvSpPr>
          <p:nvPr/>
        </p:nvSpPr>
        <p:spPr bwMode="auto">
          <a:xfrm>
            <a:off x="990600" y="2514600"/>
            <a:ext cx="74136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charset="0"/>
              </a:rPr>
              <a:t>Limb Quadrants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6706" name="Object 2"/>
          <p:cNvGraphicFramePr>
            <a:graphicFrameLocks noChangeAspect="1"/>
          </p:cNvGraphicFramePr>
          <p:nvPr/>
        </p:nvGraphicFramePr>
        <p:xfrm>
          <a:off x="914400" y="1828800"/>
          <a:ext cx="8001000" cy="320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20" name="Image" r:id="rId3" imgW="4943170" imgH="1982351" progId="">
                  <p:embed/>
                </p:oleObj>
              </mc:Choice>
              <mc:Fallback>
                <p:oleObj name="Image" r:id="rId3" imgW="4943170" imgH="198235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28800"/>
                        <a:ext cx="8001000" cy="320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2667000" y="609600"/>
            <a:ext cx="46466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Dorsal Mass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News Gothic MT" pitchFamily="34" charset="0"/>
              </a:rPr>
              <a:t>elevates (extends) limb</a:t>
            </a: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2667000" y="4800600"/>
            <a:ext cx="533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Ventral Mass </a:t>
            </a:r>
          </a:p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6666FF"/>
                </a:solidFill>
                <a:latin typeface="News Gothic MT" pitchFamily="34" charset="0"/>
              </a:rPr>
              <a:t>depresses (flexes) limb</a:t>
            </a:r>
          </a:p>
        </p:txBody>
      </p:sp>
      <p:sp>
        <p:nvSpPr>
          <p:cNvPr id="456709" name="Line 5"/>
          <p:cNvSpPr>
            <a:spLocks noChangeShapeType="1"/>
          </p:cNvSpPr>
          <p:nvPr/>
        </p:nvSpPr>
        <p:spPr bwMode="auto">
          <a:xfrm flipV="1">
            <a:off x="4876800" y="3733800"/>
            <a:ext cx="0" cy="11430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6710" name="Line 6"/>
          <p:cNvSpPr>
            <a:spLocks noChangeShapeType="1"/>
          </p:cNvSpPr>
          <p:nvPr/>
        </p:nvSpPr>
        <p:spPr bwMode="auto">
          <a:xfrm>
            <a:off x="4800600" y="1676400"/>
            <a:ext cx="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56711" name="Object 7"/>
          <p:cNvGraphicFramePr>
            <a:graphicFrameLocks noChangeAspect="1"/>
          </p:cNvGraphicFramePr>
          <p:nvPr/>
        </p:nvGraphicFramePr>
        <p:xfrm>
          <a:off x="304800" y="4191000"/>
          <a:ext cx="281940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21" name="Image" r:id="rId5" imgW="3227674" imgH="2554183" progId="">
                  <p:embed/>
                </p:oleObj>
              </mc:Choice>
              <mc:Fallback>
                <p:oleObj name="Image" r:id="rId5" imgW="3227674" imgH="2554183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191000"/>
                        <a:ext cx="2819400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7730" name="Object 2"/>
          <p:cNvGraphicFramePr>
            <a:graphicFrameLocks noChangeAspect="1"/>
          </p:cNvGraphicFramePr>
          <p:nvPr/>
        </p:nvGraphicFramePr>
        <p:xfrm>
          <a:off x="381000" y="1600200"/>
          <a:ext cx="78486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36" name="Image" r:id="rId4" imgW="4930462" imgH="1969643" progId="">
                  <p:embed/>
                </p:oleObj>
              </mc:Choice>
              <mc:Fallback>
                <p:oleObj name="Image" r:id="rId4" imgW="4930462" imgH="196964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00200"/>
                        <a:ext cx="78486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423863" y="496888"/>
            <a:ext cx="2757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FF66"/>
                </a:solidFill>
                <a:latin typeface="News Gothic MT" pitchFamily="34" charset="0"/>
              </a:rPr>
              <a:t>Cranial (Superior)</a:t>
            </a:r>
          </a:p>
          <a:p>
            <a:pPr algn="ctr"/>
            <a:r>
              <a:rPr lang="en-US" b="1">
                <a:solidFill>
                  <a:srgbClr val="FFFF66"/>
                </a:solidFill>
                <a:latin typeface="News Gothic MT" pitchFamily="34" charset="0"/>
              </a:rPr>
              <a:t>Dorsal (Posterior)</a:t>
            </a:r>
          </a:p>
        </p:txBody>
      </p:sp>
      <p:sp>
        <p:nvSpPr>
          <p:cNvPr id="457732" name="Text Box 4"/>
          <p:cNvSpPr txBox="1">
            <a:spLocks noChangeArrowheads="1"/>
          </p:cNvSpPr>
          <p:nvPr/>
        </p:nvSpPr>
        <p:spPr bwMode="auto">
          <a:xfrm>
            <a:off x="5437188" y="420688"/>
            <a:ext cx="2759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News Gothic MT" pitchFamily="34" charset="0"/>
              </a:rPr>
              <a:t>Caudal (Inferior)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News Gothic MT" pitchFamily="34" charset="0"/>
              </a:rPr>
              <a:t>Dorsal (Posterior)</a:t>
            </a:r>
          </a:p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441325" y="5449888"/>
            <a:ext cx="2757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6666FF"/>
                </a:solidFill>
                <a:latin typeface="News Gothic MT" pitchFamily="34" charset="0"/>
              </a:rPr>
              <a:t>Cranial (Superior)</a:t>
            </a:r>
          </a:p>
          <a:p>
            <a:pPr algn="ctr"/>
            <a:r>
              <a:rPr lang="en-US" b="1">
                <a:solidFill>
                  <a:srgbClr val="6666FF"/>
                </a:solidFill>
                <a:latin typeface="News Gothic MT" pitchFamily="34" charset="0"/>
              </a:rPr>
              <a:t>Ventral (Anterior)</a:t>
            </a:r>
          </a:p>
          <a:p>
            <a:pPr algn="ctr"/>
            <a:endParaRPr lang="en-US">
              <a:solidFill>
                <a:srgbClr val="6666FF"/>
              </a:solidFill>
            </a:endParaRPr>
          </a:p>
        </p:txBody>
      </p:sp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5622925" y="5373688"/>
            <a:ext cx="2690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Caudal (Inferior)</a:t>
            </a:r>
          </a:p>
          <a:p>
            <a:r>
              <a:rPr lang="en-US" b="1">
                <a:solidFill>
                  <a:srgbClr val="009900"/>
                </a:solidFill>
                <a:latin typeface="News Gothic MT" pitchFamily="34" charset="0"/>
              </a:rPr>
              <a:t>Ventral (Anterior)</a:t>
            </a:r>
          </a:p>
          <a:p>
            <a:endParaRPr lang="en-US">
              <a:solidFill>
                <a:srgbClr val="009900"/>
              </a:solidFill>
            </a:endParaRPr>
          </a:p>
        </p:txBody>
      </p:sp>
      <p:sp>
        <p:nvSpPr>
          <p:cNvPr id="457735" name="Line 7"/>
          <p:cNvSpPr>
            <a:spLocks noChangeShapeType="1"/>
          </p:cNvSpPr>
          <p:nvPr/>
        </p:nvSpPr>
        <p:spPr bwMode="auto">
          <a:xfrm>
            <a:off x="2362200" y="1371600"/>
            <a:ext cx="1600200" cy="1524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7736" name="Line 8"/>
          <p:cNvSpPr>
            <a:spLocks noChangeShapeType="1"/>
          </p:cNvSpPr>
          <p:nvPr/>
        </p:nvSpPr>
        <p:spPr bwMode="auto">
          <a:xfrm flipH="1">
            <a:off x="4572000" y="1371600"/>
            <a:ext cx="1524000" cy="1600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7737" name="Line 9"/>
          <p:cNvSpPr>
            <a:spLocks noChangeShapeType="1"/>
          </p:cNvSpPr>
          <p:nvPr/>
        </p:nvSpPr>
        <p:spPr bwMode="auto">
          <a:xfrm flipV="1">
            <a:off x="3124200" y="3810000"/>
            <a:ext cx="914400" cy="16002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 flipH="1" flipV="1">
            <a:off x="4648200" y="3733800"/>
            <a:ext cx="1295400" cy="14478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9778" name="Object 2"/>
          <p:cNvGraphicFramePr>
            <a:graphicFrameLocks noChangeAspect="1"/>
          </p:cNvGraphicFramePr>
          <p:nvPr/>
        </p:nvGraphicFramePr>
        <p:xfrm>
          <a:off x="3186113" y="533400"/>
          <a:ext cx="28797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84" name="Image" r:id="rId4" imgW="4841511" imgH="10115072" progId="">
                  <p:embed/>
                </p:oleObj>
              </mc:Choice>
              <mc:Fallback>
                <p:oleObj name="Image" r:id="rId4" imgW="4841511" imgH="1011507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533400"/>
                        <a:ext cx="28797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9779" name="Group 3"/>
          <p:cNvGrpSpPr>
            <a:grpSpLocks/>
          </p:cNvGrpSpPr>
          <p:nvPr/>
        </p:nvGrpSpPr>
        <p:grpSpPr bwMode="auto">
          <a:xfrm>
            <a:off x="457200" y="457200"/>
            <a:ext cx="8320088" cy="5988050"/>
            <a:chOff x="288" y="288"/>
            <a:chExt cx="5241" cy="3772"/>
          </a:xfrm>
        </p:grpSpPr>
        <p:sp>
          <p:nvSpPr>
            <p:cNvPr id="459780" name="Text Box 4"/>
            <p:cNvSpPr txBox="1">
              <a:spLocks noChangeArrowheads="1"/>
            </p:cNvSpPr>
            <p:nvPr/>
          </p:nvSpPr>
          <p:spPr bwMode="auto">
            <a:xfrm>
              <a:off x="3792" y="288"/>
              <a:ext cx="173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66"/>
                  </a:solidFill>
                  <a:latin typeface="News Gothic MT" pitchFamily="34" charset="0"/>
                </a:rPr>
                <a:t>Cranial (Superior)</a:t>
              </a:r>
            </a:p>
            <a:p>
              <a:pPr algn="ctr"/>
              <a:r>
                <a:rPr lang="en-US" b="1">
                  <a:solidFill>
                    <a:srgbClr val="FFFF66"/>
                  </a:solidFill>
                  <a:latin typeface="News Gothic MT" pitchFamily="34" charset="0"/>
                </a:rPr>
                <a:t>Dorsal (Posterior)</a:t>
              </a:r>
            </a:p>
          </p:txBody>
        </p:sp>
        <p:sp>
          <p:nvSpPr>
            <p:cNvPr id="459781" name="Text Box 5"/>
            <p:cNvSpPr txBox="1">
              <a:spLocks noChangeArrowheads="1"/>
            </p:cNvSpPr>
            <p:nvPr/>
          </p:nvSpPr>
          <p:spPr bwMode="auto">
            <a:xfrm>
              <a:off x="3696" y="3072"/>
              <a:ext cx="173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News Gothic MT" pitchFamily="34" charset="0"/>
                </a:rPr>
                <a:t>Caudal (Inferior)</a:t>
              </a:r>
            </a:p>
            <a:p>
              <a:pPr algn="ctr"/>
              <a:r>
                <a:rPr lang="en-US" b="1">
                  <a:solidFill>
                    <a:srgbClr val="FF0000"/>
                  </a:solidFill>
                  <a:latin typeface="News Gothic MT" pitchFamily="34" charset="0"/>
                </a:rPr>
                <a:t>Dorsal (Posterior)</a:t>
              </a:r>
            </a:p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9782" name="Text Box 6"/>
            <p:cNvSpPr txBox="1">
              <a:spLocks noChangeArrowheads="1"/>
            </p:cNvSpPr>
            <p:nvPr/>
          </p:nvSpPr>
          <p:spPr bwMode="auto">
            <a:xfrm>
              <a:off x="288" y="480"/>
              <a:ext cx="173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6666FF"/>
                  </a:solidFill>
                  <a:latin typeface="News Gothic MT" pitchFamily="34" charset="0"/>
                </a:rPr>
                <a:t>Cranial (Superior)</a:t>
              </a:r>
            </a:p>
            <a:p>
              <a:pPr algn="ctr"/>
              <a:r>
                <a:rPr lang="en-US" b="1">
                  <a:solidFill>
                    <a:srgbClr val="6666FF"/>
                  </a:solidFill>
                  <a:latin typeface="News Gothic MT" pitchFamily="34" charset="0"/>
                </a:rPr>
                <a:t>Ventral (Anterior)</a:t>
              </a:r>
            </a:p>
            <a:p>
              <a:pPr algn="ctr"/>
              <a:endParaRPr lang="en-US">
                <a:solidFill>
                  <a:srgbClr val="6666FF"/>
                </a:solidFill>
              </a:endParaRPr>
            </a:p>
          </p:txBody>
        </p:sp>
        <p:sp>
          <p:nvSpPr>
            <p:cNvPr id="459783" name="Text Box 7"/>
            <p:cNvSpPr txBox="1">
              <a:spLocks noChangeArrowheads="1"/>
            </p:cNvSpPr>
            <p:nvPr/>
          </p:nvSpPr>
          <p:spPr bwMode="auto">
            <a:xfrm>
              <a:off x="528" y="3312"/>
              <a:ext cx="1695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9900"/>
                  </a:solidFill>
                  <a:latin typeface="News Gothic MT" pitchFamily="34" charset="0"/>
                </a:rPr>
                <a:t>Caudal (Inferior)</a:t>
              </a:r>
            </a:p>
            <a:p>
              <a:r>
                <a:rPr lang="en-US" b="1">
                  <a:solidFill>
                    <a:srgbClr val="009900"/>
                  </a:solidFill>
                  <a:latin typeface="News Gothic MT" pitchFamily="34" charset="0"/>
                </a:rPr>
                <a:t>Ventral (Anterior)</a:t>
              </a:r>
            </a:p>
            <a:p>
              <a:endParaRPr lang="en-US">
                <a:solidFill>
                  <a:srgbClr val="009900"/>
                </a:solidFill>
              </a:endParaRPr>
            </a:p>
          </p:txBody>
        </p:sp>
      </p:grpSp>
      <p:sp>
        <p:nvSpPr>
          <p:cNvPr id="459784" name="Line 8"/>
          <p:cNvSpPr>
            <a:spLocks noChangeShapeType="1"/>
          </p:cNvSpPr>
          <p:nvPr/>
        </p:nvSpPr>
        <p:spPr bwMode="auto">
          <a:xfrm flipH="1">
            <a:off x="4876800" y="1295400"/>
            <a:ext cx="1752600" cy="1905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9785" name="Line 9"/>
          <p:cNvSpPr>
            <a:spLocks noChangeShapeType="1"/>
          </p:cNvSpPr>
          <p:nvPr/>
        </p:nvSpPr>
        <p:spPr bwMode="auto">
          <a:xfrm flipH="1" flipV="1">
            <a:off x="4876800" y="3810000"/>
            <a:ext cx="10668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9786" name="Line 10"/>
          <p:cNvSpPr>
            <a:spLocks noChangeShapeType="1"/>
          </p:cNvSpPr>
          <p:nvPr/>
        </p:nvSpPr>
        <p:spPr bwMode="auto">
          <a:xfrm>
            <a:off x="2286000" y="1752600"/>
            <a:ext cx="2209800" cy="14478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9787" name="Line 11"/>
          <p:cNvSpPr>
            <a:spLocks noChangeShapeType="1"/>
          </p:cNvSpPr>
          <p:nvPr/>
        </p:nvSpPr>
        <p:spPr bwMode="auto">
          <a:xfrm flipV="1">
            <a:off x="2667000" y="3733800"/>
            <a:ext cx="1752600" cy="15240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pe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835025"/>
            <a:ext cx="6172200" cy="5251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Text Box 2"/>
          <p:cNvSpPr txBox="1">
            <a:spLocks noChangeArrowheads="1"/>
          </p:cNvSpPr>
          <p:nvPr/>
        </p:nvSpPr>
        <p:spPr bwMode="auto">
          <a:xfrm>
            <a:off x="3276600" y="533400"/>
            <a:ext cx="5410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6666FF"/>
                </a:solidFill>
                <a:latin typeface="News Gothic MT" pitchFamily="34" charset="0"/>
              </a:rPr>
              <a:t>Cranial/Ventral:</a:t>
            </a:r>
          </a:p>
          <a:p>
            <a:r>
              <a:rPr lang="en-US" sz="3600" b="1">
                <a:solidFill>
                  <a:srgbClr val="6666FF"/>
                </a:solidFill>
                <a:latin typeface="News Gothic MT" pitchFamily="34" charset="0"/>
              </a:rPr>
              <a:t>(Superior/Anterior)</a:t>
            </a:r>
          </a:p>
          <a:p>
            <a:r>
              <a:rPr lang="en-US" sz="3600" b="1">
                <a:solidFill>
                  <a:srgbClr val="6666FF"/>
                </a:solidFill>
                <a:latin typeface="News Gothic MT" pitchFamily="34" charset="0"/>
              </a:rPr>
              <a:t>Attaches to pubic bone</a:t>
            </a:r>
          </a:p>
        </p:txBody>
      </p:sp>
      <p:graphicFrame>
        <p:nvGraphicFramePr>
          <p:cNvPr id="462851" name="Object 3"/>
          <p:cNvGraphicFramePr>
            <a:graphicFrameLocks noChangeAspect="1"/>
          </p:cNvGraphicFramePr>
          <p:nvPr/>
        </p:nvGraphicFramePr>
        <p:xfrm>
          <a:off x="4114800" y="2590800"/>
          <a:ext cx="4537075" cy="391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61" name="Image" r:id="rId3" imgW="996867" imgH="859683" progId="">
                  <p:embed/>
                </p:oleObj>
              </mc:Choice>
              <mc:Fallback>
                <p:oleObj name="Image" r:id="rId3" imgW="996867" imgH="85968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590800"/>
                        <a:ext cx="4537075" cy="391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2852" name="Object 4"/>
          <p:cNvGraphicFramePr>
            <a:graphicFrameLocks noChangeAspect="1"/>
          </p:cNvGraphicFramePr>
          <p:nvPr/>
        </p:nvGraphicFramePr>
        <p:xfrm>
          <a:off x="304800" y="228600"/>
          <a:ext cx="28797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62" name="Image" r:id="rId5" imgW="4841511" imgH="10115072" progId="">
                  <p:embed/>
                </p:oleObj>
              </mc:Choice>
              <mc:Fallback>
                <p:oleObj name="Image" r:id="rId5" imgW="4841511" imgH="10115072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28797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2853" name="Line 5"/>
          <p:cNvSpPr>
            <a:spLocks noChangeShapeType="1"/>
          </p:cNvSpPr>
          <p:nvPr/>
        </p:nvSpPr>
        <p:spPr bwMode="auto">
          <a:xfrm>
            <a:off x="1828800" y="2971800"/>
            <a:ext cx="3962400" cy="26670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4572000" y="762000"/>
            <a:ext cx="4267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Caudal/Ventral</a:t>
            </a:r>
          </a:p>
          <a:p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Inferior/Anterior):</a:t>
            </a:r>
          </a:p>
          <a:p>
            <a:r>
              <a:rPr lang="en-US" sz="3600" b="1">
                <a:solidFill>
                  <a:srgbClr val="009900"/>
                </a:solidFill>
                <a:latin typeface="News Gothic MT" pitchFamily="34" charset="0"/>
              </a:rPr>
              <a:t>Attaches to Ischium</a:t>
            </a:r>
          </a:p>
        </p:txBody>
      </p:sp>
      <p:graphicFrame>
        <p:nvGraphicFramePr>
          <p:cNvPr id="463875" name="Object 3"/>
          <p:cNvGraphicFramePr>
            <a:graphicFrameLocks noChangeAspect="1"/>
          </p:cNvGraphicFramePr>
          <p:nvPr/>
        </p:nvGraphicFramePr>
        <p:xfrm>
          <a:off x="4724400" y="2971800"/>
          <a:ext cx="4010025" cy="341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85" name="Image" r:id="rId3" imgW="1009061" imgH="859683" progId="">
                  <p:embed/>
                </p:oleObj>
              </mc:Choice>
              <mc:Fallback>
                <p:oleObj name="Image" r:id="rId3" imgW="1009061" imgH="85968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971800"/>
                        <a:ext cx="4010025" cy="341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3876" name="Object 4"/>
          <p:cNvGraphicFramePr>
            <a:graphicFrameLocks noChangeAspect="1"/>
          </p:cNvGraphicFramePr>
          <p:nvPr/>
        </p:nvGraphicFramePr>
        <p:xfrm>
          <a:off x="533400" y="457200"/>
          <a:ext cx="28797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86" name="Image" r:id="rId5" imgW="4841511" imgH="10115072" progId="">
                  <p:embed/>
                </p:oleObj>
              </mc:Choice>
              <mc:Fallback>
                <p:oleObj name="Image" r:id="rId5" imgW="4841511" imgH="10115072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28797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3877" name="Line 5"/>
          <p:cNvSpPr>
            <a:spLocks noChangeShapeType="1"/>
          </p:cNvSpPr>
          <p:nvPr/>
        </p:nvSpPr>
        <p:spPr bwMode="auto">
          <a:xfrm>
            <a:off x="1981200" y="3657600"/>
            <a:ext cx="3657600" cy="19050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3505200" y="762000"/>
            <a:ext cx="5334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FF66"/>
                </a:solidFill>
                <a:latin typeface="News Gothic MT" pitchFamily="34" charset="0"/>
              </a:rPr>
              <a:t>Cranial/Dorsal</a:t>
            </a:r>
          </a:p>
          <a:p>
            <a:r>
              <a:rPr lang="en-US" sz="3600" b="1">
                <a:solidFill>
                  <a:srgbClr val="FFFF66"/>
                </a:solidFill>
                <a:latin typeface="News Gothic MT" pitchFamily="34" charset="0"/>
              </a:rPr>
              <a:t>Superior/Posterior):</a:t>
            </a:r>
          </a:p>
          <a:p>
            <a:r>
              <a:rPr lang="en-US" sz="3600" b="1">
                <a:solidFill>
                  <a:srgbClr val="FFFF66"/>
                </a:solidFill>
                <a:latin typeface="News Gothic MT" pitchFamily="34" charset="0"/>
              </a:rPr>
              <a:t>Attaches to upper part of ilium</a:t>
            </a:r>
          </a:p>
        </p:txBody>
      </p:sp>
      <p:graphicFrame>
        <p:nvGraphicFramePr>
          <p:cNvPr id="464899" name="Object 3"/>
          <p:cNvGraphicFramePr>
            <a:graphicFrameLocks noChangeAspect="1"/>
          </p:cNvGraphicFramePr>
          <p:nvPr/>
        </p:nvGraphicFramePr>
        <p:xfrm>
          <a:off x="533400" y="457200"/>
          <a:ext cx="28797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09" name="Image" r:id="rId3" imgW="4841511" imgH="10115072" progId="">
                  <p:embed/>
                </p:oleObj>
              </mc:Choice>
              <mc:Fallback>
                <p:oleObj name="Image" r:id="rId3" imgW="4841511" imgH="1011507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28797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0" name="Object 4"/>
          <p:cNvGraphicFramePr>
            <a:graphicFrameLocks noChangeAspect="1"/>
          </p:cNvGraphicFramePr>
          <p:nvPr/>
        </p:nvGraphicFramePr>
        <p:xfrm>
          <a:off x="4648200" y="2971800"/>
          <a:ext cx="4238625" cy="361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10" name="Image" r:id="rId5" imgW="1009061" imgH="859683" progId="">
                  <p:embed/>
                </p:oleObj>
              </mc:Choice>
              <mc:Fallback>
                <p:oleObj name="Image" r:id="rId5" imgW="1009061" imgH="85968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971800"/>
                        <a:ext cx="4238625" cy="361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01" name="Line 5"/>
          <p:cNvSpPr>
            <a:spLocks noChangeShapeType="1"/>
          </p:cNvSpPr>
          <p:nvPr/>
        </p:nvSpPr>
        <p:spPr bwMode="auto">
          <a:xfrm>
            <a:off x="2286000" y="3200400"/>
            <a:ext cx="2438400" cy="685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3505200" y="762000"/>
            <a:ext cx="5334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Caudal/Dorsal</a:t>
            </a:r>
          </a:p>
          <a:p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Inferior/Posterior):</a:t>
            </a:r>
          </a:p>
          <a:p>
            <a:r>
              <a:rPr lang="en-US" sz="3600" b="1">
                <a:solidFill>
                  <a:srgbClr val="FF0000"/>
                </a:solidFill>
                <a:latin typeface="News Gothic MT" pitchFamily="34" charset="0"/>
              </a:rPr>
              <a:t>Attaches to lower part of ilium</a:t>
            </a:r>
          </a:p>
        </p:txBody>
      </p:sp>
      <p:graphicFrame>
        <p:nvGraphicFramePr>
          <p:cNvPr id="465923" name="Object 3"/>
          <p:cNvGraphicFramePr>
            <a:graphicFrameLocks noChangeAspect="1"/>
          </p:cNvGraphicFramePr>
          <p:nvPr/>
        </p:nvGraphicFramePr>
        <p:xfrm>
          <a:off x="533400" y="457200"/>
          <a:ext cx="28797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33" name="Image" r:id="rId3" imgW="4841511" imgH="10115072" progId="">
                  <p:embed/>
                </p:oleObj>
              </mc:Choice>
              <mc:Fallback>
                <p:oleObj name="Image" r:id="rId3" imgW="4841511" imgH="1011507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28797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5924" name="Object 4"/>
          <p:cNvGraphicFramePr>
            <a:graphicFrameLocks noChangeAspect="1"/>
          </p:cNvGraphicFramePr>
          <p:nvPr/>
        </p:nvGraphicFramePr>
        <p:xfrm>
          <a:off x="4572000" y="2971800"/>
          <a:ext cx="4314825" cy="365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34" name="Image" r:id="rId5" imgW="1009061" imgH="856417" progId="">
                  <p:embed/>
                </p:oleObj>
              </mc:Choice>
              <mc:Fallback>
                <p:oleObj name="Image" r:id="rId5" imgW="1009061" imgH="85641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971800"/>
                        <a:ext cx="4314825" cy="365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5925" name="Line 5"/>
          <p:cNvSpPr>
            <a:spLocks noChangeShapeType="1"/>
          </p:cNvSpPr>
          <p:nvPr/>
        </p:nvSpPr>
        <p:spPr bwMode="auto">
          <a:xfrm>
            <a:off x="2209800" y="3581400"/>
            <a:ext cx="30480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38100"/>
            <a:ext cx="4258945" cy="701230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381000"/>
            <a:ext cx="5029200" cy="674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Transversospinalis</a:t>
            </a:r>
            <a:r>
              <a:rPr lang="en-US" b="1" dirty="0"/>
              <a:t> Group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 err="1"/>
              <a:t>Spinalis</a:t>
            </a:r>
            <a:r>
              <a:rPr lang="en-US" b="1" dirty="0"/>
              <a:t> </a:t>
            </a:r>
            <a:r>
              <a:rPr lang="en-US" b="1" dirty="0" err="1"/>
              <a:t>cervicis</a:t>
            </a:r>
            <a:endParaRPr lang="en-US" dirty="0"/>
          </a:p>
          <a:p>
            <a:r>
              <a:rPr lang="en-US" i="1" dirty="0"/>
              <a:t>Origin</a:t>
            </a:r>
            <a:r>
              <a:rPr lang="en-US" dirty="0"/>
              <a:t>:  </a:t>
            </a:r>
            <a:r>
              <a:rPr lang="en-US" dirty="0" err="1"/>
              <a:t>Spinous</a:t>
            </a:r>
            <a:r>
              <a:rPr lang="en-US" dirty="0"/>
              <a:t> processes of C5-T2</a:t>
            </a:r>
          </a:p>
          <a:p>
            <a:r>
              <a:rPr lang="en-US" i="1" dirty="0"/>
              <a:t>Insertion</a:t>
            </a:r>
            <a:r>
              <a:rPr lang="en-US" dirty="0"/>
              <a:t>:  </a:t>
            </a:r>
            <a:r>
              <a:rPr lang="en-US" dirty="0" err="1"/>
              <a:t>Spinous</a:t>
            </a:r>
            <a:r>
              <a:rPr lang="en-US" dirty="0"/>
              <a:t> processes of C2-C5</a:t>
            </a:r>
          </a:p>
          <a:p>
            <a:r>
              <a:rPr lang="en-US" i="1" dirty="0"/>
              <a:t>Innervation</a:t>
            </a:r>
            <a:r>
              <a:rPr lang="en-US" dirty="0"/>
              <a:t>:  Segmental spinal nerves</a:t>
            </a:r>
          </a:p>
          <a:p>
            <a:r>
              <a:rPr lang="en-US" i="1" dirty="0"/>
              <a:t>Function</a:t>
            </a:r>
            <a:r>
              <a:rPr lang="en-US" dirty="0"/>
              <a:t>:  Bilateral – extend spine; Unilateral – bend spine laterally to same </a:t>
            </a:r>
            <a:r>
              <a:rPr lang="en-US" dirty="0" smtClean="0"/>
              <a:t>side</a:t>
            </a:r>
          </a:p>
          <a:p>
            <a:endParaRPr lang="en-US" dirty="0"/>
          </a:p>
          <a:p>
            <a:r>
              <a:rPr lang="en-US" b="1" dirty="0" err="1" smtClean="0"/>
              <a:t>Spinalis</a:t>
            </a:r>
            <a:r>
              <a:rPr lang="en-US" b="1" dirty="0" smtClean="0"/>
              <a:t> </a:t>
            </a:r>
            <a:r>
              <a:rPr lang="en-US" b="1" dirty="0" err="1"/>
              <a:t>thoracis</a:t>
            </a:r>
            <a:endParaRPr lang="en-US" dirty="0"/>
          </a:p>
          <a:p>
            <a:r>
              <a:rPr lang="en-US" i="1" dirty="0"/>
              <a:t>Origin</a:t>
            </a:r>
            <a:r>
              <a:rPr lang="en-US" dirty="0"/>
              <a:t>:  </a:t>
            </a:r>
            <a:r>
              <a:rPr lang="en-US" dirty="0" err="1"/>
              <a:t>Spinous</a:t>
            </a:r>
            <a:r>
              <a:rPr lang="en-US" dirty="0"/>
              <a:t> processes of T10-L3</a:t>
            </a:r>
          </a:p>
          <a:p>
            <a:r>
              <a:rPr lang="en-US" i="1" dirty="0" smtClean="0"/>
              <a:t>Insertion</a:t>
            </a:r>
            <a:r>
              <a:rPr lang="en-US" dirty="0" smtClean="0"/>
              <a:t>:  </a:t>
            </a:r>
            <a:r>
              <a:rPr lang="en-US" dirty="0" err="1" smtClean="0"/>
              <a:t>Spinous</a:t>
            </a:r>
            <a:r>
              <a:rPr lang="en-US" dirty="0" smtClean="0"/>
              <a:t> processes of T2-T8</a:t>
            </a:r>
          </a:p>
          <a:p>
            <a:r>
              <a:rPr lang="en-US" i="1" dirty="0" smtClean="0"/>
              <a:t>Innervation</a:t>
            </a:r>
            <a:r>
              <a:rPr lang="en-US" dirty="0"/>
              <a:t>:  Segmental spinal nerves</a:t>
            </a:r>
          </a:p>
          <a:p>
            <a:r>
              <a:rPr lang="en-US" i="1" dirty="0"/>
              <a:t>Function</a:t>
            </a:r>
            <a:r>
              <a:rPr lang="en-US" dirty="0"/>
              <a:t>:  Bilateral – extend spine; Unilateral – bend spine laterally to same side.</a:t>
            </a:r>
          </a:p>
          <a:p>
            <a:r>
              <a:rPr lang="en-US" b="1" dirty="0"/>
              <a:t> 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828800" y="1600200"/>
            <a:ext cx="22860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1676400" y="3352800"/>
            <a:ext cx="2438400" cy="990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08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6" name="Object 2"/>
          <p:cNvGraphicFramePr>
            <a:graphicFrameLocks noChangeAspect="1"/>
          </p:cNvGraphicFramePr>
          <p:nvPr/>
        </p:nvGraphicFramePr>
        <p:xfrm>
          <a:off x="533400" y="457200"/>
          <a:ext cx="28797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56" name="Image" r:id="rId3" imgW="4841511" imgH="10115072" progId="">
                  <p:embed/>
                </p:oleObj>
              </mc:Choice>
              <mc:Fallback>
                <p:oleObj name="Image" r:id="rId3" imgW="4841511" imgH="1011507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28797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6947" name="Object 3"/>
          <p:cNvGraphicFramePr>
            <a:graphicFrameLocks noChangeAspect="1"/>
          </p:cNvGraphicFramePr>
          <p:nvPr/>
        </p:nvGraphicFramePr>
        <p:xfrm>
          <a:off x="3886200" y="2443163"/>
          <a:ext cx="5029200" cy="441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57" name="Image" r:id="rId5" imgW="1009061" imgH="859683" progId="">
                  <p:embed/>
                </p:oleObj>
              </mc:Choice>
              <mc:Fallback>
                <p:oleObj name="Image" r:id="rId5" imgW="1009061" imgH="85968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443163"/>
                        <a:ext cx="5029200" cy="441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6948" name="Line 4"/>
          <p:cNvSpPr>
            <a:spLocks noChangeShapeType="1"/>
          </p:cNvSpPr>
          <p:nvPr/>
        </p:nvSpPr>
        <p:spPr bwMode="auto">
          <a:xfrm>
            <a:off x="2209800" y="3581400"/>
            <a:ext cx="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49" name="Line 5"/>
          <p:cNvSpPr>
            <a:spLocks noChangeShapeType="1"/>
          </p:cNvSpPr>
          <p:nvPr/>
        </p:nvSpPr>
        <p:spPr bwMode="auto">
          <a:xfrm flipV="1">
            <a:off x="2286000" y="3200400"/>
            <a:ext cx="18288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50" name="Line 6"/>
          <p:cNvSpPr>
            <a:spLocks noChangeShapeType="1"/>
          </p:cNvSpPr>
          <p:nvPr/>
        </p:nvSpPr>
        <p:spPr bwMode="auto">
          <a:xfrm>
            <a:off x="1905000" y="3581400"/>
            <a:ext cx="0" cy="20574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51" name="Line 7"/>
          <p:cNvSpPr>
            <a:spLocks noChangeShapeType="1"/>
          </p:cNvSpPr>
          <p:nvPr/>
        </p:nvSpPr>
        <p:spPr bwMode="auto">
          <a:xfrm>
            <a:off x="2209800" y="4724400"/>
            <a:ext cx="2743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52" name="Line 8"/>
          <p:cNvSpPr>
            <a:spLocks noChangeShapeType="1"/>
          </p:cNvSpPr>
          <p:nvPr/>
        </p:nvSpPr>
        <p:spPr bwMode="auto">
          <a:xfrm flipH="1" flipV="1">
            <a:off x="1905000" y="5562600"/>
            <a:ext cx="34290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53" name="Line 9"/>
          <p:cNvSpPr>
            <a:spLocks noChangeShapeType="1"/>
          </p:cNvSpPr>
          <p:nvPr/>
        </p:nvSpPr>
        <p:spPr bwMode="auto">
          <a:xfrm flipH="1" flipV="1">
            <a:off x="5334000" y="3048000"/>
            <a:ext cx="0" cy="190500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54" name="Line 10"/>
          <p:cNvSpPr>
            <a:spLocks noChangeShapeType="1"/>
          </p:cNvSpPr>
          <p:nvPr/>
        </p:nvSpPr>
        <p:spPr bwMode="auto">
          <a:xfrm flipH="1" flipV="1">
            <a:off x="1981200" y="3048000"/>
            <a:ext cx="3352800" cy="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55" name="Line 11"/>
          <p:cNvSpPr>
            <a:spLocks noChangeShapeType="1"/>
          </p:cNvSpPr>
          <p:nvPr/>
        </p:nvSpPr>
        <p:spPr bwMode="auto">
          <a:xfrm flipV="1">
            <a:off x="4114800" y="3200400"/>
            <a:ext cx="0" cy="5334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6956" name="Text Box 12"/>
          <p:cNvSpPr txBox="1">
            <a:spLocks noChangeArrowheads="1"/>
          </p:cNvSpPr>
          <p:nvPr/>
        </p:nvSpPr>
        <p:spPr bwMode="auto">
          <a:xfrm>
            <a:off x="5943600" y="1600200"/>
            <a:ext cx="3200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ews Gothic MT" pitchFamily="34" charset="0"/>
              </a:rPr>
              <a:t>Caudal/Dorsal</a:t>
            </a:r>
          </a:p>
          <a:p>
            <a:r>
              <a:rPr lang="en-US" sz="2800" b="1">
                <a:solidFill>
                  <a:srgbClr val="FF0000"/>
                </a:solidFill>
                <a:latin typeface="News Gothic MT" pitchFamily="34" charset="0"/>
              </a:rPr>
              <a:t>Inferior/Posterior</a:t>
            </a:r>
          </a:p>
        </p:txBody>
      </p:sp>
      <p:sp>
        <p:nvSpPr>
          <p:cNvPr id="466957" name="Text Box 13"/>
          <p:cNvSpPr txBox="1">
            <a:spLocks noChangeArrowheads="1"/>
          </p:cNvSpPr>
          <p:nvPr/>
        </p:nvSpPr>
        <p:spPr bwMode="auto">
          <a:xfrm>
            <a:off x="5837238" y="533400"/>
            <a:ext cx="33067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Cranial/Dorsal</a:t>
            </a:r>
          </a:p>
          <a:p>
            <a:r>
              <a:rPr lang="en-US" sz="2800" b="1">
                <a:solidFill>
                  <a:srgbClr val="FFFF66"/>
                </a:solidFill>
                <a:latin typeface="News Gothic MT" pitchFamily="34" charset="0"/>
              </a:rPr>
              <a:t>Superior/Posterior</a:t>
            </a:r>
          </a:p>
        </p:txBody>
      </p:sp>
      <p:sp>
        <p:nvSpPr>
          <p:cNvPr id="466958" name="Text Box 14"/>
          <p:cNvSpPr txBox="1">
            <a:spLocks noChangeArrowheads="1"/>
          </p:cNvSpPr>
          <p:nvPr/>
        </p:nvSpPr>
        <p:spPr bwMode="auto">
          <a:xfrm>
            <a:off x="2727325" y="1512888"/>
            <a:ext cx="2892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9900"/>
                </a:solidFill>
                <a:latin typeface="News Gothic MT" pitchFamily="34" charset="0"/>
              </a:rPr>
              <a:t>Caudal/Ventral</a:t>
            </a:r>
          </a:p>
          <a:p>
            <a:r>
              <a:rPr lang="en-US" sz="2800" b="1">
                <a:solidFill>
                  <a:srgbClr val="009900"/>
                </a:solidFill>
                <a:latin typeface="News Gothic MT" pitchFamily="34" charset="0"/>
              </a:rPr>
              <a:t>Inferior/Anterior</a:t>
            </a:r>
          </a:p>
        </p:txBody>
      </p:sp>
      <p:sp>
        <p:nvSpPr>
          <p:cNvPr id="466959" name="Text Box 15"/>
          <p:cNvSpPr txBox="1">
            <a:spLocks noChangeArrowheads="1"/>
          </p:cNvSpPr>
          <p:nvPr/>
        </p:nvSpPr>
        <p:spPr bwMode="auto">
          <a:xfrm>
            <a:off x="2590800" y="533400"/>
            <a:ext cx="31289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6666FF"/>
                </a:solidFill>
                <a:latin typeface="News Gothic MT" pitchFamily="34" charset="0"/>
              </a:rPr>
              <a:t>Cranial/Ventral</a:t>
            </a:r>
          </a:p>
          <a:p>
            <a:r>
              <a:rPr lang="en-US" sz="2800" b="1">
                <a:solidFill>
                  <a:srgbClr val="6666FF"/>
                </a:solidFill>
                <a:latin typeface="News Gothic MT" pitchFamily="34" charset="0"/>
              </a:rPr>
              <a:t>Superior/Anterior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7970" name="Object 2"/>
          <p:cNvGraphicFramePr>
            <a:graphicFrameLocks noChangeAspect="1"/>
          </p:cNvGraphicFramePr>
          <p:nvPr/>
        </p:nvGraphicFramePr>
        <p:xfrm>
          <a:off x="5638800" y="609600"/>
          <a:ext cx="3124200" cy="283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2" name="Image" r:id="rId3" imgW="2490646" imgH="2261913" progId="">
                  <p:embed/>
                </p:oleObj>
              </mc:Choice>
              <mc:Fallback>
                <p:oleObj name="Image" r:id="rId3" imgW="2490646" imgH="226191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609600"/>
                        <a:ext cx="3124200" cy="283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7971" name="Object 3"/>
          <p:cNvGraphicFramePr>
            <a:graphicFrameLocks noChangeAspect="1"/>
          </p:cNvGraphicFramePr>
          <p:nvPr/>
        </p:nvGraphicFramePr>
        <p:xfrm>
          <a:off x="0" y="3276600"/>
          <a:ext cx="38862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3" name="Image" r:id="rId5" imgW="2427109" imgH="2236498" progId="">
                  <p:embed/>
                </p:oleObj>
              </mc:Choice>
              <mc:Fallback>
                <p:oleObj name="Image" r:id="rId5" imgW="2427109" imgH="223649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76600"/>
                        <a:ext cx="38862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7972" name="Object 4"/>
          <p:cNvGraphicFramePr>
            <a:graphicFrameLocks noChangeAspect="1"/>
          </p:cNvGraphicFramePr>
          <p:nvPr/>
        </p:nvGraphicFramePr>
        <p:xfrm>
          <a:off x="304800" y="685800"/>
          <a:ext cx="3429000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4" name="Image" r:id="rId7" imgW="4460289" imgH="2986234" progId="">
                  <p:embed/>
                </p:oleObj>
              </mc:Choice>
              <mc:Fallback>
                <p:oleObj name="Image" r:id="rId7" imgW="4460289" imgH="298623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85800"/>
                        <a:ext cx="3429000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7973" name="Object 5"/>
          <p:cNvGraphicFramePr>
            <a:graphicFrameLocks noChangeAspect="1"/>
          </p:cNvGraphicFramePr>
          <p:nvPr/>
        </p:nvGraphicFramePr>
        <p:xfrm>
          <a:off x="5181600" y="4572000"/>
          <a:ext cx="3608388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5" name="Image" r:id="rId9" imgW="3151430" imgH="1588422" progId="">
                  <p:embed/>
                </p:oleObj>
              </mc:Choice>
              <mc:Fallback>
                <p:oleObj name="Image" r:id="rId9" imgW="3151430" imgH="1588422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572000"/>
                        <a:ext cx="3608388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7974" name="Object 6"/>
          <p:cNvGraphicFramePr>
            <a:graphicFrameLocks noChangeAspect="1"/>
          </p:cNvGraphicFramePr>
          <p:nvPr/>
        </p:nvGraphicFramePr>
        <p:xfrm>
          <a:off x="3276600" y="3429000"/>
          <a:ext cx="3429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6" name="Image" r:id="rId11" imgW="4930462" imgH="1969643" progId="">
                  <p:embed/>
                </p:oleObj>
              </mc:Choice>
              <mc:Fallback>
                <p:oleObj name="Image" r:id="rId11" imgW="4930462" imgH="1969643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250" t="12869" b="27078"/>
                      <a:stretch>
                        <a:fillRect/>
                      </a:stretch>
                    </p:blipFill>
                    <p:spPr bwMode="auto">
                      <a:xfrm>
                        <a:off x="3276600" y="3429000"/>
                        <a:ext cx="34290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7975" name="Group 7"/>
          <p:cNvGrpSpPr>
            <a:grpSpLocks/>
          </p:cNvGrpSpPr>
          <p:nvPr/>
        </p:nvGrpSpPr>
        <p:grpSpPr bwMode="auto">
          <a:xfrm>
            <a:off x="3581400" y="228600"/>
            <a:ext cx="2422525" cy="3429000"/>
            <a:chOff x="2256" y="144"/>
            <a:chExt cx="1526" cy="2160"/>
          </a:xfrm>
        </p:grpSpPr>
        <p:sp>
          <p:nvSpPr>
            <p:cNvPr id="467976" name="Text Box 8"/>
            <p:cNvSpPr txBox="1">
              <a:spLocks noChangeArrowheads="1"/>
            </p:cNvSpPr>
            <p:nvPr/>
          </p:nvSpPr>
          <p:spPr bwMode="auto">
            <a:xfrm>
              <a:off x="2304" y="624"/>
              <a:ext cx="146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rgbClr val="FFFF66"/>
                  </a:solidFill>
                  <a:latin typeface="News Gothic MT" pitchFamily="34" charset="0"/>
                </a:rPr>
                <a:t>Cranial (Superior)</a:t>
              </a:r>
            </a:p>
            <a:p>
              <a:pPr algn="ctr"/>
              <a:r>
                <a:rPr lang="en-US" sz="2000" b="1">
                  <a:solidFill>
                    <a:srgbClr val="FFFF66"/>
                  </a:solidFill>
                  <a:latin typeface="News Gothic MT" pitchFamily="34" charset="0"/>
                </a:rPr>
                <a:t>Dorsal (Posterior)</a:t>
              </a:r>
            </a:p>
          </p:txBody>
        </p:sp>
        <p:sp>
          <p:nvSpPr>
            <p:cNvPr id="467977" name="Text Box 9"/>
            <p:cNvSpPr txBox="1">
              <a:spLocks noChangeArrowheads="1"/>
            </p:cNvSpPr>
            <p:nvPr/>
          </p:nvSpPr>
          <p:spPr bwMode="auto">
            <a:xfrm>
              <a:off x="2304" y="1104"/>
              <a:ext cx="1466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News Gothic MT" pitchFamily="34" charset="0"/>
                </a:rPr>
                <a:t>Caudal (Inferior)</a:t>
              </a:r>
            </a:p>
            <a:p>
              <a:pPr algn="ctr"/>
              <a:r>
                <a:rPr lang="en-US" sz="2000" b="1">
                  <a:solidFill>
                    <a:srgbClr val="FF0000"/>
                  </a:solidFill>
                  <a:latin typeface="News Gothic MT" pitchFamily="34" charset="0"/>
                </a:rPr>
                <a:t>Dorsal (Posterior)</a:t>
              </a:r>
            </a:p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467978" name="Text Box 10"/>
            <p:cNvSpPr txBox="1">
              <a:spLocks noChangeArrowheads="1"/>
            </p:cNvSpPr>
            <p:nvPr/>
          </p:nvSpPr>
          <p:spPr bwMode="auto">
            <a:xfrm>
              <a:off x="2256" y="144"/>
              <a:ext cx="146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rgbClr val="6666FF"/>
                  </a:solidFill>
                  <a:latin typeface="News Gothic MT" pitchFamily="34" charset="0"/>
                </a:rPr>
                <a:t>Cranial (Superior)</a:t>
              </a:r>
            </a:p>
            <a:p>
              <a:pPr algn="ctr"/>
              <a:r>
                <a:rPr lang="en-US" sz="2000" b="1">
                  <a:solidFill>
                    <a:srgbClr val="6666FF"/>
                  </a:solidFill>
                  <a:latin typeface="News Gothic MT" pitchFamily="34" charset="0"/>
                </a:rPr>
                <a:t>Ventral (Anterior)</a:t>
              </a:r>
            </a:p>
            <a:p>
              <a:pPr algn="ctr"/>
              <a:endParaRPr lang="en-US">
                <a:solidFill>
                  <a:srgbClr val="6666FF"/>
                </a:solidFill>
              </a:endParaRPr>
            </a:p>
          </p:txBody>
        </p:sp>
        <p:sp>
          <p:nvSpPr>
            <p:cNvPr id="467979" name="Text Box 11"/>
            <p:cNvSpPr txBox="1">
              <a:spLocks noChangeArrowheads="1"/>
            </p:cNvSpPr>
            <p:nvPr/>
          </p:nvSpPr>
          <p:spPr bwMode="auto">
            <a:xfrm>
              <a:off x="2352" y="1632"/>
              <a:ext cx="143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9900"/>
                  </a:solidFill>
                  <a:latin typeface="News Gothic MT" pitchFamily="34" charset="0"/>
                </a:rPr>
                <a:t>Caudal (Inferior)</a:t>
              </a:r>
            </a:p>
            <a:p>
              <a:r>
                <a:rPr lang="en-US" sz="2000" b="1">
                  <a:solidFill>
                    <a:srgbClr val="009900"/>
                  </a:solidFill>
                  <a:latin typeface="News Gothic MT" pitchFamily="34" charset="0"/>
                </a:rPr>
                <a:t>Ventral (Anterior)</a:t>
              </a:r>
            </a:p>
            <a:p>
              <a:endParaRPr lang="en-US">
                <a:solidFill>
                  <a:srgbClr val="009900"/>
                </a:solidFill>
              </a:endParaRPr>
            </a:p>
          </p:txBody>
        </p:sp>
      </p:grpSp>
      <p:sp>
        <p:nvSpPr>
          <p:cNvPr id="467980" name="Text Box 12"/>
          <p:cNvSpPr txBox="1">
            <a:spLocks noChangeArrowheads="1"/>
          </p:cNvSpPr>
          <p:nvPr/>
        </p:nvSpPr>
        <p:spPr bwMode="auto">
          <a:xfrm>
            <a:off x="762000" y="0"/>
            <a:ext cx="1944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1">
              <a:solidFill>
                <a:schemeClr val="bg1"/>
              </a:solidFill>
              <a:latin typeface="News Gothic MT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Caudal view</a:t>
            </a:r>
          </a:p>
        </p:txBody>
      </p:sp>
      <p:sp>
        <p:nvSpPr>
          <p:cNvPr id="467981" name="Text Box 13"/>
          <p:cNvSpPr txBox="1">
            <a:spLocks noChangeArrowheads="1"/>
          </p:cNvSpPr>
          <p:nvPr/>
        </p:nvSpPr>
        <p:spPr bwMode="auto">
          <a:xfrm>
            <a:off x="762000" y="2895600"/>
            <a:ext cx="1962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Ventral view</a:t>
            </a:r>
          </a:p>
          <a:p>
            <a:endParaRPr lang="en-US"/>
          </a:p>
        </p:txBody>
      </p:sp>
      <p:sp>
        <p:nvSpPr>
          <p:cNvPr id="467982" name="Text Box 14"/>
          <p:cNvSpPr txBox="1">
            <a:spLocks noChangeArrowheads="1"/>
          </p:cNvSpPr>
          <p:nvPr/>
        </p:nvSpPr>
        <p:spPr bwMode="auto">
          <a:xfrm>
            <a:off x="6324600" y="304800"/>
            <a:ext cx="187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Dorsal view</a:t>
            </a:r>
          </a:p>
        </p:txBody>
      </p:sp>
      <p:sp>
        <p:nvSpPr>
          <p:cNvPr id="467983" name="Text Box 15"/>
          <p:cNvSpPr txBox="1">
            <a:spLocks noChangeArrowheads="1"/>
          </p:cNvSpPr>
          <p:nvPr/>
        </p:nvSpPr>
        <p:spPr bwMode="auto">
          <a:xfrm>
            <a:off x="6613525" y="4078288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News Gothic MT" pitchFamily="34" charset="0"/>
              </a:rPr>
              <a:t>Lateral view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8994" name="Object 2"/>
          <p:cNvGraphicFramePr>
            <a:graphicFrameLocks noChangeAspect="1"/>
          </p:cNvGraphicFramePr>
          <p:nvPr/>
        </p:nvGraphicFramePr>
        <p:xfrm>
          <a:off x="228600" y="228600"/>
          <a:ext cx="3581400" cy="180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21" name="Image" r:id="rId3" imgW="3151430" imgH="1588422" progId="">
                  <p:embed/>
                </p:oleObj>
              </mc:Choice>
              <mc:Fallback>
                <p:oleObj name="Image" r:id="rId3" imgW="3151430" imgH="158842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3581400" cy="180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8995" name="Object 3"/>
          <p:cNvGraphicFramePr>
            <a:graphicFrameLocks noChangeAspect="1"/>
          </p:cNvGraphicFramePr>
          <p:nvPr/>
        </p:nvGraphicFramePr>
        <p:xfrm>
          <a:off x="5715000" y="0"/>
          <a:ext cx="3429000" cy="220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22" name="Image" r:id="rId5" imgW="3214966" imgH="2172962" progId="">
                  <p:embed/>
                </p:oleObj>
              </mc:Choice>
              <mc:Fallback>
                <p:oleObj name="Image" r:id="rId5" imgW="3214966" imgH="217296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0"/>
                        <a:ext cx="3429000" cy="220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8996" name="Object 4"/>
          <p:cNvGraphicFramePr>
            <a:graphicFrameLocks noChangeAspect="1"/>
          </p:cNvGraphicFramePr>
          <p:nvPr/>
        </p:nvGraphicFramePr>
        <p:xfrm>
          <a:off x="6765925" y="4191000"/>
          <a:ext cx="2378075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23" name="Image" r:id="rId7" imgW="3138722" imgH="3519944" progId="">
                  <p:embed/>
                </p:oleObj>
              </mc:Choice>
              <mc:Fallback>
                <p:oleObj name="Image" r:id="rId7" imgW="3138722" imgH="351994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5925" y="4191000"/>
                        <a:ext cx="2378075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8997" name="Object 5"/>
          <p:cNvGraphicFramePr>
            <a:graphicFrameLocks noChangeAspect="1"/>
          </p:cNvGraphicFramePr>
          <p:nvPr/>
        </p:nvGraphicFramePr>
        <p:xfrm>
          <a:off x="304800" y="4243388"/>
          <a:ext cx="3733800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24" name="Image" r:id="rId9" imgW="4460289" imgH="2986234" progId="">
                  <p:embed/>
                </p:oleObj>
              </mc:Choice>
              <mc:Fallback>
                <p:oleObj name="Image" r:id="rId9" imgW="4460289" imgH="298623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243388"/>
                        <a:ext cx="3733800" cy="249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8998" name="Group 6"/>
          <p:cNvGrpSpPr>
            <a:grpSpLocks/>
          </p:cNvGrpSpPr>
          <p:nvPr/>
        </p:nvGrpSpPr>
        <p:grpSpPr bwMode="auto">
          <a:xfrm>
            <a:off x="838200" y="457200"/>
            <a:ext cx="6653213" cy="5622925"/>
            <a:chOff x="528" y="288"/>
            <a:chExt cx="4191" cy="3542"/>
          </a:xfrm>
        </p:grpSpPr>
        <p:sp>
          <p:nvSpPr>
            <p:cNvPr id="468999" name="Text Box 7"/>
            <p:cNvSpPr txBox="1">
              <a:spLocks noChangeArrowheads="1"/>
            </p:cNvSpPr>
            <p:nvPr/>
          </p:nvSpPr>
          <p:spPr bwMode="auto">
            <a:xfrm>
              <a:off x="4603" y="288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 b="1">
                <a:solidFill>
                  <a:srgbClr val="FFFF66"/>
                </a:solidFill>
                <a:latin typeface="News Gothic MT" pitchFamily="34" charset="0"/>
              </a:endParaRPr>
            </a:p>
          </p:txBody>
        </p:sp>
        <p:sp>
          <p:nvSpPr>
            <p:cNvPr id="469000" name="Text Box 8"/>
            <p:cNvSpPr txBox="1">
              <a:spLocks noChangeArrowheads="1"/>
            </p:cNvSpPr>
            <p:nvPr/>
          </p:nvSpPr>
          <p:spPr bwMode="auto">
            <a:xfrm>
              <a:off x="4507" y="3072"/>
              <a:ext cx="11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 b="1">
                <a:solidFill>
                  <a:srgbClr val="FF0000"/>
                </a:solidFill>
                <a:latin typeface="News Gothic MT" pitchFamily="34" charset="0"/>
              </a:endParaRPr>
            </a:p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69001" name="Text Box 9"/>
            <p:cNvSpPr txBox="1">
              <a:spLocks noChangeArrowheads="1"/>
            </p:cNvSpPr>
            <p:nvPr/>
          </p:nvSpPr>
          <p:spPr bwMode="auto">
            <a:xfrm>
              <a:off x="1098" y="481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>
                <a:solidFill>
                  <a:srgbClr val="6666FF"/>
                </a:solidFill>
              </a:endParaRPr>
            </a:p>
          </p:txBody>
        </p:sp>
        <p:sp>
          <p:nvSpPr>
            <p:cNvPr id="469002" name="Text Box 10"/>
            <p:cNvSpPr txBox="1">
              <a:spLocks noChangeArrowheads="1"/>
            </p:cNvSpPr>
            <p:nvPr/>
          </p:nvSpPr>
          <p:spPr bwMode="auto">
            <a:xfrm>
              <a:off x="528" y="3312"/>
              <a:ext cx="11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b="1">
                <a:solidFill>
                  <a:srgbClr val="009900"/>
                </a:solidFill>
                <a:latin typeface="News Gothic MT" pitchFamily="34" charset="0"/>
              </a:endParaRPr>
            </a:p>
            <a:p>
              <a:endParaRPr lang="en-US">
                <a:solidFill>
                  <a:srgbClr val="009900"/>
                </a:solidFill>
              </a:endParaRPr>
            </a:p>
          </p:txBody>
        </p:sp>
      </p:grpSp>
      <p:graphicFrame>
        <p:nvGraphicFramePr>
          <p:cNvPr id="469003" name="Object 11"/>
          <p:cNvGraphicFramePr>
            <a:graphicFrameLocks noChangeAspect="1"/>
          </p:cNvGraphicFramePr>
          <p:nvPr/>
        </p:nvGraphicFramePr>
        <p:xfrm>
          <a:off x="3200400" y="3657600"/>
          <a:ext cx="3429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25" name="Image" r:id="rId11" imgW="4930462" imgH="1969643" progId="">
                  <p:embed/>
                </p:oleObj>
              </mc:Choice>
              <mc:Fallback>
                <p:oleObj name="Image" r:id="rId11" imgW="4930462" imgH="1969643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250" t="12869" b="22787"/>
                      <a:stretch>
                        <a:fillRect/>
                      </a:stretch>
                    </p:blipFill>
                    <p:spPr bwMode="auto">
                      <a:xfrm>
                        <a:off x="3200400" y="3657600"/>
                        <a:ext cx="3429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9004" name="Group 12"/>
          <p:cNvGrpSpPr>
            <a:grpSpLocks/>
          </p:cNvGrpSpPr>
          <p:nvPr/>
        </p:nvGrpSpPr>
        <p:grpSpPr bwMode="auto">
          <a:xfrm>
            <a:off x="3581400" y="228600"/>
            <a:ext cx="2422525" cy="3429000"/>
            <a:chOff x="2256" y="144"/>
            <a:chExt cx="1526" cy="2160"/>
          </a:xfrm>
        </p:grpSpPr>
        <p:sp>
          <p:nvSpPr>
            <p:cNvPr id="469005" name="Text Box 13"/>
            <p:cNvSpPr txBox="1">
              <a:spLocks noChangeArrowheads="1"/>
            </p:cNvSpPr>
            <p:nvPr/>
          </p:nvSpPr>
          <p:spPr bwMode="auto">
            <a:xfrm>
              <a:off x="2304" y="624"/>
              <a:ext cx="146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rgbClr val="FFFF66"/>
                  </a:solidFill>
                  <a:latin typeface="News Gothic MT" pitchFamily="34" charset="0"/>
                </a:rPr>
                <a:t>Cranial (Superior)</a:t>
              </a:r>
            </a:p>
            <a:p>
              <a:pPr algn="ctr"/>
              <a:r>
                <a:rPr lang="en-US" sz="2000" b="1">
                  <a:solidFill>
                    <a:srgbClr val="FFFF66"/>
                  </a:solidFill>
                  <a:latin typeface="News Gothic MT" pitchFamily="34" charset="0"/>
                </a:rPr>
                <a:t>Dorsal (Posterior)</a:t>
              </a:r>
            </a:p>
          </p:txBody>
        </p:sp>
        <p:sp>
          <p:nvSpPr>
            <p:cNvPr id="469006" name="Text Box 14"/>
            <p:cNvSpPr txBox="1">
              <a:spLocks noChangeArrowheads="1"/>
            </p:cNvSpPr>
            <p:nvPr/>
          </p:nvSpPr>
          <p:spPr bwMode="auto">
            <a:xfrm>
              <a:off x="2304" y="1104"/>
              <a:ext cx="1466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News Gothic MT" pitchFamily="34" charset="0"/>
                </a:rPr>
                <a:t>Caudal (Inferior)</a:t>
              </a:r>
            </a:p>
            <a:p>
              <a:pPr algn="ctr"/>
              <a:r>
                <a:rPr lang="en-US" sz="2000" b="1">
                  <a:solidFill>
                    <a:srgbClr val="FF0000"/>
                  </a:solidFill>
                  <a:latin typeface="News Gothic MT" pitchFamily="34" charset="0"/>
                </a:rPr>
                <a:t>Dorsal (Posterior)</a:t>
              </a:r>
            </a:p>
            <a:p>
              <a:pPr algn="ctr"/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469007" name="Text Box 15"/>
            <p:cNvSpPr txBox="1">
              <a:spLocks noChangeArrowheads="1"/>
            </p:cNvSpPr>
            <p:nvPr/>
          </p:nvSpPr>
          <p:spPr bwMode="auto">
            <a:xfrm>
              <a:off x="2256" y="144"/>
              <a:ext cx="146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rgbClr val="6666FF"/>
                  </a:solidFill>
                  <a:latin typeface="News Gothic MT" pitchFamily="34" charset="0"/>
                </a:rPr>
                <a:t>Cranial (Superior)</a:t>
              </a:r>
            </a:p>
            <a:p>
              <a:pPr algn="ctr"/>
              <a:r>
                <a:rPr lang="en-US" sz="2000" b="1">
                  <a:solidFill>
                    <a:srgbClr val="6666FF"/>
                  </a:solidFill>
                  <a:latin typeface="News Gothic MT" pitchFamily="34" charset="0"/>
                </a:rPr>
                <a:t>Ventral (Anterior)</a:t>
              </a:r>
            </a:p>
            <a:p>
              <a:pPr algn="ctr"/>
              <a:endParaRPr lang="en-US">
                <a:solidFill>
                  <a:srgbClr val="6666FF"/>
                </a:solidFill>
              </a:endParaRPr>
            </a:p>
          </p:txBody>
        </p:sp>
        <p:sp>
          <p:nvSpPr>
            <p:cNvPr id="469008" name="Text Box 16"/>
            <p:cNvSpPr txBox="1">
              <a:spLocks noChangeArrowheads="1"/>
            </p:cNvSpPr>
            <p:nvPr/>
          </p:nvSpPr>
          <p:spPr bwMode="auto">
            <a:xfrm>
              <a:off x="2352" y="1632"/>
              <a:ext cx="143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9900"/>
                  </a:solidFill>
                  <a:latin typeface="News Gothic MT" pitchFamily="34" charset="0"/>
                </a:rPr>
                <a:t>Caudal (Inferior)</a:t>
              </a:r>
            </a:p>
            <a:p>
              <a:r>
                <a:rPr lang="en-US" sz="2000" b="1">
                  <a:solidFill>
                    <a:srgbClr val="009900"/>
                  </a:solidFill>
                  <a:latin typeface="News Gothic MT" pitchFamily="34" charset="0"/>
                </a:rPr>
                <a:t>Ventral (Anterior)</a:t>
              </a:r>
            </a:p>
            <a:p>
              <a:endParaRPr lang="en-US">
                <a:solidFill>
                  <a:srgbClr val="009900"/>
                </a:solidFill>
              </a:endParaRPr>
            </a:p>
          </p:txBody>
        </p:sp>
      </p:grpSp>
      <p:sp>
        <p:nvSpPr>
          <p:cNvPr id="469009" name="Text Box 17"/>
          <p:cNvSpPr txBox="1">
            <a:spLocks noChangeArrowheads="1"/>
          </p:cNvSpPr>
          <p:nvPr/>
        </p:nvSpPr>
        <p:spPr bwMode="auto">
          <a:xfrm>
            <a:off x="457200" y="2438400"/>
            <a:ext cx="2336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Reptiles=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“Sprawling”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Posture</a:t>
            </a:r>
          </a:p>
        </p:txBody>
      </p:sp>
      <p:sp>
        <p:nvSpPr>
          <p:cNvPr id="469010" name="Text Box 18"/>
          <p:cNvSpPr txBox="1">
            <a:spLocks noChangeArrowheads="1"/>
          </p:cNvSpPr>
          <p:nvPr/>
        </p:nvSpPr>
        <p:spPr bwMode="auto">
          <a:xfrm>
            <a:off x="5897563" y="2362200"/>
            <a:ext cx="3246437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Mammals =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“Non- Sprawling”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News Gothic MT" pitchFamily="34" charset="0"/>
              </a:rPr>
              <a:t>Posture</a:t>
            </a:r>
          </a:p>
          <a:p>
            <a:pPr algn="ctr"/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018" name="Object 2"/>
          <p:cNvGraphicFramePr>
            <a:graphicFrameLocks noChangeAspect="1"/>
          </p:cNvGraphicFramePr>
          <p:nvPr/>
        </p:nvGraphicFramePr>
        <p:xfrm>
          <a:off x="2514600" y="533400"/>
          <a:ext cx="1981200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3" name="Image" r:id="rId3" imgW="3151430" imgH="1588422" progId="">
                  <p:embed/>
                </p:oleObj>
              </mc:Choice>
              <mc:Fallback>
                <p:oleObj name="Image" r:id="rId3" imgW="3151430" imgH="158842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33400"/>
                        <a:ext cx="1981200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19" name="Object 3"/>
          <p:cNvGraphicFramePr>
            <a:graphicFrameLocks noChangeAspect="1"/>
          </p:cNvGraphicFramePr>
          <p:nvPr/>
        </p:nvGraphicFramePr>
        <p:xfrm>
          <a:off x="4572000" y="228600"/>
          <a:ext cx="2362200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4" name="Image" r:id="rId5" imgW="3214966" imgH="2172962" progId="">
                  <p:embed/>
                </p:oleObj>
              </mc:Choice>
              <mc:Fallback>
                <p:oleObj name="Image" r:id="rId5" imgW="3214966" imgH="217296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8600"/>
                        <a:ext cx="2362200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0" name="Object 4"/>
          <p:cNvGraphicFramePr>
            <a:graphicFrameLocks noChangeAspect="1"/>
          </p:cNvGraphicFramePr>
          <p:nvPr/>
        </p:nvGraphicFramePr>
        <p:xfrm>
          <a:off x="5486400" y="4572000"/>
          <a:ext cx="16986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5" name="Image" r:id="rId7" imgW="3138722" imgH="3519944" progId="">
                  <p:embed/>
                </p:oleObj>
              </mc:Choice>
              <mc:Fallback>
                <p:oleObj name="Image" r:id="rId7" imgW="3138722" imgH="351994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572000"/>
                        <a:ext cx="16986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1" name="Object 5"/>
          <p:cNvGraphicFramePr>
            <a:graphicFrameLocks noChangeAspect="1"/>
          </p:cNvGraphicFramePr>
          <p:nvPr/>
        </p:nvGraphicFramePr>
        <p:xfrm>
          <a:off x="3200400" y="4953000"/>
          <a:ext cx="22098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6" name="Image" r:id="rId9" imgW="4460289" imgH="2986234" progId="">
                  <p:embed/>
                </p:oleObj>
              </mc:Choice>
              <mc:Fallback>
                <p:oleObj name="Image" r:id="rId9" imgW="4460289" imgH="298623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953000"/>
                        <a:ext cx="2209800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0022" name="Object 6"/>
          <p:cNvGraphicFramePr>
            <a:graphicFrameLocks noChangeAspect="1"/>
          </p:cNvGraphicFramePr>
          <p:nvPr/>
        </p:nvGraphicFramePr>
        <p:xfrm>
          <a:off x="7162800" y="1676400"/>
          <a:ext cx="19812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7" name="Image" r:id="rId11" imgW="1601130" imgH="4638193" progId="">
                  <p:embed/>
                </p:oleObj>
              </mc:Choice>
              <mc:Fallback>
                <p:oleObj name="Image" r:id="rId11" imgW="1601130" imgH="4638193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76400"/>
                        <a:ext cx="19812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3" name="Line 7"/>
          <p:cNvSpPr>
            <a:spLocks noChangeShapeType="1"/>
          </p:cNvSpPr>
          <p:nvPr/>
        </p:nvSpPr>
        <p:spPr bwMode="auto">
          <a:xfrm flipV="1">
            <a:off x="2667000" y="4343400"/>
            <a:ext cx="0" cy="25146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4" name="Line 8"/>
          <p:cNvSpPr>
            <a:spLocks noChangeShapeType="1"/>
          </p:cNvSpPr>
          <p:nvPr/>
        </p:nvSpPr>
        <p:spPr bwMode="auto">
          <a:xfrm flipH="1" flipV="1">
            <a:off x="2667000" y="4343400"/>
            <a:ext cx="4267200" cy="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5" name="Line 9"/>
          <p:cNvSpPr>
            <a:spLocks noChangeShapeType="1"/>
          </p:cNvSpPr>
          <p:nvPr/>
        </p:nvSpPr>
        <p:spPr bwMode="auto">
          <a:xfrm flipV="1">
            <a:off x="6934200" y="0"/>
            <a:ext cx="0" cy="43434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70026" name="Object 10"/>
          <p:cNvGraphicFramePr>
            <a:graphicFrameLocks noChangeAspect="1"/>
          </p:cNvGraphicFramePr>
          <p:nvPr/>
        </p:nvGraphicFramePr>
        <p:xfrm>
          <a:off x="0" y="457200"/>
          <a:ext cx="2422525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8" name="Image" r:id="rId13" imgW="417612" imgH="1011938" progId="">
                  <p:embed/>
                </p:oleObj>
              </mc:Choice>
              <mc:Fallback>
                <p:oleObj name="Image" r:id="rId13" imgW="417612" imgH="1011938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2422525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7" name="Line 11"/>
          <p:cNvSpPr>
            <a:spLocks noChangeShapeType="1"/>
          </p:cNvSpPr>
          <p:nvPr/>
        </p:nvSpPr>
        <p:spPr bwMode="auto">
          <a:xfrm flipV="1">
            <a:off x="2667000" y="1981200"/>
            <a:ext cx="0" cy="487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8" name="Line 12"/>
          <p:cNvSpPr>
            <a:spLocks noChangeShapeType="1"/>
          </p:cNvSpPr>
          <p:nvPr/>
        </p:nvSpPr>
        <p:spPr bwMode="auto">
          <a:xfrm flipH="1" flipV="1">
            <a:off x="2667000" y="1981200"/>
            <a:ext cx="4267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70029" name="Object 13"/>
          <p:cNvGraphicFramePr>
            <a:graphicFrameLocks noChangeAspect="1"/>
          </p:cNvGraphicFramePr>
          <p:nvPr/>
        </p:nvGraphicFramePr>
        <p:xfrm>
          <a:off x="3048000" y="2286000"/>
          <a:ext cx="3733800" cy="181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9" name="Image" r:id="rId15" imgW="4930462" imgH="1969643" progId="">
                  <p:embed/>
                </p:oleObj>
              </mc:Choice>
              <mc:Fallback>
                <p:oleObj name="Image" r:id="rId15" imgW="4930462" imgH="1969643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286000"/>
                        <a:ext cx="3733800" cy="181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136525" y="6211888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News Gothic MT" pitchFamily="34" charset="0"/>
              </a:rPr>
              <a:t>Lateral view</a:t>
            </a:r>
          </a:p>
        </p:txBody>
      </p:sp>
      <p:sp>
        <p:nvSpPr>
          <p:cNvPr id="470031" name="Text Box 15"/>
          <p:cNvSpPr txBox="1">
            <a:spLocks noChangeArrowheads="1"/>
          </p:cNvSpPr>
          <p:nvPr/>
        </p:nvSpPr>
        <p:spPr bwMode="auto">
          <a:xfrm>
            <a:off x="7239000" y="228600"/>
            <a:ext cx="15732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666FF"/>
                </a:solidFill>
                <a:latin typeface="News Gothic MT" pitchFamily="34" charset="0"/>
              </a:rPr>
              <a:t>Ventral</a:t>
            </a:r>
          </a:p>
          <a:p>
            <a:r>
              <a:rPr lang="en-US" b="1">
                <a:solidFill>
                  <a:srgbClr val="6666FF"/>
                </a:solidFill>
                <a:latin typeface="News Gothic MT" pitchFamily="34" charset="0"/>
              </a:rPr>
              <a:t>(Anterior)</a:t>
            </a:r>
          </a:p>
          <a:p>
            <a:r>
              <a:rPr lang="en-US" b="1">
                <a:solidFill>
                  <a:srgbClr val="6666FF"/>
                </a:solidFill>
                <a:latin typeface="News Gothic MT" pitchFamily="34" charset="0"/>
              </a:rPr>
              <a:t> view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Epaxia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788" y="0"/>
            <a:ext cx="543083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98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153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MIDDLE </a:t>
            </a:r>
            <a:r>
              <a:rPr lang="en-US" sz="3200" b="1" i="1" dirty="0">
                <a:solidFill>
                  <a:srgbClr val="FF0000"/>
                </a:solidFill>
              </a:rPr>
              <a:t>LAYER OF EPAXIAL MUSCLES (AXIAL MUSCLES</a:t>
            </a:r>
            <a:r>
              <a:rPr lang="en-US" sz="3200" b="1" i="1" dirty="0" smtClean="0">
                <a:solidFill>
                  <a:srgbClr val="FF0000"/>
                </a:solidFill>
              </a:rPr>
              <a:t>)</a:t>
            </a:r>
          </a:p>
          <a:p>
            <a:endParaRPr lang="en-US" sz="3200" dirty="0"/>
          </a:p>
          <a:p>
            <a:r>
              <a:rPr lang="en-US" sz="3200" dirty="0"/>
              <a:t>A largely oblique layer, mostly concealed by the erector </a:t>
            </a:r>
            <a:r>
              <a:rPr lang="en-US" sz="3200" dirty="0" err="1"/>
              <a:t>spinae</a:t>
            </a:r>
            <a:r>
              <a:rPr lang="en-US" sz="3200" dirty="0"/>
              <a:t> group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pPr lvl="0"/>
            <a:r>
              <a:rPr lang="en-US" sz="3200" b="1" dirty="0" err="1"/>
              <a:t>Semispinalis</a:t>
            </a:r>
            <a:r>
              <a:rPr lang="en-US" sz="3200" b="1" dirty="0"/>
              <a:t> </a:t>
            </a:r>
            <a:r>
              <a:rPr lang="en-US" sz="3200" b="1" dirty="0" smtClean="0"/>
              <a:t>Group</a:t>
            </a:r>
          </a:p>
          <a:p>
            <a:pPr lvl="0"/>
            <a:endParaRPr lang="en-US" sz="3200" dirty="0"/>
          </a:p>
          <a:p>
            <a:pPr lvl="0"/>
            <a:r>
              <a:rPr lang="en-US" sz="3200" b="1" dirty="0" err="1" smtClean="0"/>
              <a:t>Multifidus</a:t>
            </a:r>
            <a:endParaRPr lang="en-US" sz="3200" b="1" dirty="0" smtClean="0"/>
          </a:p>
          <a:p>
            <a:pPr lvl="0"/>
            <a:endParaRPr lang="en-US" sz="3200" dirty="0"/>
          </a:p>
          <a:p>
            <a:pPr lvl="0"/>
            <a:r>
              <a:rPr lang="en-US" sz="3200" b="1" dirty="0" err="1"/>
              <a:t>Rotatores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453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</TotalTime>
  <Words>748</Words>
  <Application>Microsoft Macintosh PowerPoint</Application>
  <PresentationFormat>On-screen Show (4:3)</PresentationFormat>
  <Paragraphs>369</Paragraphs>
  <Slides>73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Default Design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Axial Musculature; Intro to Appendicular Musculature</dc:subject>
  <dc:creator>Stuart S. Sumida</dc:creator>
  <cp:lastModifiedBy>Stuart Sumida</cp:lastModifiedBy>
  <cp:revision>72</cp:revision>
  <dcterms:created xsi:type="dcterms:W3CDTF">2000-01-07T16:48:44Z</dcterms:created>
  <dcterms:modified xsi:type="dcterms:W3CDTF">2014-07-06T03:32:33Z</dcterms:modified>
</cp:coreProperties>
</file>