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724" r:id="rId2"/>
    <p:sldId id="609" r:id="rId3"/>
    <p:sldId id="610" r:id="rId4"/>
    <p:sldId id="612" r:id="rId5"/>
    <p:sldId id="611" r:id="rId6"/>
    <p:sldId id="652" r:id="rId7"/>
    <p:sldId id="623" r:id="rId8"/>
    <p:sldId id="624" r:id="rId9"/>
    <p:sldId id="625" r:id="rId10"/>
    <p:sldId id="626" r:id="rId11"/>
    <p:sldId id="653" r:id="rId12"/>
    <p:sldId id="627" r:id="rId13"/>
    <p:sldId id="628" r:id="rId14"/>
    <p:sldId id="629" r:id="rId15"/>
    <p:sldId id="705" r:id="rId16"/>
    <p:sldId id="725" r:id="rId17"/>
    <p:sldId id="630" r:id="rId18"/>
    <p:sldId id="631" r:id="rId19"/>
    <p:sldId id="706" r:id="rId20"/>
    <p:sldId id="632" r:id="rId21"/>
    <p:sldId id="633" r:id="rId22"/>
    <p:sldId id="635" r:id="rId23"/>
    <p:sldId id="636" r:id="rId24"/>
    <p:sldId id="637" r:id="rId25"/>
    <p:sldId id="638" r:id="rId26"/>
    <p:sldId id="707" r:id="rId27"/>
    <p:sldId id="639" r:id="rId28"/>
    <p:sldId id="640" r:id="rId29"/>
    <p:sldId id="726" r:id="rId30"/>
    <p:sldId id="641" r:id="rId31"/>
    <p:sldId id="642" r:id="rId32"/>
    <p:sldId id="655" r:id="rId33"/>
    <p:sldId id="659" r:id="rId34"/>
    <p:sldId id="654" r:id="rId35"/>
    <p:sldId id="656" r:id="rId36"/>
    <p:sldId id="657" r:id="rId37"/>
    <p:sldId id="658" r:id="rId38"/>
    <p:sldId id="660" r:id="rId39"/>
    <p:sldId id="643" r:id="rId40"/>
    <p:sldId id="644" r:id="rId41"/>
    <p:sldId id="711" r:id="rId42"/>
    <p:sldId id="733" r:id="rId43"/>
    <p:sldId id="645" r:id="rId44"/>
    <p:sldId id="710" r:id="rId45"/>
    <p:sldId id="646" r:id="rId46"/>
    <p:sldId id="708" r:id="rId47"/>
    <p:sldId id="732" r:id="rId48"/>
    <p:sldId id="648" r:id="rId49"/>
    <p:sldId id="650" r:id="rId50"/>
    <p:sldId id="651" r:id="rId51"/>
    <p:sldId id="734" r:id="rId52"/>
    <p:sldId id="709" r:id="rId53"/>
    <p:sldId id="735" r:id="rId54"/>
    <p:sldId id="700" r:id="rId55"/>
    <p:sldId id="698" r:id="rId56"/>
    <p:sldId id="699" r:id="rId57"/>
    <p:sldId id="666" r:id="rId58"/>
    <p:sldId id="667" r:id="rId59"/>
    <p:sldId id="668" r:id="rId60"/>
    <p:sldId id="669" r:id="rId61"/>
    <p:sldId id="670" r:id="rId62"/>
    <p:sldId id="712" r:id="rId63"/>
    <p:sldId id="671" r:id="rId64"/>
    <p:sldId id="672" r:id="rId65"/>
    <p:sldId id="673" r:id="rId66"/>
    <p:sldId id="674" r:id="rId67"/>
    <p:sldId id="713" r:id="rId68"/>
    <p:sldId id="675" r:id="rId69"/>
    <p:sldId id="718" r:id="rId70"/>
    <p:sldId id="701" r:id="rId71"/>
    <p:sldId id="677" r:id="rId72"/>
    <p:sldId id="678" r:id="rId73"/>
    <p:sldId id="679" r:id="rId74"/>
    <p:sldId id="680" r:id="rId75"/>
    <p:sldId id="681" r:id="rId76"/>
    <p:sldId id="682" r:id="rId77"/>
    <p:sldId id="683" r:id="rId78"/>
    <p:sldId id="723" r:id="rId79"/>
    <p:sldId id="702" r:id="rId80"/>
    <p:sldId id="685" r:id="rId81"/>
    <p:sldId id="686" r:id="rId82"/>
    <p:sldId id="687" r:id="rId83"/>
    <p:sldId id="688" r:id="rId84"/>
    <p:sldId id="717" r:id="rId85"/>
    <p:sldId id="689" r:id="rId86"/>
    <p:sldId id="690" r:id="rId87"/>
    <p:sldId id="691" r:id="rId88"/>
    <p:sldId id="692" r:id="rId89"/>
    <p:sldId id="703" r:id="rId90"/>
    <p:sldId id="727" r:id="rId91"/>
    <p:sldId id="728" r:id="rId92"/>
    <p:sldId id="729" r:id="rId93"/>
    <p:sldId id="730" r:id="rId94"/>
    <p:sldId id="731" r:id="rId95"/>
    <p:sldId id="694" r:id="rId96"/>
    <p:sldId id="715" r:id="rId97"/>
    <p:sldId id="695" r:id="rId98"/>
    <p:sldId id="696" r:id="rId99"/>
    <p:sldId id="697" r:id="rId100"/>
    <p:sldId id="714" r:id="rId101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66FF"/>
    <a:srgbClr val="FFCC00"/>
    <a:srgbClr val="CC9900"/>
    <a:srgbClr val="FFFF66"/>
    <a:srgbClr val="99CC00"/>
    <a:srgbClr val="FF000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258" autoAdjust="0"/>
    <p:restoredTop sz="90929"/>
  </p:normalViewPr>
  <p:slideViewPr>
    <p:cSldViewPr>
      <p:cViewPr>
        <p:scale>
          <a:sx n="66" d="100"/>
          <a:sy n="66" d="100"/>
        </p:scale>
        <p:origin x="-2532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452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0709C95E-94EA-4F8F-BBE5-E102F4939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EB4FBA-C805-47FF-8742-7E8EFD319FD7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A7FE7-09BE-4CF4-BA2A-61F9C591FCCB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Introduction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Limb muscular is very complex.It’s best to look at it on a very simplified level, then add detail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How do we do this?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Most primitive limbs are the fins of fished: musculature is the same as a human embryo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93CE0-1CCF-4BD7-B9E4-71889F629E83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Introduction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Limb muscular is very complex.It’s best to look at it on a very simplified level, then add detail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How do we do this?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Most primitive limbs are the fins of fished: musculature is the same as a human embryo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B0981-BEAB-48CC-86C0-DB705FD1FB41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Introduction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Limb muscular is very complex.It’s best to look at it on a very simplified level, then add detail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How do we do this?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Most primitive limbs are the fins of fished: musculature is the same as a human embryo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F971C-6B82-4FCA-A05A-519ECBD5CDDC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109571" name="Rectangle 102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Introduction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Limb muscular is very complex.It’s best to look at it on a very simplified level, then add detail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How do we do this?</a:t>
            </a:r>
          </a:p>
          <a:p>
            <a:pPr eaLnBrk="1" hangingPunct="1">
              <a:buFontTx/>
              <a:buChar char="•"/>
            </a:pPr>
            <a:r>
              <a:rPr lang="en-US" smtClean="0"/>
              <a:t>Most primitive limbs are the fins of fished: musculature is the same as a human embryo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7ACE-FEEF-44A0-823A-C5699EE20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4AA9-937A-4B39-95EB-71B41A67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583F-B2D7-41AF-8653-8597473D7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B674-90D3-44C7-97FB-1060ADABE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D14F5-3798-4DBF-B165-D78441FA7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C86D-BA52-42CB-8419-173133BA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A01E6-7977-4D08-B793-D8E34A9FD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6921-85FA-4327-B900-F09474C83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ED72-97A6-4BA8-BEBF-B0441E464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5471-7C99-4B1F-A992-2F6A8EC4C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5D94A-D5C7-4502-8059-B0A53F8D0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405838-159E-480C-BEB4-6D0896006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7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4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35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36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7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3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41325" y="239713"/>
            <a:ext cx="4500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atin typeface="Arial" pitchFamily="34" charset="0"/>
              </a:rPr>
              <a:t>Biology 323</a:t>
            </a:r>
          </a:p>
          <a:p>
            <a:pPr algn="l"/>
            <a:r>
              <a:rPr lang="en-US" sz="2000" b="1" i="1">
                <a:latin typeface="Arial" pitchFamily="34" charset="0"/>
              </a:rPr>
              <a:t>Human Anatomy for Biology Majors</a:t>
            </a:r>
          </a:p>
          <a:p>
            <a:pPr algn="l"/>
            <a:r>
              <a:rPr lang="en-US" sz="2000" b="1" i="1">
                <a:latin typeface="Arial" pitchFamily="34" charset="0"/>
              </a:rPr>
              <a:t>Lecture 8</a:t>
            </a:r>
          </a:p>
          <a:p>
            <a:pPr algn="l"/>
            <a:r>
              <a:rPr lang="en-US" sz="2000" b="1" i="1">
                <a:latin typeface="Arial" pitchFamily="34" charset="0"/>
              </a:rPr>
              <a:t>Dr. Stuart S. Sumida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2906713"/>
            <a:ext cx="90630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Arial" pitchFamily="34" charset="0"/>
              </a:rPr>
              <a:t>Musculature and Innervation of Pectoral Limb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62000" y="0"/>
            <a:ext cx="77120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400" b="1">
                <a:latin typeface="News Gothic MT" pitchFamily="34" charset="0"/>
              </a:rPr>
              <a:t>4.</a:t>
            </a:r>
          </a:p>
          <a:p>
            <a:pPr algn="ctr"/>
            <a:r>
              <a:rPr lang="en-GB" sz="5400" b="1">
                <a:latin typeface="News Gothic MT" pitchFamily="34" charset="0"/>
              </a:rPr>
              <a:t>There is a large muscle that was not originally appendicular, so it has an unusual innervation and placement</a:t>
            </a:r>
            <a:r>
              <a:rPr lang="en-US" sz="5400" b="1">
                <a:latin typeface="News Gothic MT" pitchFamily="34" charset="0"/>
              </a:rPr>
              <a:t> </a:t>
            </a:r>
            <a:endParaRPr lang="en-GB" sz="54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5400" b="1">
              <a:solidFill>
                <a:srgbClr val="FFCC00"/>
              </a:solidFill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ronator-qu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04800"/>
            <a:ext cx="21558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Line 3"/>
          <p:cNvSpPr>
            <a:spLocks noChangeShapeType="1"/>
          </p:cNvSpPr>
          <p:nvPr/>
        </p:nvSpPr>
        <p:spPr bwMode="auto">
          <a:xfrm>
            <a:off x="4191000" y="3886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4114800" y="1600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0" y="1104900"/>
            <a:ext cx="38258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Arial Rounded MT Bold" pitchFamily="34" charset="0"/>
              </a:rPr>
              <a:t>Pronator Teres</a:t>
            </a:r>
          </a:p>
          <a:p>
            <a:endParaRPr lang="en-US" sz="3600">
              <a:latin typeface="Arial Rounded MT Bold" pitchFamily="34" charset="0"/>
            </a:endParaRPr>
          </a:p>
          <a:p>
            <a:endParaRPr lang="en-US" sz="3600">
              <a:latin typeface="Arial Rounded MT Bold" pitchFamily="34" charset="0"/>
            </a:endParaRPr>
          </a:p>
          <a:p>
            <a:endParaRPr lang="en-US" sz="3600">
              <a:latin typeface="Arial Rounded MT Bold" pitchFamily="34" charset="0"/>
            </a:endParaRPr>
          </a:p>
          <a:p>
            <a:r>
              <a:rPr lang="en-US" sz="3600">
                <a:latin typeface="Arial Rounded MT Bold" pitchFamily="34" charset="0"/>
              </a:rPr>
              <a:t>Pronator Quadratus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83820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>
                <a:latin typeface="Arial" pitchFamily="34" charset="0"/>
              </a:rPr>
              <a:t>Branchial (Gill Slit) Muscles </a:t>
            </a:r>
          </a:p>
          <a:p>
            <a:pPr algn="ctr"/>
            <a:r>
              <a:rPr lang="en-US" sz="7200" b="1">
                <a:latin typeface="Arial" pitchFamily="34" charset="0"/>
              </a:rPr>
              <a:t>Attaching</a:t>
            </a:r>
          </a:p>
          <a:p>
            <a:pPr algn="ctr"/>
            <a:r>
              <a:rPr lang="en-US" sz="7200" b="1">
                <a:latin typeface="Arial" pitchFamily="34" charset="0"/>
              </a:rPr>
              <a:t>Scapula to Body</a:t>
            </a:r>
          </a:p>
          <a:p>
            <a:pPr algn="ctr"/>
            <a:r>
              <a:rPr lang="en-US" sz="7200" b="1">
                <a:latin typeface="Arial" pitchFamily="34" charset="0"/>
              </a:rPr>
              <a:t>Wall</a:t>
            </a:r>
            <a:endParaRPr lang="en-US"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rapez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39068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4784725" y="650875"/>
            <a:ext cx="38258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Trapezius</a:t>
            </a:r>
          </a:p>
          <a:p>
            <a:pPr algn="l"/>
            <a:endParaRPr lang="en-US" sz="20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 more primitive species used for opening and closing gills - a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BRANCHIAL muscle.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 humans, used to move scapula and keep head up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rapez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39068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3825875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Trapezius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Occipital bone,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Spines of C7 and T1-12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Acromion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Spine of scapula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Lateral 1/3 of clavicle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rapez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39068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382587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Trapezius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Innervation: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Accessory Nerve (Cranial Nerve XI)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Extension of the head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Elevation and depression of scapula</a:t>
            </a:r>
          </a:p>
          <a:p>
            <a:pPr algn="l"/>
            <a:endParaRPr lang="en-US" sz="3200" b="1">
              <a:solidFill>
                <a:schemeClr val="hlink"/>
              </a:solidFill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ra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57200"/>
            <a:ext cx="39751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2667000" y="30480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 flipV="1">
            <a:off x="2819400" y="1752600"/>
            <a:ext cx="2743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 flipV="1">
            <a:off x="3048000" y="2667000"/>
            <a:ext cx="2286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2" name="Line 7"/>
          <p:cNvSpPr>
            <a:spLocks noChangeShapeType="1"/>
          </p:cNvSpPr>
          <p:nvPr/>
        </p:nvSpPr>
        <p:spPr bwMode="auto">
          <a:xfrm>
            <a:off x="2667000" y="3352800"/>
            <a:ext cx="2514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212725" y="2614613"/>
            <a:ext cx="2386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400"/>
              <a:t>Trapezius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879475" y="838200"/>
            <a:ext cx="7416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 b="1">
                <a:latin typeface="Arial" pitchFamily="34" charset="0"/>
              </a:rPr>
              <a:t>Axial Muscles </a:t>
            </a:r>
          </a:p>
          <a:p>
            <a:pPr algn="ctr"/>
            <a:r>
              <a:rPr lang="en-US" sz="7200" b="1">
                <a:latin typeface="Arial" pitchFamily="34" charset="0"/>
              </a:rPr>
              <a:t>Attaching</a:t>
            </a:r>
          </a:p>
          <a:p>
            <a:pPr algn="ctr"/>
            <a:r>
              <a:rPr lang="en-US" sz="7200" b="1">
                <a:latin typeface="Arial" pitchFamily="34" charset="0"/>
              </a:rPr>
              <a:t>Scapula to Body</a:t>
            </a:r>
          </a:p>
          <a:p>
            <a:pPr algn="ctr"/>
            <a:r>
              <a:rPr lang="en-US" sz="7200" b="1">
                <a:latin typeface="Arial" pitchFamily="34" charset="0"/>
              </a:rPr>
              <a:t>Wall</a:t>
            </a:r>
            <a:endParaRPr lang="en-US"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3825875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Serratus Anterior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First 9 ribs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Medial edge of scapula’s deep surface</a:t>
            </a:r>
          </a:p>
          <a:p>
            <a:pPr algn="l"/>
            <a:endParaRPr lang="en-US" sz="3200" b="1">
              <a:latin typeface="News Gothic MT" pitchFamily="34" charset="0"/>
            </a:endParaRPr>
          </a:p>
        </p:txBody>
      </p:sp>
      <p:pic>
        <p:nvPicPr>
          <p:cNvPr id="52227" name="Picture 4" descr="serratant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419600" y="762000"/>
            <a:ext cx="44196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Serratus Anterior</a:t>
            </a:r>
          </a:p>
          <a:p>
            <a:pPr algn="l"/>
            <a:endParaRPr lang="en-US" sz="20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Innervation: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Long thoracic nerve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Rotates scapula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Primitively a BODY WALL MUSCLE</a:t>
            </a:r>
          </a:p>
          <a:p>
            <a:pPr algn="l"/>
            <a:endParaRPr lang="en-US" sz="3200" b="1">
              <a:latin typeface="News Gothic MT" pitchFamily="34" charset="0"/>
            </a:endParaRPr>
          </a:p>
        </p:txBody>
      </p:sp>
      <p:pic>
        <p:nvPicPr>
          <p:cNvPr id="53251" name="Picture 3" descr="serratant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erra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038" y="457200"/>
            <a:ext cx="5065712" cy="604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Line 3"/>
          <p:cNvSpPr>
            <a:spLocks noChangeShapeType="1"/>
          </p:cNvSpPr>
          <p:nvPr/>
        </p:nvSpPr>
        <p:spPr bwMode="auto">
          <a:xfrm flipV="1">
            <a:off x="2819400" y="1066800"/>
            <a:ext cx="2667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2819400" y="1600200"/>
            <a:ext cx="2819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flipV="1">
            <a:off x="2819400" y="2133600"/>
            <a:ext cx="2819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2819400" y="2743200"/>
            <a:ext cx="2895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V="1">
            <a:off x="2895600" y="3352800"/>
            <a:ext cx="2743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V="1">
            <a:off x="2971800" y="3886200"/>
            <a:ext cx="2286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3124200" y="4343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28600" y="2438400"/>
            <a:ext cx="24511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800" b="1"/>
              <a:t>Serratus</a:t>
            </a:r>
          </a:p>
          <a:p>
            <a:pPr algn="l"/>
            <a:r>
              <a:rPr lang="en-US" sz="4800" b="1"/>
              <a:t>Anterior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1026" name="Image" r:id="rId4" imgW="4930462" imgH="1969643" progId="Photoshop.Image.5">
              <p:embed/>
            </p:oleObj>
          </a:graphicData>
        </a:graphic>
      </p:graphicFrame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6096000" y="3962400"/>
            <a:ext cx="2708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latin typeface="News Gothic MT" pitchFamily="34" charset="0"/>
              </a:rPr>
              <a:t>Triceps =</a:t>
            </a: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3600" b="1">
                <a:latin typeface="News Gothic MT" pitchFamily="34" charset="0"/>
              </a:rPr>
              <a:t>Quadriceps</a:t>
            </a:r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6003925" y="242888"/>
            <a:ext cx="2917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latin typeface="News Gothic MT" pitchFamily="34" charset="0"/>
              </a:rPr>
              <a:t>Cranial/dorsal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724400" y="685800"/>
            <a:ext cx="3825875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Levator Scapulae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Transverse processes of C1-4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Medial edge of scapula</a:t>
            </a:r>
          </a:p>
          <a:p>
            <a:pPr algn="l"/>
            <a:endParaRPr lang="en-US" sz="3200" b="1">
              <a:latin typeface="News Gothic MT" pitchFamily="34" charset="0"/>
            </a:endParaRPr>
          </a:p>
        </p:txBody>
      </p:sp>
      <p:pic>
        <p:nvPicPr>
          <p:cNvPr id="55299" name="Picture 4" descr="levsc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724400" y="369888"/>
            <a:ext cx="3825875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Levator Scapulae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Innervation: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Ventral Rami of C3 and C4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Retracts scapula Depresses glenoid</a:t>
            </a:r>
          </a:p>
          <a:p>
            <a:pPr algn="l"/>
            <a:endParaRPr lang="en-US" sz="3200" b="1">
              <a:latin typeface="News Gothic MT" pitchFamily="34" charset="0"/>
            </a:endParaRPr>
          </a:p>
        </p:txBody>
      </p:sp>
      <p:pic>
        <p:nvPicPr>
          <p:cNvPr id="56323" name="Picture 3" descr="levsc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953000" y="369888"/>
            <a:ext cx="382587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Rhomboidius Major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Spines of T2-T5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Medial edge of scapula</a:t>
            </a:r>
          </a:p>
          <a:p>
            <a:pPr algn="l"/>
            <a:endParaRPr lang="en-US" sz="3200" b="1">
              <a:latin typeface="News Gothic MT" pitchFamily="34" charset="0"/>
            </a:endParaRPr>
          </a:p>
        </p:txBody>
      </p:sp>
      <p:pic>
        <p:nvPicPr>
          <p:cNvPr id="57347" name="Picture 3" descr="rhom maj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953000" y="369888"/>
            <a:ext cx="38258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Rhomboidius Major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Innervation: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Dorsal Scapula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</a:t>
            </a:r>
          </a:p>
          <a:p>
            <a:pPr algn="l" eaLnBrk="0" hangingPunct="0"/>
            <a:r>
              <a:rPr lang="en-US" sz="3200" b="1">
                <a:latin typeface="News Gothic MT" pitchFamily="34" charset="0"/>
              </a:rPr>
              <a:t>Retracts scapula Depresses glenoid</a:t>
            </a:r>
          </a:p>
        </p:txBody>
      </p:sp>
      <p:pic>
        <p:nvPicPr>
          <p:cNvPr id="58371" name="Picture 3" descr="rhom maj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572000" y="369888"/>
            <a:ext cx="42068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Rhomboidius Minor</a:t>
            </a:r>
          </a:p>
          <a:p>
            <a:pPr algn="l"/>
            <a:endParaRPr lang="en-US" sz="20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Spines of C7 and T1</a:t>
            </a:r>
          </a:p>
          <a:p>
            <a:pPr algn="l"/>
            <a:endParaRPr lang="en-US" sz="20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 eaLnBrk="0" hangingPunct="0"/>
            <a:r>
              <a:rPr lang="en-US" sz="3200" b="1">
                <a:latin typeface="News Gothic MT" pitchFamily="34" charset="0"/>
              </a:rPr>
              <a:t>Medial edge of scapula</a:t>
            </a:r>
          </a:p>
          <a:p>
            <a:pPr algn="l" eaLnBrk="0" hangingPunct="0"/>
            <a:endParaRPr lang="en-US" sz="2000" b="1">
              <a:latin typeface="News Gothic MT" pitchFamily="34" charset="0"/>
            </a:endParaRPr>
          </a:p>
          <a:p>
            <a:pPr algn="l" eaLnBrk="0" hangingPunct="0"/>
            <a:r>
              <a:rPr lang="en-US" sz="3200" b="1">
                <a:latin typeface="News Gothic MT" pitchFamily="34" charset="0"/>
              </a:rPr>
              <a:t>Note: minor is superior, but SMALLER</a:t>
            </a:r>
          </a:p>
        </p:txBody>
      </p:sp>
      <p:pic>
        <p:nvPicPr>
          <p:cNvPr id="59395" name="Picture 4" descr="rhom min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953000" y="369888"/>
            <a:ext cx="38258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latin typeface="News Gothic MT" pitchFamily="34" charset="0"/>
              </a:rPr>
              <a:t>Rhomboidius Minor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Innervation: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Dorsal Scapula</a:t>
            </a:r>
          </a:p>
          <a:p>
            <a:pPr algn="l"/>
            <a:endParaRPr lang="en-US" sz="32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</a:t>
            </a:r>
          </a:p>
          <a:p>
            <a:pPr algn="l" eaLnBrk="0" hangingPunct="0"/>
            <a:r>
              <a:rPr lang="en-US" sz="3200" b="1">
                <a:latin typeface="News Gothic MT" pitchFamily="34" charset="0"/>
              </a:rPr>
              <a:t>Retracts scapula Depresses glenoid</a:t>
            </a:r>
          </a:p>
        </p:txBody>
      </p:sp>
      <p:pic>
        <p:nvPicPr>
          <p:cNvPr id="60419" name="Picture 4" descr="rhom min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30861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eep-shoul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35768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Line 6"/>
          <p:cNvSpPr>
            <a:spLocks noChangeShapeType="1"/>
          </p:cNvSpPr>
          <p:nvPr/>
        </p:nvSpPr>
        <p:spPr bwMode="auto">
          <a:xfrm flipH="1" flipV="1">
            <a:off x="1828800" y="3581400"/>
            <a:ext cx="3429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4" name="Line 7"/>
          <p:cNvSpPr>
            <a:spLocks noChangeShapeType="1"/>
          </p:cNvSpPr>
          <p:nvPr/>
        </p:nvSpPr>
        <p:spPr bwMode="auto">
          <a:xfrm flipH="1">
            <a:off x="2057400" y="3124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5" name="Line 8"/>
          <p:cNvSpPr>
            <a:spLocks noChangeShapeType="1"/>
          </p:cNvSpPr>
          <p:nvPr/>
        </p:nvSpPr>
        <p:spPr bwMode="auto">
          <a:xfrm flipH="1">
            <a:off x="2209800" y="1752600"/>
            <a:ext cx="2971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6" name="Text Box 9"/>
          <p:cNvSpPr txBox="1">
            <a:spLocks noChangeArrowheads="1"/>
          </p:cNvSpPr>
          <p:nvPr/>
        </p:nvSpPr>
        <p:spPr bwMode="auto">
          <a:xfrm>
            <a:off x="5699125" y="1412875"/>
            <a:ext cx="23082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Levator Scapulae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Rhomboid Minor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Rhomboid Major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cape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5051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2362200" y="838200"/>
            <a:ext cx="322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Levator Scapulae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609600" y="990600"/>
            <a:ext cx="13795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Rhom-</a:t>
            </a:r>
          </a:p>
          <a:p>
            <a:pPr algn="l"/>
            <a:r>
              <a:rPr lang="en-US" sz="3200" b="1"/>
              <a:t>boids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533400" y="4953000"/>
            <a:ext cx="1765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Pecoralis</a:t>
            </a:r>
          </a:p>
          <a:p>
            <a:pPr algn="l"/>
            <a:r>
              <a:rPr lang="en-US" sz="3200" b="1"/>
              <a:t> Minor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5894388" y="914400"/>
            <a:ext cx="32496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400" b="1">
                <a:latin typeface="News Gothic MT" pitchFamily="34" charset="0"/>
              </a:rPr>
              <a:t>Depression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scapd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45688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81200" y="838200"/>
            <a:ext cx="1924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Trapezius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62000" y="5943600"/>
            <a:ext cx="1924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Trapezius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200400" y="5257800"/>
            <a:ext cx="16970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/>
              <a:t>Serratus</a:t>
            </a:r>
          </a:p>
          <a:p>
            <a:pPr algn="l"/>
            <a:r>
              <a:rPr lang="en-US" sz="3200" b="1"/>
              <a:t>Anterior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5562600" y="762000"/>
            <a:ext cx="2676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400" b="1">
                <a:latin typeface="News Gothic MT" pitchFamily="34" charset="0"/>
              </a:rPr>
              <a:t>Elevation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0" y="838200"/>
            <a:ext cx="92964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>
                <a:latin typeface="Arial" pitchFamily="34" charset="0"/>
              </a:rPr>
              <a:t>Dorsal and Ventral Appendicular Muscles </a:t>
            </a:r>
          </a:p>
          <a:p>
            <a:pPr algn="ctr"/>
            <a:endParaRPr lang="en-US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2050" name="Image" r:id="rId4" imgW="4930462" imgH="1969643" progId="Photoshop.Image.5">
              <p:embed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72200" y="3200400"/>
            <a:ext cx="2971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rgbClr val="6666FF"/>
                </a:solidFill>
                <a:latin typeface="News Gothic MT" pitchFamily="34" charset="0"/>
              </a:rPr>
              <a:t>Pectoral Group =</a:t>
            </a:r>
          </a:p>
          <a:p>
            <a:pPr algn="l"/>
            <a:r>
              <a:rPr lang="en-US" sz="3600" b="1">
                <a:solidFill>
                  <a:srgbClr val="6666FF"/>
                </a:solidFill>
                <a:latin typeface="News Gothic MT" pitchFamily="34" charset="0"/>
              </a:rPr>
              <a:t>Adductors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201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Cranial/ventral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31242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3581400" y="334963"/>
            <a:ext cx="55626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400" b="1">
                <a:latin typeface="News Gothic MT" pitchFamily="34" charset="0"/>
              </a:rPr>
              <a:t>Latissimus Dorsi</a:t>
            </a:r>
          </a:p>
          <a:p>
            <a:pPr algn="l"/>
            <a:endParaRPr lang="en-US" sz="44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Spines of T7-T12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Thoracolumbar fascia</a:t>
            </a:r>
          </a:p>
          <a:p>
            <a:pPr algn="l"/>
            <a:endParaRPr lang="en-US" sz="28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Humerus: Inertubecular groove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And lesser tubecular crest</a:t>
            </a:r>
          </a:p>
          <a:p>
            <a:pPr algn="l"/>
            <a:endParaRPr lang="en-US" sz="28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Innervation: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Thoracodorsal Nerve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ot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4958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5105400" y="174625"/>
            <a:ext cx="3825875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latin typeface="News Gothic MT" pitchFamily="34" charset="0"/>
              </a:rPr>
              <a:t>Latissiumus: Extends, adducts and medially rotates humerus</a:t>
            </a: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3600" b="1">
                <a:latin typeface="News Gothic MT" pitchFamily="34" charset="0"/>
              </a:rPr>
              <a:t>Pectoralis: is large, fan-shaped muscle opposing it ventrally</a:t>
            </a:r>
          </a:p>
          <a:p>
            <a:pPr algn="l"/>
            <a:endParaRPr lang="en-US" sz="3600" b="1"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22250" y="2286000"/>
            <a:ext cx="8921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 b="1">
                <a:latin typeface="Arial" pitchFamily="34" charset="0"/>
              </a:rPr>
              <a:t>Ventral Musculature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026"/>
          <p:cNvSpPr txBox="1">
            <a:spLocks noChangeArrowheads="1"/>
          </p:cNvSpPr>
          <p:nvPr/>
        </p:nvSpPr>
        <p:spPr bwMode="auto">
          <a:xfrm>
            <a:off x="533400" y="838200"/>
            <a:ext cx="81026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latin typeface="Arial" pitchFamily="34" charset="0"/>
              </a:rPr>
              <a:t>The Pectoralis Group is a large, fan-shaped group that SPANS cranial-ventral and caudal-ventral regions.</a:t>
            </a:r>
            <a:endParaRPr lang="en-US" sz="3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426720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chemeClr val="hlink"/>
                </a:solidFill>
                <a:latin typeface="Arial" pitchFamily="34" charset="0"/>
              </a:rPr>
              <a:t>Pectoralis Major: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3600">
                <a:solidFill>
                  <a:schemeClr val="hlink"/>
                </a:solidFill>
                <a:latin typeface="Arial" pitchFamily="34" charset="0"/>
              </a:rPr>
              <a:t>Clavicular Head:</a:t>
            </a: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Origin: inferior margin of clavicle</a:t>
            </a: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Insertion: Delto-pectoral crest of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</a:rPr>
              <a:t>HUMERUS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3600">
                <a:solidFill>
                  <a:schemeClr val="hlink"/>
                </a:solidFill>
                <a:latin typeface="Arial" pitchFamily="34" charset="0"/>
              </a:rPr>
              <a:t>Sternal Head:</a:t>
            </a: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Origin: Ventro-lateral margin of sternum</a:t>
            </a: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Insertion: Delto-pectoral crest of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</a:rPr>
              <a:t>HUMERUS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latin typeface="Arial" pitchFamily="34" charset="0"/>
            </a:endParaRPr>
          </a:p>
        </p:txBody>
      </p:sp>
      <p:pic>
        <p:nvPicPr>
          <p:cNvPr id="69635" name="Picture 3" descr="pec-maj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609600"/>
            <a:ext cx="39751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3886200" y="1524000"/>
            <a:ext cx="3276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 flipV="1">
            <a:off x="3581400" y="3276600"/>
            <a:ext cx="419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3581400" y="42672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3962400" y="4267200"/>
            <a:ext cx="396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26"/>
          <p:cNvSpPr txBox="1">
            <a:spLocks noChangeArrowheads="1"/>
          </p:cNvSpPr>
          <p:nvPr/>
        </p:nvSpPr>
        <p:spPr bwMode="auto">
          <a:xfrm>
            <a:off x="228600" y="228600"/>
            <a:ext cx="4267200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chemeClr val="hlink"/>
                </a:solidFill>
                <a:latin typeface="Arial" pitchFamily="34" charset="0"/>
              </a:rPr>
              <a:t>Pectoralis Major: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3600">
                <a:solidFill>
                  <a:schemeClr val="hlink"/>
                </a:solidFill>
                <a:latin typeface="Arial" pitchFamily="34" charset="0"/>
              </a:rPr>
              <a:t>Clavicular Head:</a:t>
            </a:r>
          </a:p>
          <a:p>
            <a:pPr algn="l"/>
            <a:endParaRPr lang="en-US" sz="36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Origin: inferior margin of clavicle</a:t>
            </a:r>
          </a:p>
          <a:p>
            <a:pPr algn="l"/>
            <a:endParaRPr lang="en-US" sz="28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Insertion: Greater tubercular crest of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</a:rPr>
              <a:t>HUMERUS</a:t>
            </a:r>
          </a:p>
          <a:p>
            <a:pPr algn="l"/>
            <a:endParaRPr lang="en-US" sz="280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Innervation: Medial and lateral pectoral nerves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solidFill>
                <a:schemeClr val="hlink"/>
              </a:solidFill>
              <a:latin typeface="Arial" pitchFamily="34" charset="0"/>
            </a:endParaRPr>
          </a:p>
        </p:txBody>
      </p:sp>
      <p:pic>
        <p:nvPicPr>
          <p:cNvPr id="70659" name="Picture 1027" descr="pec-maj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85800"/>
            <a:ext cx="39751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Line 1028"/>
          <p:cNvSpPr>
            <a:spLocks noChangeShapeType="1"/>
          </p:cNvSpPr>
          <p:nvPr/>
        </p:nvSpPr>
        <p:spPr bwMode="auto">
          <a:xfrm>
            <a:off x="3962400" y="1600200"/>
            <a:ext cx="2895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42672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chemeClr val="hlink"/>
                </a:solidFill>
                <a:latin typeface="Arial" pitchFamily="34" charset="0"/>
              </a:rPr>
              <a:t>Pectoralis Major: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Sternal Head:</a:t>
            </a: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DEPRESSOR, ADDUCTOR of humerus</a:t>
            </a:r>
            <a:endParaRPr lang="en-US" sz="36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Origin: Ventro-lateral margin of sternum; costal cartilages 1-6</a:t>
            </a: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Insertion: Greater tubercular crest of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</a:rPr>
              <a:t>HUMERUS</a:t>
            </a:r>
          </a:p>
          <a:p>
            <a:pPr algn="l"/>
            <a:endParaRPr lang="en-US" sz="200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Innervation:  Medial and lateral pectoral nerves</a:t>
            </a:r>
            <a:endParaRPr lang="en-US">
              <a:latin typeface="Arial" pitchFamily="34" charset="0"/>
            </a:endParaRPr>
          </a:p>
        </p:txBody>
      </p:sp>
      <p:pic>
        <p:nvPicPr>
          <p:cNvPr id="71683" name="Picture 3" descr="pec-maj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85800"/>
            <a:ext cx="39751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2971800" y="1447800"/>
            <a:ext cx="41910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4419600" y="2057400"/>
            <a:ext cx="2438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6172200" y="3810000"/>
            <a:ext cx="609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26"/>
          <p:cNvSpPr txBox="1">
            <a:spLocks noChangeArrowheads="1"/>
          </p:cNvSpPr>
          <p:nvPr/>
        </p:nvSpPr>
        <p:spPr bwMode="auto">
          <a:xfrm>
            <a:off x="228600" y="228600"/>
            <a:ext cx="457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chemeClr val="hlink"/>
                </a:solidFill>
                <a:latin typeface="Arial" pitchFamily="34" charset="0"/>
              </a:rPr>
              <a:t>Pectoralis MINOR:</a:t>
            </a:r>
          </a:p>
          <a:p>
            <a:pPr algn="l"/>
            <a:r>
              <a:rPr lang="en-US" sz="3600" b="1">
                <a:solidFill>
                  <a:schemeClr val="hlink"/>
                </a:solidFill>
                <a:latin typeface="Arial" pitchFamily="34" charset="0"/>
              </a:rPr>
              <a:t>Deep to Pec. Major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Origin:Ribs 3-6.</a:t>
            </a: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Insertion: Coracoid Process of Scapula</a:t>
            </a: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Innervation:</a:t>
            </a: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Function: Stabilization of scapula</a:t>
            </a:r>
          </a:p>
          <a:p>
            <a:pPr algn="l"/>
            <a:endParaRPr lang="en-US" sz="2000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r>
              <a:rPr lang="en-US" sz="2800">
                <a:solidFill>
                  <a:schemeClr val="hlink"/>
                </a:solidFill>
                <a:latin typeface="Arial" pitchFamily="34" charset="0"/>
              </a:rPr>
              <a:t>Positionally important for understanding location of other structures.</a:t>
            </a:r>
            <a:endParaRPr lang="en-US">
              <a:solidFill>
                <a:schemeClr val="hlink"/>
              </a:solidFill>
              <a:latin typeface="Arial" pitchFamily="34" charset="0"/>
            </a:endParaRPr>
          </a:p>
          <a:p>
            <a:pPr algn="l"/>
            <a:endParaRPr lang="en-US">
              <a:latin typeface="Arial" pitchFamily="34" charset="0"/>
            </a:endParaRPr>
          </a:p>
        </p:txBody>
      </p:sp>
      <p:pic>
        <p:nvPicPr>
          <p:cNvPr id="72707" name="Picture 1027" descr="pec-min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09600"/>
            <a:ext cx="3540125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Line 1028"/>
          <p:cNvSpPr>
            <a:spLocks noChangeShapeType="1"/>
          </p:cNvSpPr>
          <p:nvPr/>
        </p:nvSpPr>
        <p:spPr bwMode="auto">
          <a:xfrm>
            <a:off x="4495800" y="914400"/>
            <a:ext cx="2971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026"/>
          <p:cNvSpPr txBox="1">
            <a:spLocks noChangeArrowheads="1"/>
          </p:cNvSpPr>
          <p:nvPr/>
        </p:nvSpPr>
        <p:spPr bwMode="auto">
          <a:xfrm>
            <a:off x="533400" y="838200"/>
            <a:ext cx="81026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latin typeface="Arial" pitchFamily="34" charset="0"/>
              </a:rPr>
              <a:t>Musculature of the Shoulder:</a:t>
            </a:r>
          </a:p>
          <a:p>
            <a:pPr algn="ctr"/>
            <a:endParaRPr lang="en-US" sz="6000" b="1">
              <a:latin typeface="Arial" pitchFamily="34" charset="0"/>
            </a:endParaRPr>
          </a:p>
          <a:p>
            <a:pPr algn="ctr"/>
            <a:r>
              <a:rPr lang="en-US" sz="6000" b="1">
                <a:latin typeface="Arial" pitchFamily="34" charset="0"/>
              </a:rPr>
              <a:t>Muscles Connecting Scapula to Humerus</a:t>
            </a:r>
            <a:endParaRPr lang="en-US" sz="3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270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Elevators</a:t>
            </a:r>
            <a:endParaRPr lang="en-US" sz="5400" b="1">
              <a:solidFill>
                <a:schemeClr val="bg1"/>
              </a:solidFill>
              <a:latin typeface="News Gothic MT" pitchFamily="34" charset="0"/>
            </a:endParaRPr>
          </a:p>
        </p:txBody>
      </p:sp>
      <p:pic>
        <p:nvPicPr>
          <p:cNvPr id="5124" name="Picture 3" descr="teresmaj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29337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3810000" y="304800"/>
          <a:ext cx="2614613" cy="2425700"/>
        </p:xfrm>
        <a:graphic>
          <a:graphicData uri="http://schemas.openxmlformats.org/presentationml/2006/ole">
            <p:oleObj spid="_x0000_s5122" name="Image" r:id="rId4" imgW="502921" imgH="466187" progId="Photoshop.Image.5">
              <p:embed/>
            </p:oleObj>
          </a:graphicData>
        </a:graphic>
      </p:graphicFrame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6629400" y="609600"/>
            <a:ext cx="22256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Teres Major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3886200" y="2971800"/>
            <a:ext cx="48926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Lower edge of scapula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Lesser tubercular crest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Extends, Adducts &amp; Medially rotates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Lower scapular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3074" name="Image" r:id="rId4" imgW="4930462" imgH="1969643" progId="Photoshop.Image.5">
              <p:embed/>
            </p:oleObj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72200" y="3200400"/>
            <a:ext cx="1974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Glutei =</a:t>
            </a:r>
          </a:p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Deltoid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021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Caudal/dorsal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096000" y="4800600"/>
            <a:ext cx="279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Extensors =</a:t>
            </a:r>
          </a:p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Extensors</a:t>
            </a:r>
          </a:p>
          <a:p>
            <a:pPr algn="l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270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Elevators</a:t>
            </a:r>
            <a:endParaRPr lang="en-US" sz="5400" b="1">
              <a:solidFill>
                <a:schemeClr val="bg1"/>
              </a:solidFill>
              <a:latin typeface="News Gothic MT" pitchFamily="34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4038600" y="990600"/>
            <a:ext cx="487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Subscapularis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886200" y="2971800"/>
            <a:ext cx="48926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Deep surface of scapula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Lesser tubercle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Medially rotates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Upper and lower scapular</a:t>
            </a:r>
          </a:p>
        </p:txBody>
      </p:sp>
      <p:pic>
        <p:nvPicPr>
          <p:cNvPr id="74757" name="Picture 7" descr="subscapula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27432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ubsc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33766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Line 5"/>
          <p:cNvSpPr>
            <a:spLocks noChangeShapeType="1"/>
          </p:cNvSpPr>
          <p:nvPr/>
        </p:nvSpPr>
        <p:spPr bwMode="auto">
          <a:xfrm flipH="1">
            <a:off x="28956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780" name="Line 6"/>
          <p:cNvSpPr>
            <a:spLocks noChangeShapeType="1"/>
          </p:cNvSpPr>
          <p:nvPr/>
        </p:nvSpPr>
        <p:spPr bwMode="auto">
          <a:xfrm flipH="1">
            <a:off x="2819400" y="2362200"/>
            <a:ext cx="2667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5421313" y="609600"/>
            <a:ext cx="3722687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000"/>
              <a:t>Internal View:</a:t>
            </a:r>
          </a:p>
          <a:p>
            <a:pPr algn="l"/>
            <a:endParaRPr lang="en-US" sz="2800"/>
          </a:p>
          <a:p>
            <a:pPr algn="l"/>
            <a:r>
              <a:rPr lang="en-US" sz="4000">
                <a:latin typeface="Arial Rounded MT Bold" pitchFamily="34" charset="0"/>
              </a:rPr>
              <a:t>Subscapularis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eepS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363"/>
            <a:ext cx="914400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270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Elevators</a:t>
            </a:r>
            <a:endParaRPr lang="en-US" sz="5400" b="1">
              <a:solidFill>
                <a:schemeClr val="bg1"/>
              </a:solidFill>
              <a:latin typeface="News Gothic MT" pitchFamily="34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038600" y="990600"/>
            <a:ext cx="487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Teres Minor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886200" y="2971800"/>
            <a:ext cx="48926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Lower edge of scapula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Greater tubercle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Laterally rotates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Axillary</a:t>
            </a:r>
          </a:p>
        </p:txBody>
      </p:sp>
      <p:pic>
        <p:nvPicPr>
          <p:cNvPr id="77829" name="Picture 6" descr="teresmin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27432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eep-shoul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13702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Line 3"/>
          <p:cNvSpPr>
            <a:spLocks noChangeShapeType="1"/>
          </p:cNvSpPr>
          <p:nvPr/>
        </p:nvSpPr>
        <p:spPr bwMode="auto">
          <a:xfrm flipH="1">
            <a:off x="3352800" y="2286000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765925" y="1841500"/>
            <a:ext cx="2538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latin typeface="Arial Rounded MT Bold" pitchFamily="34" charset="0"/>
              </a:rPr>
              <a:t>Teres Minor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270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Elevators</a:t>
            </a:r>
            <a:endParaRPr lang="en-US" sz="5400" b="1">
              <a:solidFill>
                <a:schemeClr val="bg1"/>
              </a:solidFill>
              <a:latin typeface="News Gothic MT" pitchFamily="34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5105400" y="2438400"/>
            <a:ext cx="3505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solidFill>
                  <a:srgbClr val="FF0000"/>
                </a:solidFill>
                <a:latin typeface="News Gothic MT" pitchFamily="34" charset="0"/>
              </a:rPr>
              <a:t>Deltoideus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7848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Lateral half of clavicle , Scapular spine, acromion process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Deltoid tuberosity of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Abducts humerus (also flexes, extends, rotates and adducts)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Axillary nerve</a:t>
            </a:r>
          </a:p>
        </p:txBody>
      </p:sp>
      <p:pic>
        <p:nvPicPr>
          <p:cNvPr id="6150" name="Picture 6" descr="delto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41148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5257800" y="533400"/>
          <a:ext cx="3276600" cy="1590675"/>
        </p:xfrm>
        <a:graphic>
          <a:graphicData uri="http://schemas.openxmlformats.org/presentationml/2006/ole">
            <p:oleObj spid="_x0000_s6146" name="Image" r:id="rId4" imgW="4930462" imgH="1969643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elt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28600"/>
            <a:ext cx="3108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Line 3"/>
          <p:cNvSpPr>
            <a:spLocks noChangeShapeType="1"/>
          </p:cNvSpPr>
          <p:nvPr/>
        </p:nvSpPr>
        <p:spPr bwMode="auto">
          <a:xfrm flipV="1">
            <a:off x="3962400" y="1295400"/>
            <a:ext cx="3352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4038600" y="1981200"/>
            <a:ext cx="3276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295400" y="1435100"/>
            <a:ext cx="2819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6000">
                <a:latin typeface="Arial Rounded MT Bold" pitchFamily="34" charset="0"/>
              </a:rPr>
              <a:t>Deltoid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rmLat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138" y="0"/>
            <a:ext cx="414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956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Depressors</a:t>
            </a:r>
            <a:endParaRPr lang="en-US" sz="5400" b="1">
              <a:solidFill>
                <a:schemeClr val="bg1"/>
              </a:solidFill>
              <a:latin typeface="News Gothic MT" pitchFamily="34" charset="0"/>
            </a:endParaRP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3886200" y="2362200"/>
            <a:ext cx="52578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Pectoralis Major</a:t>
            </a:r>
          </a:p>
          <a:p>
            <a:pPr algn="l"/>
            <a:r>
              <a:rPr lang="en-US" sz="4400" b="1">
                <a:latin typeface="News Gothic MT" pitchFamily="34" charset="0"/>
              </a:rPr>
              <a:t>  (Sternal Head)</a:t>
            </a:r>
            <a:endParaRPr lang="en-US" sz="4800" b="1">
              <a:latin typeface="News Gothic MT" pitchFamily="34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838200" y="4203700"/>
            <a:ext cx="7848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Medial half of clavicle, sternum, costal cartilages 1-6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Greater tubercular crest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Medially rotates, flexes and adducts  humerus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Lateral and medial pectoral 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5257800" y="533400"/>
          <a:ext cx="3276600" cy="1590675"/>
        </p:xfrm>
        <a:graphic>
          <a:graphicData uri="http://schemas.openxmlformats.org/presentationml/2006/ole">
            <p:oleObj spid="_x0000_s7170" name="Image" r:id="rId3" imgW="4930462" imgH="1969643" progId="Photoshop.Image.5">
              <p:embed/>
            </p:oleObj>
          </a:graphicData>
        </a:graphic>
      </p:graphicFrame>
      <p:graphicFrame>
        <p:nvGraphicFramePr>
          <p:cNvPr id="7171" name="Object 9"/>
          <p:cNvGraphicFramePr>
            <a:graphicFrameLocks noChangeAspect="1"/>
          </p:cNvGraphicFramePr>
          <p:nvPr/>
        </p:nvGraphicFramePr>
        <p:xfrm>
          <a:off x="1143000" y="1219200"/>
          <a:ext cx="2570163" cy="2592388"/>
        </p:xfrm>
        <a:graphic>
          <a:graphicData uri="http://schemas.openxmlformats.org/presentationml/2006/ole">
            <p:oleObj spid="_x0000_s7171" name="Image" r:id="rId4" imgW="758889" imgH="764985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970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News Gothic MT" pitchFamily="34" charset="0"/>
              </a:rPr>
              <a:t>Depressors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962400" y="1447800"/>
            <a:ext cx="495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Supraspinatus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38200" y="4419600"/>
            <a:ext cx="7848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Supraspinous fossa of scaupla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Greater tubercle of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Abducts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Subscapular</a:t>
            </a:r>
          </a:p>
        </p:txBody>
      </p:sp>
      <p:pic>
        <p:nvPicPr>
          <p:cNvPr id="81925" name="Picture 6" descr="supraspina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29718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4098" name="Image" r:id="rId4" imgW="4930462" imgH="1969643" progId="Photoshop.Image.5">
              <p:embed/>
            </p:oleObj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964238" y="3200400"/>
            <a:ext cx="3179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Hamstrings =</a:t>
            </a:r>
          </a:p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brachii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148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Caudal/ventral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096000" y="4800600"/>
            <a:ext cx="22415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Flexors =</a:t>
            </a:r>
          </a:p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Flexors</a:t>
            </a:r>
          </a:p>
          <a:p>
            <a:pPr algn="l"/>
            <a:endParaRPr lang="en-US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57200" y="180975"/>
            <a:ext cx="3970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News Gothic MT" pitchFamily="34" charset="0"/>
              </a:rPr>
              <a:t>Depressors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962400" y="1447800"/>
            <a:ext cx="495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b="1">
                <a:latin typeface="News Gothic MT" pitchFamily="34" charset="0"/>
              </a:rPr>
              <a:t>Infraspinatus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838200" y="4419600"/>
            <a:ext cx="7848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News Gothic MT" pitchFamily="34" charset="0"/>
              </a:rPr>
              <a:t>Origin: Infraspinous fossa of scapula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 Greater tubercle of humeus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Laterally rotates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Innervation: Subscapular</a:t>
            </a:r>
          </a:p>
        </p:txBody>
      </p:sp>
      <p:pic>
        <p:nvPicPr>
          <p:cNvPr id="82949" name="Picture 6" descr="nfraspina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28686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DeepS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313"/>
            <a:ext cx="9144000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eep-shoul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4189413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Line 3"/>
          <p:cNvSpPr>
            <a:spLocks noChangeShapeType="1"/>
          </p:cNvSpPr>
          <p:nvPr/>
        </p:nvSpPr>
        <p:spPr bwMode="auto">
          <a:xfrm flipH="1">
            <a:off x="2895600" y="1676400"/>
            <a:ext cx="2362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 flipV="1">
            <a:off x="3048000" y="4191000"/>
            <a:ext cx="2209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H="1">
            <a:off x="2667000" y="2895600"/>
            <a:ext cx="2819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5715000" y="1216025"/>
            <a:ext cx="34131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>
                <a:latin typeface="Arial Rounded MT Bold" pitchFamily="34" charset="0"/>
              </a:rPr>
              <a:t>Supraspinatus</a:t>
            </a:r>
          </a:p>
          <a:p>
            <a:pPr algn="l"/>
            <a:endParaRPr lang="en-US" sz="3600">
              <a:latin typeface="Arial Rounded MT Bold" pitchFamily="34" charset="0"/>
            </a:endParaRPr>
          </a:p>
          <a:p>
            <a:pPr algn="l"/>
            <a:r>
              <a:rPr lang="en-US" sz="3600">
                <a:latin typeface="Arial Rounded MT Bold" pitchFamily="34" charset="0"/>
              </a:rPr>
              <a:t>Infraspinatus</a:t>
            </a:r>
          </a:p>
          <a:p>
            <a:pPr algn="l"/>
            <a:endParaRPr lang="en-US" sz="3600">
              <a:latin typeface="Arial Rounded MT Bold" pitchFamily="34" charset="0"/>
            </a:endParaRPr>
          </a:p>
          <a:p>
            <a:pPr algn="l"/>
            <a:endParaRPr lang="en-US" sz="3600">
              <a:latin typeface="Arial Rounded MT Bold" pitchFamily="34" charset="0"/>
            </a:endParaRPr>
          </a:p>
          <a:p>
            <a:pPr algn="l"/>
            <a:r>
              <a:rPr lang="en-US" sz="3600">
                <a:latin typeface="Arial Rounded MT Bold" pitchFamily="34" charset="0"/>
              </a:rPr>
              <a:t>Teres Minor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u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6292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14400" y="304800"/>
            <a:ext cx="77644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4400">
                <a:latin typeface="Arial Rounded MT Bold" pitchFamily="34" charset="0"/>
              </a:rPr>
              <a:t>Muscles of the Rotator Cuff</a:t>
            </a:r>
            <a:r>
              <a:rPr lang="en-US" sz="3600">
                <a:latin typeface="Arial Rounded MT Bold" pitchFamily="34" charset="0"/>
              </a:rPr>
              <a:t> 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2209800" y="4038600"/>
            <a:ext cx="762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Infraspinatus</a:t>
            </a:r>
          </a:p>
        </p:txBody>
      </p:sp>
      <p:sp>
        <p:nvSpPr>
          <p:cNvPr id="86021" name="Line 6"/>
          <p:cNvSpPr>
            <a:spLocks noChangeShapeType="1"/>
          </p:cNvSpPr>
          <p:nvPr/>
        </p:nvSpPr>
        <p:spPr bwMode="auto">
          <a:xfrm>
            <a:off x="2971800" y="4191000"/>
            <a:ext cx="3048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2514600" y="50292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Teres Minor</a:t>
            </a: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 flipV="1">
            <a:off x="3124200" y="5029200"/>
            <a:ext cx="381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 flipH="1" flipV="1">
            <a:off x="5257800" y="4267200"/>
            <a:ext cx="3048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5" name="Line 11"/>
          <p:cNvSpPr>
            <a:spLocks noChangeShapeType="1"/>
          </p:cNvSpPr>
          <p:nvPr/>
        </p:nvSpPr>
        <p:spPr bwMode="auto">
          <a:xfrm flipH="1">
            <a:off x="4953000" y="54102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6" name="Line 12"/>
          <p:cNvSpPr>
            <a:spLocks noChangeShapeType="1"/>
          </p:cNvSpPr>
          <p:nvPr/>
        </p:nvSpPr>
        <p:spPr bwMode="auto">
          <a:xfrm flipH="1" flipV="1">
            <a:off x="5181600" y="5105400"/>
            <a:ext cx="3048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7" name="Rectangle 13"/>
          <p:cNvSpPr>
            <a:spLocks noChangeArrowheads="1"/>
          </p:cNvSpPr>
          <p:nvPr/>
        </p:nvSpPr>
        <p:spPr bwMode="auto">
          <a:xfrm>
            <a:off x="5638800" y="5410200"/>
            <a:ext cx="762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Subscapularis</a:t>
            </a:r>
          </a:p>
        </p:txBody>
      </p:sp>
      <p:sp>
        <p:nvSpPr>
          <p:cNvPr id="86028" name="Line 15"/>
          <p:cNvSpPr>
            <a:spLocks noChangeShapeType="1"/>
          </p:cNvSpPr>
          <p:nvPr/>
        </p:nvSpPr>
        <p:spPr bwMode="auto">
          <a:xfrm>
            <a:off x="2743200" y="2667000"/>
            <a:ext cx="1295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9" name="Rectangle 16"/>
          <p:cNvSpPr>
            <a:spLocks noChangeArrowheads="1"/>
          </p:cNvSpPr>
          <p:nvPr/>
        </p:nvSpPr>
        <p:spPr bwMode="auto">
          <a:xfrm>
            <a:off x="1981200" y="2514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Text Box 17"/>
          <p:cNvSpPr txBox="1">
            <a:spLocks noChangeArrowheads="1"/>
          </p:cNvSpPr>
          <p:nvPr/>
        </p:nvSpPr>
        <p:spPr bwMode="auto">
          <a:xfrm>
            <a:off x="422275" y="2322513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34" charset="0"/>
              </a:rPr>
              <a:t>Supraspinatus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81026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 b="1">
                <a:latin typeface="Arial" pitchFamily="34" charset="0"/>
              </a:rPr>
              <a:t>Musculature Crossing the Elbow Joint</a:t>
            </a:r>
            <a:endParaRPr lang="en-US" sz="36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914400" y="1219200"/>
            <a:ext cx="73310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000" b="1">
                <a:latin typeface="News Gothic MT" pitchFamily="34" charset="0"/>
              </a:rPr>
              <a:t>Muscles moving the elbow all cross the joint and insert on the bones of the forearm.</a:t>
            </a:r>
          </a:p>
          <a:p>
            <a:pPr algn="l"/>
            <a:endParaRPr lang="en-GB" sz="4000" b="1">
              <a:latin typeface="News Gothic MT" pitchFamily="34" charset="0"/>
            </a:endParaRPr>
          </a:p>
          <a:p>
            <a:pPr algn="l"/>
            <a:r>
              <a:rPr lang="en-GB" sz="4000" b="1">
                <a:latin typeface="News Gothic MT" pitchFamily="34" charset="0"/>
              </a:rPr>
              <a:t>They may originate from the scapula or the brachium (humerus).</a:t>
            </a:r>
            <a:endParaRPr lang="en-GB" sz="40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200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914400" y="228600"/>
          <a:ext cx="4389438" cy="6629400"/>
        </p:xfrm>
        <a:graphic>
          <a:graphicData uri="http://schemas.openxmlformats.org/presentationml/2006/ole">
            <p:oleObj spid="_x0000_s8194" name="Image" r:id="rId3" imgW="752730" imgH="1136906" progId="Photoshop.Image.5">
              <p:embed/>
            </p:oleObj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699125" y="628650"/>
            <a:ext cx="3063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News Gothic MT" pitchFamily="34" charset="0"/>
              </a:rPr>
              <a:t>Which muscle is NOT a flexor of the elbow?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05200" y="2667000"/>
            <a:ext cx="1600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US" sz="3200" b="1"/>
              <a:t>A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505200" y="3581400"/>
            <a:ext cx="1600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US" sz="3200" b="1"/>
              <a:t>B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990600" y="1295400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C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295400" y="6858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D</a:t>
            </a:r>
          </a:p>
        </p:txBody>
      </p:sp>
      <p:sp>
        <p:nvSpPr>
          <p:cNvPr id="579592" name="Text Box 8"/>
          <p:cNvSpPr txBox="1">
            <a:spLocks noChangeArrowheads="1"/>
          </p:cNvSpPr>
          <p:nvPr/>
        </p:nvSpPr>
        <p:spPr bwMode="auto">
          <a:xfrm>
            <a:off x="5402263" y="2895600"/>
            <a:ext cx="35004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latin typeface="News Gothic MT" pitchFamily="34" charset="0"/>
              </a:rPr>
              <a:t>Answer =A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Coracobrachialis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355725" y="1455738"/>
            <a:ext cx="71024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The Coracobrachialis makes up part of the mass of the upper arm but doesn’t actually cross the joint (scapula to humerus only).</a:t>
            </a:r>
            <a:r>
              <a:rPr lang="en-GB" sz="3200" b="1">
                <a:latin typeface="Tahoma" pitchFamily="34" charset="0"/>
              </a:rPr>
              <a:t> </a:t>
            </a:r>
            <a:endParaRPr lang="en-US" sz="3200" b="1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en-GB" sz="6000" b="1">
                <a:solidFill>
                  <a:srgbClr val="FFFF66"/>
                </a:solidFill>
                <a:latin typeface="News Gothic MT" pitchFamily="34" charset="0"/>
              </a:rPr>
              <a:t>	</a:t>
            </a:r>
            <a:endParaRPr lang="en-GB" sz="4400" b="1">
              <a:solidFill>
                <a:srgbClr val="FFFF66"/>
              </a:solidFill>
              <a:latin typeface="News Gothic MT" pitchFamily="34" charset="0"/>
            </a:endParaRPr>
          </a:p>
          <a:p>
            <a:pPr marL="457200" indent="-457200" algn="l"/>
            <a:r>
              <a:rPr lang="en-GB" sz="3600" b="1">
                <a:latin typeface="News Gothic MT" pitchFamily="34" charset="0"/>
              </a:rPr>
              <a:t>Origin: coracoid process</a:t>
            </a:r>
          </a:p>
          <a:p>
            <a:pPr marL="457200" indent="-457200" algn="l"/>
            <a:endParaRPr lang="en-GB" sz="3600">
              <a:latin typeface="News Gothic MT" pitchFamily="34" charset="0"/>
            </a:endParaRPr>
          </a:p>
          <a:p>
            <a:pPr marL="457200" indent="-457200" algn="l"/>
            <a:r>
              <a:rPr lang="en-GB" sz="3600" b="1">
                <a:latin typeface="News Gothic MT" pitchFamily="34" charset="0"/>
              </a:rPr>
              <a:t>Insertion: Humerus</a:t>
            </a:r>
          </a:p>
          <a:p>
            <a:pPr marL="457200" indent="-457200" algn="l"/>
            <a:endParaRPr lang="en-GB" sz="3600" b="1">
              <a:latin typeface="News Gothic MT" pitchFamily="34" charset="0"/>
            </a:endParaRPr>
          </a:p>
          <a:p>
            <a:pPr marL="457200" indent="-457200" algn="l"/>
            <a:r>
              <a:rPr lang="en-GB" sz="3600" b="1">
                <a:latin typeface="News Gothic MT" pitchFamily="34" charset="0"/>
              </a:rPr>
              <a:t>Flexion and adduction</a:t>
            </a:r>
          </a:p>
          <a:p>
            <a:pPr marL="457200" indent="-457200" algn="l"/>
            <a:r>
              <a:rPr lang="en-GB" sz="3600" b="1">
                <a:latin typeface="News Gothic MT" pitchFamily="34" charset="0"/>
              </a:rPr>
              <a:t> of humerus.</a:t>
            </a:r>
          </a:p>
          <a:p>
            <a:pPr marL="457200" indent="-457200" algn="l"/>
            <a:endParaRPr lang="en-GB" sz="3600" b="1">
              <a:latin typeface="News Gothic MT" pitchFamily="34" charset="0"/>
            </a:endParaRPr>
          </a:p>
          <a:p>
            <a:pPr marL="457200" indent="-457200" algn="l"/>
            <a:r>
              <a:rPr lang="en-GB" sz="3600" b="1">
                <a:latin typeface="News Gothic MT" pitchFamily="34" charset="0"/>
              </a:rPr>
              <a:t>Musculocutaneous nerve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6099175" y="381000"/>
          <a:ext cx="3044825" cy="6172200"/>
        </p:xfrm>
        <a:graphic>
          <a:graphicData uri="http://schemas.openxmlformats.org/presentationml/2006/ole">
            <p:oleObj spid="_x0000_s9218" name="Image" r:id="rId4" imgW="539269" imgH="109442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279525" y="1252538"/>
            <a:ext cx="5862638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5400" b="1">
                <a:latin typeface="Tahoma" pitchFamily="34" charset="0"/>
              </a:rPr>
              <a:t>Elbow extensors</a:t>
            </a:r>
          </a:p>
          <a:p>
            <a:pPr algn="l"/>
            <a:endParaRPr lang="en-GB" sz="5400" b="1">
              <a:latin typeface="Tahoma" pitchFamily="34" charset="0"/>
            </a:endParaRPr>
          </a:p>
          <a:p>
            <a:pPr algn="l"/>
            <a:endParaRPr lang="en-GB" sz="3200" b="1">
              <a:latin typeface="Tahoma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Triceps brachii	</a:t>
            </a:r>
          </a:p>
          <a:p>
            <a:pPr algn="l"/>
            <a:r>
              <a:rPr lang="en-GB" sz="3600" b="1">
                <a:latin typeface="Tahoma" pitchFamily="34" charset="0"/>
              </a:rPr>
              <a:t>	</a:t>
            </a:r>
          </a:p>
          <a:p>
            <a:pPr algn="l"/>
            <a:r>
              <a:rPr lang="en-GB" sz="3600" b="1">
                <a:latin typeface="Tahoma" pitchFamily="34" charset="0"/>
              </a:rPr>
              <a:t>(Radial Nerve)</a:t>
            </a:r>
            <a:endParaRPr lang="en-GB" sz="3600" b="1">
              <a:cs typeface="Times New Roman" pitchFamily="18" charset="0"/>
            </a:endParaRPr>
          </a:p>
          <a:p>
            <a:pPr algn="l"/>
            <a:endParaRPr lang="en-US" sz="36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354138" y="2054225"/>
            <a:ext cx="6483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200" b="1">
                <a:latin typeface="Arial" pitchFamily="34" charset="0"/>
              </a:rPr>
              <a:t>Upper Limb </a:t>
            </a:r>
          </a:p>
          <a:p>
            <a:pPr algn="ctr"/>
            <a:r>
              <a:rPr lang="en-US" sz="7200" b="1">
                <a:latin typeface="Arial" pitchFamily="34" charset="0"/>
              </a:rPr>
              <a:t>Complications</a:t>
            </a:r>
            <a:endParaRPr lang="en-US" sz="3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10242" name="Image" r:id="rId4" imgW="4930462" imgH="1969643" progId="Photoshop.Image.5">
              <p:embed/>
            </p:oleObj>
          </a:graphicData>
        </a:graphic>
      </p:graphicFrame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096000" y="3962400"/>
            <a:ext cx="2708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FF66"/>
                </a:solidFill>
                <a:latin typeface="News Gothic MT" pitchFamily="34" charset="0"/>
              </a:rPr>
              <a:t>Triceps =</a:t>
            </a:r>
          </a:p>
          <a:p>
            <a:pPr algn="l"/>
            <a:endParaRPr lang="en-US" sz="3600" b="1">
              <a:solidFill>
                <a:srgbClr val="FFFF66"/>
              </a:solidFill>
              <a:latin typeface="News Gothic MT" pitchFamily="34" charset="0"/>
            </a:endParaRPr>
          </a:p>
          <a:p>
            <a:pPr algn="l"/>
            <a:r>
              <a:rPr lang="en-US" sz="3600" b="1">
                <a:solidFill>
                  <a:srgbClr val="FFFF66"/>
                </a:solidFill>
                <a:latin typeface="News Gothic MT" pitchFamily="34" charset="0"/>
              </a:rPr>
              <a:t>Quadriceps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074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FF66"/>
                </a:solidFill>
                <a:latin typeface="News Gothic MT" pitchFamily="34" charset="0"/>
              </a:rPr>
              <a:t>Cranial/dorsal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3933825" cy="6400800"/>
        </p:xfrm>
        <a:graphic>
          <a:graphicData uri="http://schemas.openxmlformats.org/presentationml/2006/ole">
            <p:oleObj spid="_x0000_s11266" name="Image" r:id="rId3" imgW="664578" imgH="1082134" progId="Photoshop.Image.5">
              <p:embed/>
            </p:oleObj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267200" y="228600"/>
            <a:ext cx="4511675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Long Head: Glenoid Fossa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Medial &amp; Lateral Heads: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Posterior surface of humeral shaft</a:t>
            </a:r>
          </a:p>
          <a:p>
            <a:pPr algn="l"/>
            <a:endParaRPr lang="en-US" sz="18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200" b="1">
                <a:latin typeface="News Gothic MT" pitchFamily="34" charset="0"/>
              </a:rPr>
              <a:t>Olecranon process of ulna</a:t>
            </a:r>
          </a:p>
          <a:p>
            <a:pPr algn="l"/>
            <a:endParaRPr lang="en-US" sz="1800" b="1">
              <a:latin typeface="News Gothic MT" pitchFamily="34" charset="0"/>
            </a:endParaRPr>
          </a:p>
          <a:p>
            <a:pPr algn="l"/>
            <a:r>
              <a:rPr lang="en-US" sz="3200" b="1">
                <a:latin typeface="News Gothic MT" pitchFamily="34" charset="0"/>
              </a:rPr>
              <a:t>Action: Extends elbow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triocep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563" y="381000"/>
            <a:ext cx="36988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Line 6"/>
          <p:cNvSpPr>
            <a:spLocks noChangeShapeType="1"/>
          </p:cNvSpPr>
          <p:nvPr/>
        </p:nvSpPr>
        <p:spPr bwMode="auto">
          <a:xfrm>
            <a:off x="2057400" y="3581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0" name="Line 8"/>
          <p:cNvSpPr>
            <a:spLocks noChangeShapeType="1"/>
          </p:cNvSpPr>
          <p:nvPr/>
        </p:nvSpPr>
        <p:spPr bwMode="auto">
          <a:xfrm flipH="1">
            <a:off x="5334000" y="4114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1" name="Text Box 9"/>
          <p:cNvSpPr txBox="1">
            <a:spLocks noChangeArrowheads="1"/>
          </p:cNvSpPr>
          <p:nvPr/>
        </p:nvSpPr>
        <p:spPr bwMode="auto">
          <a:xfrm>
            <a:off x="228600" y="3241675"/>
            <a:ext cx="17684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Arial Rounded MT Bold" pitchFamily="34" charset="0"/>
              </a:rPr>
              <a:t>Triceps Long Head</a:t>
            </a:r>
          </a:p>
        </p:txBody>
      </p:sp>
      <p:sp>
        <p:nvSpPr>
          <p:cNvPr id="91142" name="Text Box 10"/>
          <p:cNvSpPr txBox="1">
            <a:spLocks noChangeArrowheads="1"/>
          </p:cNvSpPr>
          <p:nvPr/>
        </p:nvSpPr>
        <p:spPr bwMode="auto">
          <a:xfrm>
            <a:off x="7070725" y="3851275"/>
            <a:ext cx="18446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>
                <a:latin typeface="Arial Rounded MT Bold" pitchFamily="34" charset="0"/>
              </a:rPr>
              <a:t>Triceps, Lateral Head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279525" y="1252538"/>
            <a:ext cx="5878513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5400" b="1">
                <a:latin typeface="Tahoma" pitchFamily="34" charset="0"/>
              </a:rPr>
              <a:t>Elbow flexors</a:t>
            </a:r>
          </a:p>
          <a:p>
            <a:pPr algn="l"/>
            <a:endParaRPr lang="en-GB" sz="5400" b="1">
              <a:latin typeface="Tahoma" pitchFamily="34" charset="0"/>
            </a:endParaRPr>
          </a:p>
          <a:p>
            <a:pPr algn="l"/>
            <a:endParaRPr lang="en-GB" sz="3200" b="1">
              <a:latin typeface="Tahoma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Brachii	(brachial group)</a:t>
            </a:r>
          </a:p>
          <a:p>
            <a:pPr algn="l"/>
            <a:endParaRPr lang="en-GB" sz="3600" b="1">
              <a:latin typeface="Tahoma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(Here, spelling counts…)</a:t>
            </a:r>
          </a:p>
          <a:p>
            <a:pPr algn="l"/>
            <a:r>
              <a:rPr lang="en-GB" sz="3600" b="1"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12290" name="Image" r:id="rId4" imgW="4930462" imgH="1969643" progId="Photoshop.Image.5">
              <p:embed/>
            </p:oleObj>
          </a:graphicData>
        </a:graphic>
      </p:graphicFrame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964238" y="3200400"/>
            <a:ext cx="3179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Hamstrings =</a:t>
            </a:r>
          </a:p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brachii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148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Caudal/ventral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6096000" y="4800600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3600" b="1">
              <a:solidFill>
                <a:srgbClr val="009900"/>
              </a:solidFill>
              <a:latin typeface="News Gothic MT" pitchFamily="34" charset="0"/>
            </a:endParaRPr>
          </a:p>
          <a:p>
            <a:pPr algn="l"/>
            <a:endParaRPr lang="en-US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228600"/>
            <a:ext cx="73310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3600" b="1">
                <a:latin typeface="News Gothic MT" pitchFamily="34" charset="0"/>
              </a:rPr>
              <a:t>Biceps brachii		</a:t>
            </a:r>
            <a:r>
              <a:rPr lang="en-GB" sz="3200" b="1">
                <a:latin typeface="News Gothic MT" pitchFamily="34" charset="0"/>
              </a:rPr>
              <a:t>(musculocutaneous n.)</a:t>
            </a:r>
            <a:r>
              <a:rPr lang="en-US" sz="2800" b="1"/>
              <a:t> </a:t>
            </a:r>
          </a:p>
          <a:p>
            <a:pPr algn="l"/>
            <a:endParaRPr lang="en-US" sz="2800" b="1"/>
          </a:p>
          <a:p>
            <a:pPr algn="l"/>
            <a:r>
              <a:rPr lang="en-US" sz="28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Short head: coracoid process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Long head; glenoid fossa</a:t>
            </a:r>
          </a:p>
          <a:p>
            <a:pPr algn="l"/>
            <a:endParaRPr lang="en-US" sz="28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Proximal radius</a:t>
            </a:r>
          </a:p>
          <a:p>
            <a:pPr algn="l"/>
            <a:endParaRPr lang="en-US" sz="28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elbow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supinates</a:t>
            </a:r>
          </a:p>
          <a:p>
            <a:pPr algn="l"/>
            <a:endParaRPr lang="en-US" sz="2800" b="1">
              <a:latin typeface="News Gothic MT" pitchFamily="34" charset="0"/>
            </a:endParaRP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5867400" y="228600"/>
          <a:ext cx="3276600" cy="6172200"/>
        </p:xfrm>
        <a:graphic>
          <a:graphicData uri="http://schemas.openxmlformats.org/presentationml/2006/ole">
            <p:oleObj spid="_x0000_s13314" name="Image" r:id="rId3" imgW="667457" imgH="107317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7254875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000" b="1">
                <a:latin typeface="News Gothic MT" pitchFamily="34" charset="0"/>
              </a:rPr>
              <a:t>Brachialis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(musculocutaneous n.)</a:t>
            </a:r>
          </a:p>
          <a:p>
            <a:pPr algn="l"/>
            <a:endParaRPr lang="en-GB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Origin: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Humeral shaft</a:t>
            </a:r>
          </a:p>
          <a:p>
            <a:pPr algn="l"/>
            <a:endParaRPr lang="en-GB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Insertion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Proximal ulna</a:t>
            </a:r>
          </a:p>
          <a:p>
            <a:pPr algn="l"/>
            <a:endParaRPr lang="en-GB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Action: flexes elbow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200" b="1"/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514975" y="304800"/>
          <a:ext cx="3394075" cy="5334000"/>
        </p:xfrm>
        <a:graphic>
          <a:graphicData uri="http://schemas.openxmlformats.org/presentationml/2006/ole">
            <p:oleObj spid="_x0000_s14338" name="Image" r:id="rId3" imgW="688674" imgH="1082134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rachia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525" y="228600"/>
            <a:ext cx="2659063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subsc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3311525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Line 4"/>
          <p:cNvSpPr>
            <a:spLocks noChangeShapeType="1"/>
          </p:cNvSpPr>
          <p:nvPr/>
        </p:nvSpPr>
        <p:spPr bwMode="auto">
          <a:xfrm flipH="1">
            <a:off x="990600" y="4495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6172200" y="1905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5562600" y="35052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641725" y="1636713"/>
            <a:ext cx="25558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 Rounded MT Bold" pitchFamily="34" charset="0"/>
              </a:rPr>
              <a:t>Corcobrachialis</a:t>
            </a:r>
          </a:p>
          <a:p>
            <a:pPr algn="l"/>
            <a:endParaRPr lang="en-US">
              <a:latin typeface="Arial Rounded MT Bold" pitchFamily="34" charset="0"/>
            </a:endParaRPr>
          </a:p>
          <a:p>
            <a:pPr algn="l"/>
            <a:endParaRPr lang="en-US">
              <a:latin typeface="Arial Rounded MT Bold" pitchFamily="34" charset="0"/>
            </a:endParaRPr>
          </a:p>
          <a:p>
            <a:pPr algn="l"/>
            <a:endParaRPr lang="en-US">
              <a:latin typeface="Arial Rounded MT Bold" pitchFamily="34" charset="0"/>
            </a:endParaRPr>
          </a:p>
          <a:p>
            <a:pPr algn="l"/>
            <a:r>
              <a:rPr lang="en-US">
                <a:latin typeface="Arial Rounded MT Bold" pitchFamily="34" charset="0"/>
              </a:rPr>
              <a:t>   Brachialis</a:t>
            </a:r>
          </a:p>
          <a:p>
            <a:pPr algn="l"/>
            <a:endParaRPr lang="en-US">
              <a:latin typeface="Arial Rounded MT Bold" pitchFamily="34" charset="0"/>
            </a:endParaRPr>
          </a:p>
          <a:p>
            <a:pPr algn="l"/>
            <a:endParaRPr lang="en-US">
              <a:latin typeface="Arial Rounded MT Bold" pitchFamily="34" charset="0"/>
            </a:endParaRPr>
          </a:p>
          <a:p>
            <a:pPr algn="l"/>
            <a:r>
              <a:rPr lang="en-US">
                <a:latin typeface="Arial Rounded MT Bold" pitchFamily="34" charset="0"/>
              </a:rPr>
              <a:t>  Biceps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746125" y="847725"/>
            <a:ext cx="6035675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000" b="1">
                <a:latin typeface="News Gothic MT" pitchFamily="34" charset="0"/>
              </a:rPr>
              <a:t>Brachioradialis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(Radial n.* exception)</a:t>
            </a:r>
            <a:r>
              <a:rPr lang="en-US" sz="4000" b="1">
                <a:latin typeface="News Gothic MT" pitchFamily="34" charset="0"/>
              </a:rPr>
              <a:t> </a:t>
            </a:r>
          </a:p>
          <a:p>
            <a:pPr algn="l"/>
            <a:endParaRPr lang="en-US" sz="2800" b="1">
              <a:latin typeface="News Gothic MT" pitchFamily="34" charset="0"/>
            </a:endParaRPr>
          </a:p>
          <a:p>
            <a:pPr algn="l"/>
            <a:r>
              <a:rPr lang="en-US" sz="36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3600" b="1">
                <a:latin typeface="News Gothic MT" pitchFamily="34" charset="0"/>
              </a:rPr>
              <a:t>distal humerus</a:t>
            </a:r>
          </a:p>
          <a:p>
            <a:pPr algn="l"/>
            <a:endParaRPr lang="en-US" b="1">
              <a:latin typeface="News Gothic MT" pitchFamily="34" charset="0"/>
            </a:endParaRPr>
          </a:p>
          <a:p>
            <a:pPr algn="l"/>
            <a:r>
              <a:rPr lang="en-US" sz="36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3600" b="1">
                <a:latin typeface="News Gothic MT" pitchFamily="34" charset="0"/>
              </a:rPr>
              <a:t>Styloid process of ulna</a:t>
            </a:r>
          </a:p>
          <a:p>
            <a:pPr algn="l"/>
            <a:endParaRPr lang="en-US" b="1">
              <a:latin typeface="News Gothic MT" pitchFamily="34" charset="0"/>
            </a:endParaRPr>
          </a:p>
          <a:p>
            <a:pPr algn="l"/>
            <a:r>
              <a:rPr lang="en-US" sz="36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3600" b="1">
                <a:latin typeface="News Gothic MT" pitchFamily="34" charset="0"/>
              </a:rPr>
              <a:t>Flexes elbow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6869113" y="228600"/>
          <a:ext cx="2274887" cy="6400800"/>
        </p:xfrm>
        <a:graphic>
          <a:graphicData uri="http://schemas.openxmlformats.org/presentationml/2006/ole">
            <p:oleObj spid="_x0000_s15362" name="Image" r:id="rId3" imgW="377985" imgH="1063844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brachioradia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2662238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Line 3"/>
          <p:cNvSpPr>
            <a:spLocks noChangeShapeType="1"/>
          </p:cNvSpPr>
          <p:nvPr/>
        </p:nvSpPr>
        <p:spPr bwMode="auto">
          <a:xfrm>
            <a:off x="4419600" y="16002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4495800" y="28956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4572000" y="35052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 flipV="1">
            <a:off x="4495800" y="3505200"/>
            <a:ext cx="3048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-150813" y="1231900"/>
            <a:ext cx="428148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Rounded MT Bold" pitchFamily="34" charset="0"/>
              </a:rPr>
              <a:t>Brachioradialis</a:t>
            </a:r>
          </a:p>
          <a:p>
            <a:endParaRPr lang="en-US" sz="3200">
              <a:latin typeface="Arial Rounded MT Bold" pitchFamily="34" charset="0"/>
            </a:endParaRPr>
          </a:p>
          <a:p>
            <a:endParaRPr lang="en-US" sz="3200">
              <a:latin typeface="Arial Rounded MT Bold" pitchFamily="34" charset="0"/>
            </a:endParaRPr>
          </a:p>
          <a:p>
            <a:r>
              <a:rPr lang="en-US" sz="3200">
                <a:latin typeface="Arial Rounded MT Bold" pitchFamily="34" charset="0"/>
              </a:rPr>
              <a:t>Flexor Carpi Radialis</a:t>
            </a:r>
          </a:p>
          <a:p>
            <a:r>
              <a:rPr lang="en-US" sz="3200">
                <a:latin typeface="Arial Rounded MT Bold" pitchFamily="34" charset="0"/>
              </a:rPr>
              <a:t>Flexor Digitorum </a:t>
            </a:r>
          </a:p>
          <a:p>
            <a:r>
              <a:rPr lang="en-US" sz="3200">
                <a:latin typeface="Arial Rounded MT Bold" pitchFamily="34" charset="0"/>
              </a:rPr>
              <a:t>  Superficialis   </a:t>
            </a:r>
          </a:p>
          <a:p>
            <a:endParaRPr lang="en-US" sz="3200">
              <a:latin typeface="Arial Rounded MT Bold" pitchFamily="34" charset="0"/>
            </a:endParaRPr>
          </a:p>
          <a:p>
            <a:endParaRPr lang="en-US" sz="3200">
              <a:latin typeface="Arial Rounded MT Bold" pitchFamily="34" charset="0"/>
            </a:endParaRPr>
          </a:p>
          <a:p>
            <a:r>
              <a:rPr lang="en-US" sz="3200">
                <a:latin typeface="Arial Rounded MT Bold" pitchFamily="34" charset="0"/>
              </a:rPr>
              <a:t>Flexor Carpi Ulnaris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914400" y="1524000"/>
            <a:ext cx="77120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400" b="1">
                <a:latin typeface="News Gothic MT" pitchFamily="34" charset="0"/>
              </a:rPr>
              <a:t>1.</a:t>
            </a:r>
          </a:p>
          <a:p>
            <a:pPr algn="ctr"/>
            <a:r>
              <a:rPr lang="en-GB" sz="5400" b="1">
                <a:latin typeface="News Gothic MT" pitchFamily="34" charset="0"/>
              </a:rPr>
              <a:t>Upper limb is not as firmly attached, so has extra muscles to hold it in place</a:t>
            </a:r>
            <a:endParaRPr lang="en-GB" sz="54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5400" b="1"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33400" y="1447800"/>
            <a:ext cx="81026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latin typeface="Arial" pitchFamily="34" charset="0"/>
              </a:rPr>
              <a:t>FLEXORS of the Wrist</a:t>
            </a:r>
            <a:endParaRPr 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16386" name="Image" r:id="rId4" imgW="4930462" imgH="1969643" progId="Photoshop.Image.5">
              <p:embed/>
            </p:oleObj>
          </a:graphicData>
        </a:graphic>
      </p:graphicFrame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6172200" y="3429000"/>
            <a:ext cx="2241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Flexors =</a:t>
            </a:r>
          </a:p>
          <a:p>
            <a:pPr algn="l"/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Flexors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148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Caudal/ventral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096000" y="4800600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3600" b="1">
              <a:solidFill>
                <a:srgbClr val="009900"/>
              </a:solidFill>
              <a:latin typeface="News Gothic MT" pitchFamily="34" charset="0"/>
            </a:endParaRPr>
          </a:p>
          <a:p>
            <a:pPr algn="l"/>
            <a:endParaRPr lang="en-US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533400" y="798513"/>
            <a:ext cx="5338763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 Layer</a:t>
            </a:r>
          </a:p>
          <a:p>
            <a:pPr algn="l"/>
            <a:endParaRPr lang="en-GB" sz="500" b="1">
              <a:latin typeface="News Gothic MT" pitchFamily="34" charset="0"/>
            </a:endParaRP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Flexor carpi radialis 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Median n.</a:t>
            </a:r>
          </a:p>
          <a:p>
            <a:pPr algn="l"/>
            <a:r>
              <a:rPr lang="en-US" sz="2200" b="1">
                <a:latin typeface="News Gothic MT" pitchFamily="34" charset="0"/>
              </a:rPr>
              <a:t/>
            </a:r>
            <a:br>
              <a:rPr lang="en-US" sz="2200" b="1">
                <a:latin typeface="News Gothic MT" pitchFamily="34" charset="0"/>
              </a:rPr>
            </a:br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Medial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2</a:t>
            </a:r>
            <a:r>
              <a:rPr lang="en-US" sz="2800" b="1" baseline="30000">
                <a:latin typeface="News Gothic MT" pitchFamily="34" charset="0"/>
              </a:rPr>
              <a:t>nd</a:t>
            </a:r>
            <a:r>
              <a:rPr lang="en-US" sz="2800" b="1">
                <a:latin typeface="News Gothic MT" pitchFamily="34" charset="0"/>
              </a:rPr>
              <a:t> &amp; 3</a:t>
            </a:r>
            <a:r>
              <a:rPr lang="en-US" sz="2800" b="1" baseline="30000">
                <a:latin typeface="News Gothic MT" pitchFamily="34" charset="0"/>
              </a:rPr>
              <a:t>rd</a:t>
            </a:r>
            <a:r>
              <a:rPr lang="en-US" sz="2800" b="1">
                <a:latin typeface="News Gothic MT" pitchFamily="34" charset="0"/>
              </a:rPr>
              <a:t> metacarpals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wrist; abducts hand</a:t>
            </a:r>
          </a:p>
          <a:p>
            <a:pPr algn="l"/>
            <a:endParaRPr lang="en-US" sz="2800" b="1">
              <a:latin typeface="News Gothic MT" pitchFamily="34" charset="0"/>
            </a:endParaRP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6515100" y="133350"/>
          <a:ext cx="2489200" cy="6610350"/>
        </p:xfrm>
        <a:graphic>
          <a:graphicData uri="http://schemas.openxmlformats.org/presentationml/2006/ole">
            <p:oleObj spid="_x0000_s17410" name="Image" r:id="rId3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33400" y="798513"/>
            <a:ext cx="567055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 Layer</a:t>
            </a: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Palmaris longus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Median n.</a:t>
            </a:r>
            <a:r>
              <a:rPr lang="en-US" sz="3600" b="1">
                <a:latin typeface="News Gothic MT" pitchFamily="34" charset="0"/>
              </a:rPr>
              <a:t> </a:t>
            </a:r>
            <a:endParaRPr lang="en-US" sz="1200" b="1">
              <a:latin typeface="News Gothic MT" pitchFamily="34" charset="0"/>
            </a:endParaRP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Medial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Palmar aponeurosis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wrist</a:t>
            </a:r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/>
        </p:nvGraphicFramePr>
        <p:xfrm>
          <a:off x="6907213" y="174625"/>
          <a:ext cx="2047875" cy="6508750"/>
        </p:xfrm>
        <a:graphic>
          <a:graphicData uri="http://schemas.openxmlformats.org/presentationml/2006/ole">
            <p:oleObj spid="_x0000_s18434" name="Image" r:id="rId3" imgW="1219306" imgH="387195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33400" y="798513"/>
            <a:ext cx="658495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 Layer</a:t>
            </a: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Flexor carpi ulnaris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Ulnar n.</a:t>
            </a:r>
            <a:r>
              <a:rPr lang="en-US" sz="3600" b="1">
                <a:latin typeface="News Gothic MT" pitchFamily="34" charset="0"/>
              </a:rPr>
              <a:t> </a:t>
            </a: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Medial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Pisiform and base of 5</a:t>
            </a:r>
            <a:r>
              <a:rPr lang="en-US" sz="2800" b="1" baseline="30000">
                <a:latin typeface="News Gothic MT" pitchFamily="34" charset="0"/>
              </a:rPr>
              <a:t>th</a:t>
            </a:r>
            <a:r>
              <a:rPr lang="en-US" sz="2800" b="1">
                <a:latin typeface="News Gothic MT" pitchFamily="34" charset="0"/>
              </a:rPr>
              <a:t> metacarpal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wrist; adducts hand</a:t>
            </a:r>
          </a:p>
          <a:p>
            <a:pPr algn="l"/>
            <a:endParaRPr lang="en-US" sz="3600" b="1">
              <a:latin typeface="News Gothic MT" pitchFamily="34" charset="0"/>
            </a:endParaRPr>
          </a:p>
        </p:txBody>
      </p:sp>
      <p:graphicFrame>
        <p:nvGraphicFramePr>
          <p:cNvPr id="19458" name="Object 3"/>
          <p:cNvGraphicFramePr>
            <a:graphicFrameLocks noChangeAspect="1"/>
          </p:cNvGraphicFramePr>
          <p:nvPr/>
        </p:nvGraphicFramePr>
        <p:xfrm>
          <a:off x="6911975" y="228600"/>
          <a:ext cx="2028825" cy="6443663"/>
        </p:xfrm>
        <a:graphic>
          <a:graphicData uri="http://schemas.openxmlformats.org/presentationml/2006/ole">
            <p:oleObj spid="_x0000_s19458" name="Image" r:id="rId3" imgW="1219306" imgH="387195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533400" y="350838"/>
            <a:ext cx="5981700" cy="66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Intermediate Layer</a:t>
            </a: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Flexor digitorum superficialis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Median n</a:t>
            </a:r>
            <a:r>
              <a:rPr lang="en-US" sz="3600" b="1">
                <a:latin typeface="News Gothic MT" pitchFamily="34" charset="0"/>
              </a:rPr>
              <a:t>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Medial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Middle phalanges of fingers 2-5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wrist and middle phalanges</a:t>
            </a:r>
            <a:endParaRPr lang="en-US" sz="3600" b="1">
              <a:latin typeface="News Gothic MT" pitchFamily="34" charset="0"/>
            </a:endParaRPr>
          </a:p>
          <a:p>
            <a:pPr algn="l"/>
            <a:endParaRPr lang="en-US" sz="3600" b="1">
              <a:solidFill>
                <a:srgbClr val="99CC00"/>
              </a:solidFill>
              <a:latin typeface="News Gothic MT" pitchFamily="34" charset="0"/>
            </a:endParaRPr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6519863" y="231775"/>
          <a:ext cx="2403475" cy="6384925"/>
        </p:xfrm>
        <a:graphic>
          <a:graphicData uri="http://schemas.openxmlformats.org/presentationml/2006/ole">
            <p:oleObj spid="_x0000_s20482" name="Image" r:id="rId3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533400" y="798513"/>
            <a:ext cx="749935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 Layer</a:t>
            </a: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Flexor pollicis longus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Median n</a:t>
            </a:r>
            <a:r>
              <a:rPr lang="en-US" sz="3600" b="1">
                <a:latin typeface="News Gothic MT" pitchFamily="34" charset="0"/>
              </a:rPr>
              <a:t> </a:t>
            </a: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Anterior surface of radius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phalanx of thumb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distal phalanx of thumb</a:t>
            </a:r>
            <a:endParaRPr lang="en-US" sz="3600" b="1">
              <a:latin typeface="News Gothic MT" pitchFamily="34" charset="0"/>
            </a:endParaRPr>
          </a:p>
          <a:p>
            <a:pPr algn="l"/>
            <a:endParaRPr lang="en-US" sz="3600" b="1">
              <a:solidFill>
                <a:srgbClr val="99CC00"/>
              </a:solidFill>
              <a:latin typeface="News Gothic MT" pitchFamily="34" charset="0"/>
            </a:endParaRPr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6499225" y="207963"/>
          <a:ext cx="2386013" cy="6337300"/>
        </p:xfrm>
        <a:graphic>
          <a:graphicData uri="http://schemas.openxmlformats.org/presentationml/2006/ole">
            <p:oleObj spid="_x0000_s21506" name="Image" r:id="rId3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481013" y="798513"/>
            <a:ext cx="841375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 Layer</a:t>
            </a:r>
          </a:p>
          <a:p>
            <a:pPr algn="l"/>
            <a:endParaRPr lang="en-GB" sz="32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Flexor digitorum profundus</a:t>
            </a:r>
            <a:r>
              <a:rPr lang="en-US" sz="3600" b="1">
                <a:latin typeface="News Gothic MT" pitchFamily="34" charset="0"/>
              </a:rPr>
              <a:t> </a:t>
            </a:r>
            <a:r>
              <a:rPr lang="en-GB" sz="36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Median n</a:t>
            </a:r>
            <a:r>
              <a:rPr lang="en-US" sz="3600" b="1">
                <a:latin typeface="News Gothic MT" pitchFamily="34" charset="0"/>
              </a:rPr>
              <a:t> </a:t>
            </a:r>
          </a:p>
          <a:p>
            <a:pPr algn="l"/>
            <a:endParaRPr lang="en-US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Anteromedial surface ulna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phalanges of fingers 2-5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distal phalanges</a:t>
            </a:r>
          </a:p>
        </p:txBody>
      </p:sp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6659563" y="214313"/>
          <a:ext cx="2370137" cy="6296025"/>
        </p:xfrm>
        <a:graphic>
          <a:graphicData uri="http://schemas.openxmlformats.org/presentationml/2006/ole">
            <p:oleObj spid="_x0000_s22530" name="Image" r:id="rId3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brachioradia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2662238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Line 3"/>
          <p:cNvSpPr>
            <a:spLocks noChangeShapeType="1"/>
          </p:cNvSpPr>
          <p:nvPr/>
        </p:nvSpPr>
        <p:spPr bwMode="auto">
          <a:xfrm>
            <a:off x="4419600" y="16002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4495800" y="28956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>
            <a:off x="4572000" y="35052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V="1">
            <a:off x="4495800" y="3505200"/>
            <a:ext cx="3048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-150813" y="1231900"/>
            <a:ext cx="428148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Rounded MT Bold" pitchFamily="34" charset="0"/>
              </a:rPr>
              <a:t>Brachioradialis</a:t>
            </a:r>
          </a:p>
          <a:p>
            <a:endParaRPr lang="en-US" sz="3200">
              <a:latin typeface="Arial Rounded MT Bold" pitchFamily="34" charset="0"/>
            </a:endParaRPr>
          </a:p>
          <a:p>
            <a:endParaRPr lang="en-US" sz="3200">
              <a:latin typeface="Arial Rounded MT Bold" pitchFamily="34" charset="0"/>
            </a:endParaRPr>
          </a:p>
          <a:p>
            <a:r>
              <a:rPr lang="en-US" sz="3200">
                <a:latin typeface="Arial Rounded MT Bold" pitchFamily="34" charset="0"/>
              </a:rPr>
              <a:t>Flexor Carpi Radialis</a:t>
            </a:r>
          </a:p>
          <a:p>
            <a:r>
              <a:rPr lang="en-US" sz="3200">
                <a:latin typeface="Arial Rounded MT Bold" pitchFamily="34" charset="0"/>
              </a:rPr>
              <a:t>Flexor Digitorum </a:t>
            </a:r>
          </a:p>
          <a:p>
            <a:r>
              <a:rPr lang="en-US" sz="3200">
                <a:latin typeface="Arial Rounded MT Bold" pitchFamily="34" charset="0"/>
              </a:rPr>
              <a:t>  Superficialis   </a:t>
            </a:r>
          </a:p>
          <a:p>
            <a:endParaRPr lang="en-US" sz="3200">
              <a:latin typeface="Arial Rounded MT Bold" pitchFamily="34" charset="0"/>
            </a:endParaRPr>
          </a:p>
          <a:p>
            <a:endParaRPr lang="en-US" sz="3200">
              <a:latin typeface="Arial Rounded MT Bold" pitchFamily="34" charset="0"/>
            </a:endParaRPr>
          </a:p>
          <a:p>
            <a:r>
              <a:rPr lang="en-US" sz="3200">
                <a:latin typeface="Arial Rounded MT Bold" pitchFamily="34" charset="0"/>
              </a:rPr>
              <a:t>Flexor Carpi Ulnaris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533400" y="1447800"/>
            <a:ext cx="81026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latin typeface="Arial" pitchFamily="34" charset="0"/>
              </a:rPr>
              <a:t>EXTENSORS of the Wrist</a:t>
            </a:r>
            <a:endParaRPr lang="en-US"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14400" y="1524000"/>
            <a:ext cx="77120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400" b="1">
                <a:latin typeface="News Gothic MT" pitchFamily="34" charset="0"/>
              </a:rPr>
              <a:t>2.</a:t>
            </a:r>
          </a:p>
          <a:p>
            <a:pPr algn="ctr"/>
            <a:r>
              <a:rPr lang="en-GB" sz="5400" b="1">
                <a:latin typeface="News Gothic MT" pitchFamily="34" charset="0"/>
              </a:rPr>
              <a:t>There are several large, fan shaped muscles that do not exist in the lower limb</a:t>
            </a:r>
            <a:r>
              <a:rPr lang="en-US" sz="5400" b="1">
                <a:latin typeface="News Gothic MT" pitchFamily="34" charset="0"/>
              </a:rPr>
              <a:t> </a:t>
            </a:r>
            <a:endParaRPr lang="en-GB" sz="54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5400" b="1"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s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5867400" y="1524000"/>
          <a:ext cx="3276600" cy="1590675"/>
        </p:xfrm>
        <a:graphic>
          <a:graphicData uri="http://schemas.openxmlformats.org/presentationml/2006/ole">
            <p:oleObj spid="_x0000_s23554" name="Image" r:id="rId4" imgW="4930462" imgH="1969643" progId="Photoshop.Image.5">
              <p:embed/>
            </p:oleObj>
          </a:graphicData>
        </a:graphic>
      </p:graphicFrame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172200" y="3429000"/>
            <a:ext cx="279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Extensors =</a:t>
            </a:r>
          </a:p>
          <a:p>
            <a:pPr algn="l"/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Extensors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6003925" y="242888"/>
            <a:ext cx="3021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Caudal/dorsal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6096000" y="4800600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3600" b="1">
              <a:solidFill>
                <a:srgbClr val="009900"/>
              </a:solidFill>
              <a:latin typeface="News Gothic MT" pitchFamily="34" charset="0"/>
            </a:endParaRPr>
          </a:p>
          <a:p>
            <a:pPr algn="l"/>
            <a:endParaRPr lang="en-US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33400" y="207963"/>
            <a:ext cx="5194300" cy="66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carpi radialis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brevis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Lateral epicondyle of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3</a:t>
            </a:r>
            <a:r>
              <a:rPr lang="en-US" sz="2800" b="1" baseline="30000">
                <a:latin typeface="News Gothic MT" pitchFamily="34" charset="0"/>
              </a:rPr>
              <a:t>rd</a:t>
            </a:r>
            <a:r>
              <a:rPr lang="en-US" sz="2800" b="1">
                <a:latin typeface="News Gothic MT" pitchFamily="34" charset="0"/>
              </a:rPr>
              <a:t> metacarpal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and abducts wrist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>
              <a:solidFill>
                <a:srgbClr val="FF0000"/>
              </a:solidFill>
            </a:endParaRPr>
          </a:p>
        </p:txBody>
      </p:sp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6529388" y="306388"/>
          <a:ext cx="2359025" cy="6315075"/>
        </p:xfrm>
        <a:graphic>
          <a:graphicData uri="http://schemas.openxmlformats.org/presentationml/2006/ole">
            <p:oleObj spid="_x0000_s24578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01638" y="531813"/>
            <a:ext cx="841375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digitorum minimi</a:t>
            </a:r>
            <a:r>
              <a:rPr lang="en-GB" sz="3600" b="1">
                <a:latin typeface="Tahoma" pitchFamily="34" charset="0"/>
              </a:rPr>
              <a:t>	</a:t>
            </a:r>
            <a:r>
              <a:rPr lang="en-US" sz="3600" b="1">
                <a:latin typeface="News Gothic MT" pitchFamily="34" charset="0"/>
              </a:rPr>
              <a:t> </a:t>
            </a:r>
            <a:r>
              <a:rPr lang="en-GB" sz="3600" b="1">
                <a:latin typeface="News Gothic MT" pitchFamily="34" charset="0"/>
              </a:rPr>
              <a:t>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</a:p>
          <a:p>
            <a:pPr algn="l"/>
            <a:endParaRPr lang="en-GB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Lateral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phalange of little finger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little finger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>
              <a:solidFill>
                <a:srgbClr val="FF0000"/>
              </a:solidFill>
            </a:endParaRPr>
          </a:p>
        </p:txBody>
      </p:sp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6567488" y="241300"/>
          <a:ext cx="2320925" cy="6215063"/>
        </p:xfrm>
        <a:graphic>
          <a:graphicData uri="http://schemas.openxmlformats.org/presentationml/2006/ole">
            <p:oleObj spid="_x0000_s25602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447675" y="444500"/>
            <a:ext cx="841375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Superficial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digitorum</a:t>
            </a:r>
            <a:r>
              <a:rPr lang="en-GB" sz="3600" b="1">
                <a:latin typeface="Tahoma" pitchFamily="34" charset="0"/>
              </a:rPr>
              <a:t>			</a:t>
            </a:r>
            <a:r>
              <a:rPr lang="en-US" sz="3600" b="1">
                <a:latin typeface="News Gothic MT" pitchFamily="34" charset="0"/>
              </a:rPr>
              <a:t> </a:t>
            </a:r>
            <a:r>
              <a:rPr lang="en-GB" sz="3600" b="1">
                <a:latin typeface="News Gothic MT" pitchFamily="34" charset="0"/>
              </a:rPr>
              <a:t>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</a:p>
          <a:p>
            <a:pPr algn="l"/>
            <a:endParaRPr lang="en-GB" sz="36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Lateral epicondyle of humerus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phalange of fingers 2-4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fingers and wrist;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abduct fingers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GB" sz="3600" b="1">
              <a:solidFill>
                <a:srgbClr val="FF0000"/>
              </a:solidFill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>
              <a:solidFill>
                <a:srgbClr val="FF0000"/>
              </a:solidFill>
            </a:endParaRPr>
          </a:p>
        </p:txBody>
      </p:sp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6423025" y="0"/>
          <a:ext cx="2444750" cy="6542088"/>
        </p:xfrm>
        <a:graphic>
          <a:graphicData uri="http://schemas.openxmlformats.org/presentationml/2006/ole">
            <p:oleObj spid="_x0000_s26626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xtens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8600"/>
            <a:ext cx="19367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Line 3"/>
          <p:cNvSpPr>
            <a:spLocks noChangeShapeType="1"/>
          </p:cNvSpPr>
          <p:nvPr/>
        </p:nvSpPr>
        <p:spPr bwMode="auto">
          <a:xfrm flipH="1">
            <a:off x="4495800" y="220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Line 4"/>
          <p:cNvSpPr>
            <a:spLocks noChangeShapeType="1"/>
          </p:cNvSpPr>
          <p:nvPr/>
        </p:nvSpPr>
        <p:spPr bwMode="auto">
          <a:xfrm flipH="1">
            <a:off x="4572000" y="3276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H="1">
            <a:off x="4724400" y="4114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5791200" y="1905000"/>
            <a:ext cx="28194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800" b="1"/>
              <a:t>Extensor Carpi Radialis</a:t>
            </a:r>
          </a:p>
          <a:p>
            <a:pPr algn="l"/>
            <a:endParaRPr lang="en-US" sz="1800" b="1"/>
          </a:p>
          <a:p>
            <a:pPr algn="l"/>
            <a:r>
              <a:rPr lang="en-US" sz="2800" b="1"/>
              <a:t>Abductor Pollicis Longus</a:t>
            </a:r>
          </a:p>
          <a:p>
            <a:pPr algn="l"/>
            <a:r>
              <a:rPr lang="en-US" sz="2800" b="1"/>
              <a:t>Extensor Retinaculum</a:t>
            </a: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2514600" y="2667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2590800" y="18288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 flipV="1">
            <a:off x="2590800" y="31242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0" y="1447800"/>
            <a:ext cx="2630488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Extensor Carpi</a:t>
            </a:r>
          </a:p>
          <a:p>
            <a:r>
              <a:rPr lang="en-US" sz="2800" b="1"/>
              <a:t>Ularis   </a:t>
            </a:r>
          </a:p>
          <a:p>
            <a:r>
              <a:rPr lang="en-US" sz="2800" b="1"/>
              <a:t>Extensor Indicis</a:t>
            </a:r>
          </a:p>
          <a:p>
            <a:endParaRPr lang="en-US" sz="2800" b="1"/>
          </a:p>
          <a:p>
            <a:endParaRPr lang="en-US" sz="2800" b="1"/>
          </a:p>
          <a:p>
            <a:r>
              <a:rPr lang="en-US" sz="2800" b="1"/>
              <a:t>Extensor Digitorum</a:t>
            </a:r>
          </a:p>
          <a:p>
            <a:r>
              <a:rPr lang="en-US" sz="2800" b="1"/>
              <a:t>Superficialis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325438" y="479425"/>
            <a:ext cx="658495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indices</a:t>
            </a:r>
            <a:r>
              <a:rPr lang="en-GB" sz="3600" b="1">
                <a:latin typeface="Tahoma" pitchFamily="34" charset="0"/>
              </a:rPr>
              <a:t>			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			</a:t>
            </a:r>
            <a:r>
              <a:rPr lang="en-US" sz="3600" b="1">
                <a:latin typeface="News Gothic MT" pitchFamily="34" charset="0"/>
              </a:rPr>
              <a:t> </a:t>
            </a:r>
            <a:r>
              <a:rPr lang="en-GB" sz="3600" b="1">
                <a:latin typeface="News Gothic MT" pitchFamily="34" charset="0"/>
              </a:rPr>
              <a:t>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Posterior surface of distal ulna</a:t>
            </a:r>
          </a:p>
          <a:p>
            <a:pPr algn="l"/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Extensor expansion of index finger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index finger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GB" sz="3600" b="1">
              <a:solidFill>
                <a:srgbClr val="FF0000"/>
              </a:solidFill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>
              <a:solidFill>
                <a:srgbClr val="FF0000"/>
              </a:solidFill>
            </a:endParaRPr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6508750" y="212725"/>
          <a:ext cx="2355850" cy="6302375"/>
        </p:xfrm>
        <a:graphic>
          <a:graphicData uri="http://schemas.openxmlformats.org/presentationml/2006/ole">
            <p:oleObj spid="_x0000_s27650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395288" y="392113"/>
            <a:ext cx="7254875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pollicis longus</a:t>
            </a:r>
            <a:r>
              <a:rPr lang="en-GB" sz="3600" b="1">
                <a:latin typeface="Tahoma" pitchFamily="34" charset="0"/>
              </a:rPr>
              <a:t>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</a:p>
          <a:p>
            <a:pPr algn="l"/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Dorsal shaft of radius and ulna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distal phalanx of thumb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thumb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  <a:p>
            <a:pPr algn="l"/>
            <a:endParaRPr lang="en-US" sz="3600" b="1"/>
          </a:p>
        </p:txBody>
      </p:sp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6597650" y="241300"/>
          <a:ext cx="2328863" cy="6235700"/>
        </p:xfrm>
        <a:graphic>
          <a:graphicData uri="http://schemas.openxmlformats.org/presentationml/2006/ole">
            <p:oleObj spid="_x0000_s28674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60363" y="530225"/>
            <a:ext cx="725487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Extensor pollicis brevis</a:t>
            </a:r>
            <a:r>
              <a:rPr lang="en-US" sz="3600" b="1">
                <a:latin typeface="News Gothic MT" pitchFamily="34" charset="0"/>
              </a:rPr>
              <a:t> </a:t>
            </a:r>
            <a:endParaRPr lang="en-GB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Dorsal shaft of radius and ulna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proximal phalanx of thumb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Extends thumb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</p:txBody>
      </p:sp>
      <p:graphicFrame>
        <p:nvGraphicFramePr>
          <p:cNvPr id="29698" name="Object 3"/>
          <p:cNvGraphicFramePr>
            <a:graphicFrameLocks noChangeAspect="1"/>
          </p:cNvGraphicFramePr>
          <p:nvPr/>
        </p:nvGraphicFramePr>
        <p:xfrm>
          <a:off x="6611938" y="295275"/>
          <a:ext cx="2311400" cy="6183313"/>
        </p:xfrm>
        <a:graphic>
          <a:graphicData uri="http://schemas.openxmlformats.org/presentationml/2006/ole">
            <p:oleObj spid="_x0000_s29698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515938" y="495300"/>
            <a:ext cx="7254875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Abductor pollicis longus</a:t>
            </a:r>
            <a:endParaRPr lang="en-US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Posterior surface of radius and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ulna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1</a:t>
            </a:r>
            <a:r>
              <a:rPr lang="en-US" sz="2800" b="1" baseline="30000">
                <a:latin typeface="News Gothic MT" pitchFamily="34" charset="0"/>
              </a:rPr>
              <a:t>st</a:t>
            </a:r>
            <a:r>
              <a:rPr lang="en-US" sz="2800" b="1">
                <a:latin typeface="News Gothic MT" pitchFamily="34" charset="0"/>
              </a:rPr>
              <a:t> metacarpal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Abducts and extends thumb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</p:txBody>
      </p: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6557963" y="241300"/>
          <a:ext cx="2339975" cy="6261100"/>
        </p:xfrm>
        <a:graphic>
          <a:graphicData uri="http://schemas.openxmlformats.org/presentationml/2006/ole">
            <p:oleObj spid="_x0000_s30722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1026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latin typeface="Arial" pitchFamily="34" charset="0"/>
              </a:rPr>
              <a:t>Muscles of Pronation and Supination</a:t>
            </a:r>
            <a:endParaRPr lang="en-US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838200" y="609600"/>
            <a:ext cx="77120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400" b="1">
                <a:latin typeface="News Gothic MT" pitchFamily="34" charset="0"/>
              </a:rPr>
              <a:t>3</a:t>
            </a:r>
          </a:p>
          <a:p>
            <a:pPr algn="ctr"/>
            <a:r>
              <a:rPr lang="en-GB" sz="5400" b="1">
                <a:latin typeface="News Gothic MT" pitchFamily="34" charset="0"/>
              </a:rPr>
              <a:t>There is more migration of tissues during early development, making the 4 quadrants more complex</a:t>
            </a:r>
            <a:endParaRPr lang="en-GB" sz="54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5400" b="1">
              <a:latin typeface="News Gothic MT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515938" y="495300"/>
            <a:ext cx="7254875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Deep	</a:t>
            </a:r>
          </a:p>
          <a:p>
            <a:pPr algn="l"/>
            <a:r>
              <a:rPr lang="en-GB" sz="32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Abductor pollicis longus</a:t>
            </a:r>
            <a:endParaRPr lang="en-US" sz="36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Radial n.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Posterior surface of radius and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ulna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Base of 1</a:t>
            </a:r>
            <a:r>
              <a:rPr lang="en-US" sz="2800" b="1" baseline="30000">
                <a:latin typeface="News Gothic MT" pitchFamily="34" charset="0"/>
              </a:rPr>
              <a:t>st</a:t>
            </a:r>
            <a:r>
              <a:rPr lang="en-US" sz="2800" b="1">
                <a:latin typeface="News Gothic MT" pitchFamily="34" charset="0"/>
              </a:rPr>
              <a:t> metacarpal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Abducts and extends thumb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3600" b="1"/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/>
        </p:nvGraphicFramePr>
        <p:xfrm>
          <a:off x="6557963" y="241300"/>
          <a:ext cx="2339975" cy="6261100"/>
        </p:xfrm>
        <a:graphic>
          <a:graphicData uri="http://schemas.openxmlformats.org/presentationml/2006/ole">
            <p:oleObj spid="_x0000_s31746" name="Image" r:id="rId3" imgW="6912813" imgH="18501941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702627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6600" b="1">
                <a:latin typeface="News Gothic MT" pitchFamily="34" charset="0"/>
              </a:rPr>
              <a:t>Supination:	</a:t>
            </a:r>
            <a:r>
              <a:rPr lang="en-GB" sz="4800" b="1">
                <a:latin typeface="News Gothic MT" pitchFamily="34" charset="0"/>
              </a:rPr>
              <a:t>	</a:t>
            </a:r>
          </a:p>
          <a:p>
            <a:pPr algn="l"/>
            <a:endParaRPr lang="en-GB" sz="32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Movement of the radius and ulna</a:t>
            </a:r>
          </a:p>
          <a:p>
            <a:pPr algn="l"/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Lateral rotation of the arm so palm faces superiorally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(anatomical position)</a:t>
            </a:r>
            <a:endParaRPr lang="en-GB" sz="3600" b="1">
              <a:latin typeface="News Gothic MT" pitchFamily="34" charset="0"/>
              <a:cs typeface="Times New Roman" pitchFamily="18" charset="0"/>
            </a:endParaRPr>
          </a:p>
          <a:p>
            <a:pPr algn="l"/>
            <a:endParaRPr lang="en-US" sz="2800" b="1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0" y="762000"/>
          <a:ext cx="5486400" cy="4729163"/>
        </p:xfrm>
        <a:graphic>
          <a:graphicData uri="http://schemas.openxmlformats.org/presentationml/2006/ole">
            <p:oleObj spid="_x0000_s32770" name="Image" r:id="rId3" imgW="804605" imgH="704149" progId="Photoshop.Image.5">
              <p:embed/>
            </p:oleObj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562600" y="1828800"/>
            <a:ext cx="32924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latin typeface="News Gothic MT" pitchFamily="34" charset="0"/>
              </a:rPr>
              <a:t>Ulna and Radius are parallel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748347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>
                <a:solidFill>
                  <a:srgbClr val="000000"/>
                </a:solidFill>
                <a:latin typeface="Tahoma" pitchFamily="34" charset="0"/>
              </a:rPr>
              <a:t> </a:t>
            </a:r>
            <a:endParaRPr lang="en-GB">
              <a:cs typeface="Times New Roman" pitchFamily="18" charset="0"/>
            </a:endParaRPr>
          </a:p>
          <a:p>
            <a:pPr algn="l"/>
            <a:r>
              <a:rPr lang="en-GB" sz="6000" b="1">
                <a:latin typeface="News Gothic MT" pitchFamily="34" charset="0"/>
              </a:rPr>
              <a:t>Pronation: 	</a:t>
            </a:r>
            <a:r>
              <a:rPr lang="en-GB" sz="4400" b="1">
                <a:latin typeface="News Gothic MT" pitchFamily="34" charset="0"/>
              </a:rPr>
              <a:t>	</a:t>
            </a:r>
          </a:p>
          <a:p>
            <a:pPr algn="l"/>
            <a:endParaRPr lang="en-GB" sz="4400" b="1">
              <a:latin typeface="News Gothic MT" pitchFamily="34" charset="0"/>
            </a:endParaRPr>
          </a:p>
          <a:p>
            <a:pPr algn="l"/>
            <a:r>
              <a:rPr lang="en-GB" sz="4400" b="1">
                <a:latin typeface="News Gothic MT" pitchFamily="34" charset="0"/>
              </a:rPr>
              <a:t>Opposite of supination</a:t>
            </a:r>
            <a:endParaRPr lang="en-GB" sz="44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4400" b="1">
                <a:latin typeface="News Gothic MT" pitchFamily="34" charset="0"/>
              </a:rPr>
              <a:t>Medial rotation of the arm so palm faces inferiorally</a:t>
            </a:r>
            <a:endParaRPr lang="en-GB" sz="4400" b="1">
              <a:latin typeface="News Gothic MT" pitchFamily="34" charset="0"/>
              <a:cs typeface="Times New Roman" pitchFamily="18" charset="0"/>
            </a:endParaRPr>
          </a:p>
          <a:p>
            <a:pPr algn="l"/>
            <a:r>
              <a:rPr lang="en-GB" sz="4400" b="1">
                <a:latin typeface="News Gothic MT" pitchFamily="34" charset="0"/>
              </a:rPr>
              <a:t>Relaxed position</a:t>
            </a:r>
            <a:r>
              <a:rPr lang="en-US" sz="4400" b="1">
                <a:latin typeface="News Gothic MT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096000" y="1828800"/>
            <a:ext cx="2835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 b="1">
                <a:latin typeface="News Gothic MT" pitchFamily="34" charset="0"/>
              </a:rPr>
              <a:t>Ulna and Radius are crossed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04800" y="381000"/>
          <a:ext cx="5638800" cy="5257800"/>
        </p:xfrm>
        <a:graphic>
          <a:graphicData uri="http://schemas.openxmlformats.org/presentationml/2006/ole">
            <p:oleObj spid="_x0000_s33794" name="Image" r:id="rId3" imgW="691897" imgH="64906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568325" y="690563"/>
            <a:ext cx="5421313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Supination</a:t>
            </a:r>
          </a:p>
          <a:p>
            <a:pPr algn="l"/>
            <a:endParaRPr lang="en-GB" sz="32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News Gothic MT" pitchFamily="34" charset="0"/>
              </a:rPr>
              <a:t>Supinator			</a:t>
            </a:r>
          </a:p>
          <a:p>
            <a:pPr algn="l"/>
            <a:r>
              <a:rPr lang="en-GB" sz="3600" b="1">
                <a:latin typeface="News Gothic MT" pitchFamily="34" charset="0"/>
              </a:rPr>
              <a:t>Radial n</a:t>
            </a:r>
            <a:r>
              <a:rPr lang="en-GB" sz="3600" b="1">
                <a:latin typeface="Tahoma" pitchFamily="34" charset="0"/>
              </a:rPr>
              <a:t>.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Origin: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Lateral epicondyle of humerus</a:t>
            </a:r>
            <a:endParaRPr lang="en-US" sz="1000" b="1">
              <a:latin typeface="News Gothic MT" pitchFamily="34" charset="0"/>
            </a:endParaRP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Proximal end of radius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Supinates forearm</a:t>
            </a:r>
            <a:endParaRPr lang="en-GB" sz="3600" b="1">
              <a:cs typeface="Times New Roman" pitchFamily="18" charset="0"/>
            </a:endParaRPr>
          </a:p>
          <a:p>
            <a:pPr algn="l"/>
            <a:endParaRPr lang="en-US" sz="3600" b="1">
              <a:solidFill>
                <a:srgbClr val="CC00FF"/>
              </a:solidFill>
            </a:endParaRPr>
          </a:p>
        </p:txBody>
      </p:sp>
      <p:graphicFrame>
        <p:nvGraphicFramePr>
          <p:cNvPr id="34818" name="Object 3"/>
          <p:cNvGraphicFramePr>
            <a:graphicFrameLocks noChangeAspect="1"/>
          </p:cNvGraphicFramePr>
          <p:nvPr/>
        </p:nvGraphicFramePr>
        <p:xfrm>
          <a:off x="6502400" y="225425"/>
          <a:ext cx="2366963" cy="6332538"/>
        </p:xfrm>
        <a:graphic>
          <a:graphicData uri="http://schemas.openxmlformats.org/presentationml/2006/ole">
            <p:oleObj spid="_x0000_s34818" name="Image" r:id="rId4" imgW="1658537" imgH="4438648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upin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8638" y="457200"/>
            <a:ext cx="1903412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Line 3"/>
          <p:cNvSpPr>
            <a:spLocks noChangeShapeType="1"/>
          </p:cNvSpPr>
          <p:nvPr/>
        </p:nvSpPr>
        <p:spPr bwMode="auto">
          <a:xfrm>
            <a:off x="4724400" y="3124200"/>
            <a:ext cx="2819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833438" y="2405063"/>
            <a:ext cx="344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latin typeface="Arial Rounded MT Bold" pitchFamily="34" charset="0"/>
              </a:rPr>
              <a:t>Supinator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327025" y="449263"/>
            <a:ext cx="5226050" cy="710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Supination</a:t>
            </a:r>
          </a:p>
          <a:p>
            <a:pPr algn="l"/>
            <a:endParaRPr lang="en-GB" sz="32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Biceps brachii</a:t>
            </a:r>
            <a:r>
              <a:rPr lang="en-US" sz="3600" b="1">
                <a:latin typeface="News Gothic MT" pitchFamily="34" charset="0"/>
              </a:rPr>
              <a:t> </a:t>
            </a:r>
          </a:p>
          <a:p>
            <a:pPr algn="l"/>
            <a:r>
              <a:rPr lang="en-GB" sz="2800" b="1">
                <a:latin typeface="News Gothic MT" pitchFamily="34" charset="0"/>
              </a:rPr>
              <a:t>musculocutaneous n.</a:t>
            </a:r>
            <a:r>
              <a:rPr lang="en-US" sz="2800" b="1"/>
              <a:t> </a:t>
            </a:r>
          </a:p>
          <a:p>
            <a:pPr algn="l" eaLnBrk="0" hangingPunct="0"/>
            <a:endParaRPr lang="en-US" sz="2800" b="1">
              <a:latin typeface="News Gothic MT" pitchFamily="34" charset="0"/>
            </a:endParaRPr>
          </a:p>
          <a:p>
            <a:pPr algn="l" eaLnBrk="0" hangingPunct="0"/>
            <a:r>
              <a:rPr lang="en-US" sz="28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Short head: coracoid process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Long head; glenoid fossa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Proximal radius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Flexes elbow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supinates</a:t>
            </a:r>
          </a:p>
          <a:p>
            <a:pPr algn="l"/>
            <a:endParaRPr lang="en-US" sz="2800" b="1">
              <a:solidFill>
                <a:srgbClr val="CC00FF"/>
              </a:solidFill>
              <a:latin typeface="News Gothic MT" pitchFamily="34" charset="0"/>
            </a:endParaRPr>
          </a:p>
          <a:p>
            <a:pPr algn="l"/>
            <a:endParaRPr lang="en-US" sz="3600" b="1"/>
          </a:p>
        </p:txBody>
      </p:sp>
      <p:graphicFrame>
        <p:nvGraphicFramePr>
          <p:cNvPr id="35842" name="Object 3"/>
          <p:cNvGraphicFramePr>
            <a:graphicFrameLocks noChangeAspect="1"/>
          </p:cNvGraphicFramePr>
          <p:nvPr/>
        </p:nvGraphicFramePr>
        <p:xfrm>
          <a:off x="5584825" y="276225"/>
          <a:ext cx="3333750" cy="6273800"/>
        </p:xfrm>
        <a:graphic>
          <a:graphicData uri="http://schemas.openxmlformats.org/presentationml/2006/ole">
            <p:oleObj spid="_x0000_s35842" name="Image" r:id="rId4" imgW="2782916" imgH="4472997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428625" y="242888"/>
            <a:ext cx="4773613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Pronation</a:t>
            </a:r>
          </a:p>
          <a:p>
            <a:pPr algn="l"/>
            <a:endParaRPr lang="en-GB" sz="32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Pronator teres	</a:t>
            </a:r>
          </a:p>
          <a:p>
            <a:pPr algn="l"/>
            <a:r>
              <a:rPr lang="en-GB" sz="3600" b="1">
                <a:latin typeface="Tahoma" pitchFamily="34" charset="0"/>
              </a:rPr>
              <a:t>Median n.</a:t>
            </a:r>
          </a:p>
          <a:p>
            <a:pPr algn="l" eaLnBrk="0" hangingPunct="0"/>
            <a:endParaRPr lang="en-US" sz="2800" b="1">
              <a:latin typeface="News Gothic MT" pitchFamily="34" charset="0"/>
            </a:endParaRPr>
          </a:p>
          <a:p>
            <a:pPr algn="l" eaLnBrk="0" hangingPunct="0"/>
            <a:r>
              <a:rPr lang="en-US" sz="28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Medial condyle of humerus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Coronoid process of ulna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Lateral radius (midshaft)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Pronates forearm</a:t>
            </a:r>
            <a:endParaRPr lang="en-GB" sz="3600" b="1">
              <a:cs typeface="Times New Roman" pitchFamily="18" charset="0"/>
            </a:endParaRPr>
          </a:p>
          <a:p>
            <a:pPr algn="l"/>
            <a:endParaRPr lang="en-US" sz="3600" b="1"/>
          </a:p>
        </p:txBody>
      </p:sp>
      <p:graphicFrame>
        <p:nvGraphicFramePr>
          <p:cNvPr id="36866" name="Object 3"/>
          <p:cNvGraphicFramePr>
            <a:graphicFrameLocks noChangeAspect="1"/>
          </p:cNvGraphicFramePr>
          <p:nvPr/>
        </p:nvGraphicFramePr>
        <p:xfrm>
          <a:off x="6500813" y="282575"/>
          <a:ext cx="2352675" cy="6249988"/>
        </p:xfrm>
        <a:graphic>
          <a:graphicData uri="http://schemas.openxmlformats.org/presentationml/2006/ole">
            <p:oleObj spid="_x0000_s36866" name="Image" r:id="rId4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550863" y="909638"/>
            <a:ext cx="5689600" cy="59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4800" b="1">
                <a:latin typeface="News Gothic MT" pitchFamily="34" charset="0"/>
              </a:rPr>
              <a:t>Pronation</a:t>
            </a:r>
          </a:p>
          <a:p>
            <a:pPr algn="l"/>
            <a:endParaRPr lang="en-GB" sz="3200" b="1">
              <a:latin typeface="News Gothic MT" pitchFamily="34" charset="0"/>
            </a:endParaRPr>
          </a:p>
          <a:p>
            <a:pPr algn="l"/>
            <a:r>
              <a:rPr lang="en-GB" sz="3600" b="1">
                <a:latin typeface="Tahoma" pitchFamily="34" charset="0"/>
              </a:rPr>
              <a:t>Pronator quadratus	</a:t>
            </a:r>
          </a:p>
          <a:p>
            <a:pPr algn="l"/>
            <a:r>
              <a:rPr lang="en-GB" sz="3600" b="1">
                <a:latin typeface="Tahoma" pitchFamily="34" charset="0"/>
              </a:rPr>
              <a:t>Median n.</a:t>
            </a:r>
            <a:endParaRPr lang="en-GB" sz="3600" b="1">
              <a:cs typeface="Times New Roman" pitchFamily="18" charset="0"/>
            </a:endParaRPr>
          </a:p>
          <a:p>
            <a:pPr algn="l" eaLnBrk="0" hangingPunct="0"/>
            <a:r>
              <a:rPr lang="en-US" sz="2800" b="1">
                <a:latin typeface="News Gothic MT" pitchFamily="34" charset="0"/>
              </a:rPr>
              <a:t>Origin: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portion of anterior ulnar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shaft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Insertion: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Distal surface of anterior radius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Action: </a:t>
            </a:r>
          </a:p>
          <a:p>
            <a:pPr algn="l"/>
            <a:r>
              <a:rPr lang="en-US" sz="2800" b="1">
                <a:latin typeface="News Gothic MT" pitchFamily="34" charset="0"/>
              </a:rPr>
              <a:t>Pronates forearm</a:t>
            </a:r>
          </a:p>
          <a:p>
            <a:pPr algn="l"/>
            <a:endParaRPr lang="en-US" sz="3600" b="1">
              <a:solidFill>
                <a:srgbClr val="CC00FF"/>
              </a:solidFill>
            </a:endParaRPr>
          </a:p>
        </p:txBody>
      </p:sp>
      <p:graphicFrame>
        <p:nvGraphicFramePr>
          <p:cNvPr id="37890" name="Object 3"/>
          <p:cNvGraphicFramePr>
            <a:graphicFrameLocks noChangeAspect="1"/>
          </p:cNvGraphicFramePr>
          <p:nvPr/>
        </p:nvGraphicFramePr>
        <p:xfrm>
          <a:off x="6465888" y="249238"/>
          <a:ext cx="2352675" cy="6249987"/>
        </p:xfrm>
        <a:graphic>
          <a:graphicData uri="http://schemas.openxmlformats.org/presentationml/2006/ole">
            <p:oleObj spid="_x0000_s37890" name="Image" r:id="rId4" imgW="1524132" imgH="4048780" progId="Photoshop.Image.5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3527</TotalTime>
  <Words>1249</Words>
  <Application>Microsoft Office PowerPoint</Application>
  <PresentationFormat>On-screen Show (4:3)</PresentationFormat>
  <Paragraphs>656</Paragraphs>
  <Slides>100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Times New Roman</vt:lpstr>
      <vt:lpstr>Arial</vt:lpstr>
      <vt:lpstr>Calibri</vt:lpstr>
      <vt:lpstr>News Gothic MT</vt:lpstr>
      <vt:lpstr>Arial Rounded MT Bold</vt:lpstr>
      <vt:lpstr>Tahoma</vt:lpstr>
      <vt:lpstr>Office Theme</vt:lpstr>
      <vt:lpstr>Adobe Photoshop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>CSUSB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Upper Limb Musculature</dc:subject>
  <dc:creator>Stuart S. Sumida</dc:creator>
  <cp:lastModifiedBy>Rega</cp:lastModifiedBy>
  <cp:revision>87</cp:revision>
  <dcterms:created xsi:type="dcterms:W3CDTF">2000-01-07T16:48:44Z</dcterms:created>
  <dcterms:modified xsi:type="dcterms:W3CDTF">2012-07-04T06:00:57Z</dcterms:modified>
</cp:coreProperties>
</file>