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67" r:id="rId3"/>
    <p:sldId id="257" r:id="rId4"/>
    <p:sldId id="259" r:id="rId5"/>
    <p:sldId id="272" r:id="rId6"/>
    <p:sldId id="260" r:id="rId7"/>
    <p:sldId id="271" r:id="rId8"/>
    <p:sldId id="261" r:id="rId9"/>
    <p:sldId id="269" r:id="rId10"/>
    <p:sldId id="270" r:id="rId11"/>
    <p:sldId id="262" r:id="rId12"/>
    <p:sldId id="263" r:id="rId13"/>
    <p:sldId id="273" r:id="rId14"/>
    <p:sldId id="274" r:id="rId15"/>
    <p:sldId id="265" r:id="rId16"/>
    <p:sldId id="266" r:id="rId17"/>
    <p:sldId id="258" r:id="rId18"/>
    <p:sldId id="268"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885B58-FC7C-48B7-A8A3-61E88EF216F0}"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63658-2D13-4691-9CD7-A95556C348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85B58-FC7C-48B7-A8A3-61E88EF216F0}"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63658-2D13-4691-9CD7-A95556C348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85B58-FC7C-48B7-A8A3-61E88EF216F0}"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63658-2D13-4691-9CD7-A95556C348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85B58-FC7C-48B7-A8A3-61E88EF216F0}"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63658-2D13-4691-9CD7-A95556C348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85B58-FC7C-48B7-A8A3-61E88EF216F0}" type="datetimeFigureOut">
              <a:rPr lang="en-US" smtClean="0"/>
              <a:pPr/>
              <a:t>7/8/2012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A63658-2D13-4691-9CD7-A95556C348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885B58-FC7C-48B7-A8A3-61E88EF216F0}" type="datetimeFigureOut">
              <a:rPr lang="en-US" smtClean="0"/>
              <a:pPr/>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63658-2D13-4691-9CD7-A95556C348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885B58-FC7C-48B7-A8A3-61E88EF216F0}" type="datetimeFigureOut">
              <a:rPr lang="en-US" smtClean="0"/>
              <a:pPr/>
              <a:t>7/8/2012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A63658-2D13-4691-9CD7-A95556C348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885B58-FC7C-48B7-A8A3-61E88EF216F0}" type="datetimeFigureOut">
              <a:rPr lang="en-US" smtClean="0"/>
              <a:pPr/>
              <a:t>7/8/2012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A63658-2D13-4691-9CD7-A95556C348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85B58-FC7C-48B7-A8A3-61E88EF216F0}" type="datetimeFigureOut">
              <a:rPr lang="en-US" smtClean="0"/>
              <a:pPr/>
              <a:t>7/8/2012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A63658-2D13-4691-9CD7-A95556C348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85B58-FC7C-48B7-A8A3-61E88EF216F0}" type="datetimeFigureOut">
              <a:rPr lang="en-US" smtClean="0"/>
              <a:pPr/>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63658-2D13-4691-9CD7-A95556C348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85B58-FC7C-48B7-A8A3-61E88EF216F0}" type="datetimeFigureOut">
              <a:rPr lang="en-US" smtClean="0"/>
              <a:pPr/>
              <a:t>7/8/2012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A63658-2D13-4691-9CD7-A95556C348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85B58-FC7C-48B7-A8A3-61E88EF216F0}" type="datetimeFigureOut">
              <a:rPr lang="en-US" smtClean="0"/>
              <a:pPr/>
              <a:t>7/8/2012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63658-2D13-4691-9CD7-A95556C348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Evolution"/>
          <p:cNvPicPr>
            <a:picLocks noChangeAspect="1" noChangeArrowheads="1"/>
          </p:cNvPicPr>
          <p:nvPr/>
        </p:nvPicPr>
        <p:blipFill>
          <a:blip r:embed="rId2" cstate="email"/>
          <a:srcRect/>
          <a:stretch>
            <a:fillRect/>
          </a:stretch>
        </p:blipFill>
        <p:spPr bwMode="auto">
          <a:xfrm>
            <a:off x="0" y="0"/>
            <a:ext cx="9144000" cy="4024313"/>
          </a:xfrm>
          <a:prstGeom prst="rect">
            <a:avLst/>
          </a:prstGeom>
          <a:noFill/>
        </p:spPr>
      </p:pic>
      <p:sp>
        <p:nvSpPr>
          <p:cNvPr id="178179" name="Text Box 3"/>
          <p:cNvSpPr txBox="1">
            <a:spLocks noChangeArrowheads="1"/>
          </p:cNvSpPr>
          <p:nvPr/>
        </p:nvSpPr>
        <p:spPr bwMode="auto">
          <a:xfrm>
            <a:off x="0" y="4038600"/>
            <a:ext cx="9144000" cy="1785104"/>
          </a:xfrm>
          <a:prstGeom prst="rect">
            <a:avLst/>
          </a:prstGeom>
          <a:noFill/>
          <a:ln w="9525">
            <a:noFill/>
            <a:miter lim="800000"/>
            <a:headEnd/>
            <a:tailEnd/>
          </a:ln>
          <a:effectLst/>
        </p:spPr>
        <p:txBody>
          <a:bodyPr>
            <a:spAutoFit/>
          </a:bodyPr>
          <a:lstStyle/>
          <a:p>
            <a:pPr algn="ctr"/>
            <a:r>
              <a:rPr lang="en-US" sz="2800" dirty="0">
                <a:latin typeface="Arial Rounded MT Bold" pitchFamily="34" charset="0"/>
              </a:rPr>
              <a:t>Stuart S. Sumida</a:t>
            </a:r>
          </a:p>
          <a:p>
            <a:pPr algn="ctr"/>
            <a:r>
              <a:rPr lang="en-US" sz="2800" dirty="0" smtClean="0">
                <a:latin typeface="Arial Rounded MT Bold" pitchFamily="34" charset="0"/>
              </a:rPr>
              <a:t>Biology 342</a:t>
            </a:r>
            <a:endParaRPr lang="en-US" sz="2800" dirty="0">
              <a:latin typeface="Arial Rounded MT Bold" pitchFamily="34" charset="0"/>
            </a:endParaRPr>
          </a:p>
          <a:p>
            <a:pPr algn="ctr"/>
            <a:endParaRPr lang="en-US" sz="1800" dirty="0">
              <a:latin typeface="Arial Rounded MT Bold" pitchFamily="34" charset="0"/>
            </a:endParaRPr>
          </a:p>
          <a:p>
            <a:pPr algn="ctr"/>
            <a:r>
              <a:rPr lang="en-US" sz="3600" dirty="0" err="1" smtClean="0">
                <a:latin typeface="Arial Rounded MT Bold" pitchFamily="34" charset="0"/>
              </a:rPr>
              <a:t>Phylogey</a:t>
            </a:r>
            <a:r>
              <a:rPr lang="en-US" sz="3600" dirty="0" smtClean="0">
                <a:latin typeface="Arial Rounded MT Bold" pitchFamily="34" charset="0"/>
              </a:rPr>
              <a:t> of Basal </a:t>
            </a:r>
            <a:r>
              <a:rPr lang="en-US" sz="3600" dirty="0" err="1" smtClean="0">
                <a:latin typeface="Arial Rounded MT Bold" pitchFamily="34" charset="0"/>
              </a:rPr>
              <a:t>Chordata</a:t>
            </a:r>
            <a:endParaRPr lang="en-US" sz="3600" dirty="0">
              <a:latin typeface="Arial Rounded MT 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descr="tunicate-tadpol"/>
          <p:cNvPicPr>
            <a:picLocks noChangeAspect="1" noChangeArrowheads="1"/>
          </p:cNvPicPr>
          <p:nvPr/>
        </p:nvPicPr>
        <p:blipFill>
          <a:blip r:embed="rId2" cstate="email"/>
          <a:srcRect/>
          <a:stretch>
            <a:fillRect/>
          </a:stretch>
        </p:blipFill>
        <p:spPr bwMode="auto">
          <a:xfrm>
            <a:off x="215900" y="1676400"/>
            <a:ext cx="8928100" cy="3048000"/>
          </a:xfrm>
          <a:prstGeom prst="rect">
            <a:avLst/>
          </a:prstGeom>
          <a:noFill/>
        </p:spPr>
      </p:pic>
      <p:sp>
        <p:nvSpPr>
          <p:cNvPr id="284675" name="Text Box 3"/>
          <p:cNvSpPr txBox="1">
            <a:spLocks noChangeArrowheads="1"/>
          </p:cNvSpPr>
          <p:nvPr/>
        </p:nvSpPr>
        <p:spPr bwMode="auto">
          <a:xfrm>
            <a:off x="288925" y="5251450"/>
            <a:ext cx="8715375" cy="701675"/>
          </a:xfrm>
          <a:prstGeom prst="rect">
            <a:avLst/>
          </a:prstGeom>
          <a:noFill/>
          <a:ln w="9525">
            <a:noFill/>
            <a:miter lim="800000"/>
            <a:headEnd/>
            <a:tailEnd/>
          </a:ln>
          <a:effectLst/>
        </p:spPr>
        <p:txBody>
          <a:bodyPr wrap="none">
            <a:spAutoFit/>
          </a:bodyPr>
          <a:lstStyle/>
          <a:p>
            <a:r>
              <a:rPr lang="en-US" sz="4000"/>
              <a:t>The new larval stage of a urochordate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rstang.jpg"/>
          <p:cNvPicPr>
            <a:picLocks noChangeAspect="1"/>
          </p:cNvPicPr>
          <p:nvPr/>
        </p:nvPicPr>
        <p:blipFill>
          <a:blip r:embed="rId2" cstate="email"/>
          <a:stretch>
            <a:fillRect/>
          </a:stretch>
        </p:blipFill>
        <p:spPr>
          <a:xfrm>
            <a:off x="838200" y="500824"/>
            <a:ext cx="7467600" cy="58563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iginOfVertebrates.jpg"/>
          <p:cNvPicPr>
            <a:picLocks noChangeAspect="1"/>
          </p:cNvPicPr>
          <p:nvPr/>
        </p:nvPicPr>
        <p:blipFill>
          <a:blip r:embed="rId2" cstate="email"/>
          <a:stretch>
            <a:fillRect/>
          </a:stretch>
        </p:blipFill>
        <p:spPr>
          <a:xfrm>
            <a:off x="0" y="228600"/>
            <a:ext cx="6030234" cy="6096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rdatePhylogeny.jpg"/>
          <p:cNvPicPr>
            <a:picLocks noChangeAspect="1"/>
          </p:cNvPicPr>
          <p:nvPr/>
        </p:nvPicPr>
        <p:blipFill>
          <a:blip r:embed="rId2" cstate="email"/>
          <a:stretch>
            <a:fillRect/>
          </a:stretch>
        </p:blipFill>
        <p:spPr>
          <a:xfrm>
            <a:off x="533401" y="222418"/>
            <a:ext cx="8069414" cy="64069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5447645"/>
          </a:xfrm>
          <a:prstGeom prst="rect">
            <a:avLst/>
          </a:prstGeom>
          <a:noFill/>
        </p:spPr>
        <p:txBody>
          <a:bodyPr wrap="square" rtlCol="0">
            <a:spAutoFit/>
          </a:bodyPr>
          <a:lstStyle/>
          <a:p>
            <a:r>
              <a:rPr lang="en-US" sz="4000" dirty="0" smtClean="0"/>
              <a:t>VERTEBRATA (CRANIATA)</a:t>
            </a:r>
          </a:p>
          <a:p>
            <a:endParaRPr lang="en-US" sz="2800" dirty="0"/>
          </a:p>
          <a:p>
            <a:r>
              <a:rPr lang="en-US" sz="2800" dirty="0" smtClean="0"/>
              <a:t>Defining Feature(s)</a:t>
            </a:r>
          </a:p>
          <a:p>
            <a:endParaRPr lang="en-US" sz="2800" dirty="0"/>
          </a:p>
          <a:p>
            <a:r>
              <a:rPr lang="en-US" sz="2800" dirty="0" smtClean="0"/>
              <a:t>Neural Crest?</a:t>
            </a:r>
          </a:p>
          <a:p>
            <a:endParaRPr lang="en-US" sz="2800" dirty="0"/>
          </a:p>
          <a:p>
            <a:pPr>
              <a:buFont typeface="Arial" pitchFamily="34" charset="0"/>
              <a:buChar char="•"/>
            </a:pPr>
            <a:r>
              <a:rPr lang="en-US" sz="2800" dirty="0" smtClean="0"/>
              <a:t>Fully expressed and migratory neural crest</a:t>
            </a:r>
          </a:p>
          <a:p>
            <a:pPr>
              <a:buFont typeface="Arial" pitchFamily="34" charset="0"/>
              <a:buChar char="•"/>
            </a:pPr>
            <a:r>
              <a:rPr lang="en-US" sz="2800" dirty="0" smtClean="0"/>
              <a:t>Ectodermal placodes that develop into cranial sensory structures.</a:t>
            </a:r>
          </a:p>
          <a:p>
            <a:pPr lvl="1">
              <a:buFont typeface="Arial" pitchFamily="34" charset="0"/>
              <a:buChar char="•"/>
            </a:pPr>
            <a:r>
              <a:rPr lang="en-US" sz="2800" dirty="0" smtClean="0"/>
              <a:t>Nasal </a:t>
            </a:r>
            <a:r>
              <a:rPr lang="en-US" sz="2800" dirty="0" err="1" smtClean="0"/>
              <a:t>placode</a:t>
            </a:r>
            <a:endParaRPr lang="en-US" sz="2800" dirty="0" smtClean="0"/>
          </a:p>
          <a:p>
            <a:pPr lvl="1">
              <a:buFont typeface="Arial" pitchFamily="34" charset="0"/>
              <a:buChar char="•"/>
            </a:pPr>
            <a:r>
              <a:rPr lang="en-US" sz="2800" dirty="0" smtClean="0"/>
              <a:t>Optic </a:t>
            </a:r>
            <a:r>
              <a:rPr lang="en-US" sz="2800" dirty="0" err="1" smtClean="0"/>
              <a:t>placode</a:t>
            </a:r>
            <a:endParaRPr lang="en-US" sz="2800" dirty="0" smtClean="0"/>
          </a:p>
          <a:p>
            <a:pPr lvl="1">
              <a:buFont typeface="Arial" pitchFamily="34" charset="0"/>
              <a:buChar char="•"/>
            </a:pPr>
            <a:r>
              <a:rPr lang="en-US" sz="2800" dirty="0" smtClean="0"/>
              <a:t>Otic </a:t>
            </a:r>
            <a:r>
              <a:rPr lang="en-US" sz="2800" dirty="0" err="1" smtClean="0"/>
              <a:t>placode</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991600" cy="954107"/>
          </a:xfrm>
          <a:prstGeom prst="rect">
            <a:avLst/>
          </a:prstGeom>
          <a:noFill/>
        </p:spPr>
        <p:txBody>
          <a:bodyPr wrap="square" rtlCol="0">
            <a:spAutoFit/>
          </a:bodyPr>
          <a:lstStyle/>
          <a:p>
            <a:r>
              <a:rPr lang="en-US" sz="2800" i="1" dirty="0" err="1" smtClean="0"/>
              <a:t>Pikaia</a:t>
            </a:r>
            <a:r>
              <a:rPr lang="en-US" sz="2800" dirty="0" smtClean="0"/>
              <a:t> is considered by some to the earliest known vertebrate, but some consider it to be a  cephalochordate.</a:t>
            </a:r>
            <a:endParaRPr lang="en-US" sz="2800" dirty="0"/>
          </a:p>
        </p:txBody>
      </p:sp>
      <p:pic>
        <p:nvPicPr>
          <p:cNvPr id="6146" name="Picture 2" descr="http://evolution.berkeley.edu/evolibrary/images/pikaia_top.gif"/>
          <p:cNvPicPr>
            <a:picLocks noChangeAspect="1" noChangeArrowheads="1"/>
          </p:cNvPicPr>
          <p:nvPr/>
        </p:nvPicPr>
        <p:blipFill>
          <a:blip r:embed="rId2" cstate="email"/>
          <a:srcRect/>
          <a:stretch>
            <a:fillRect/>
          </a:stretch>
        </p:blipFill>
        <p:spPr bwMode="auto">
          <a:xfrm>
            <a:off x="-173337" y="1676401"/>
            <a:ext cx="4545312" cy="4495800"/>
          </a:xfrm>
          <a:prstGeom prst="rect">
            <a:avLst/>
          </a:prstGeom>
          <a:noFill/>
        </p:spPr>
      </p:pic>
      <p:pic>
        <p:nvPicPr>
          <p:cNvPr id="6148" name="Picture 4" descr="http://2.bp.blogspot.com/-uWRUMdSofD4/T1e1--mNm2I/AAAAAAAAMeI/ydfzAPv6xNc/s1600/tmp.jpg"/>
          <p:cNvPicPr>
            <a:picLocks noChangeAspect="1" noChangeArrowheads="1"/>
          </p:cNvPicPr>
          <p:nvPr/>
        </p:nvPicPr>
        <p:blipFill>
          <a:blip r:embed="rId3" cstate="email"/>
          <a:srcRect/>
          <a:stretch>
            <a:fillRect/>
          </a:stretch>
        </p:blipFill>
        <p:spPr bwMode="auto">
          <a:xfrm>
            <a:off x="4343400" y="3657600"/>
            <a:ext cx="4419600" cy="2804380"/>
          </a:xfrm>
          <a:prstGeom prst="rect">
            <a:avLst/>
          </a:prstGeom>
          <a:noFill/>
        </p:spPr>
      </p:pic>
      <p:pic>
        <p:nvPicPr>
          <p:cNvPr id="6150" name="Picture 6" descr="Pikaia"/>
          <p:cNvPicPr>
            <a:picLocks noChangeAspect="1" noChangeArrowheads="1"/>
          </p:cNvPicPr>
          <p:nvPr/>
        </p:nvPicPr>
        <p:blipFill>
          <a:blip r:embed="rId4" cstate="email"/>
          <a:srcRect/>
          <a:stretch>
            <a:fillRect/>
          </a:stretch>
        </p:blipFill>
        <p:spPr bwMode="auto">
          <a:xfrm>
            <a:off x="4419600" y="1676400"/>
            <a:ext cx="4286250" cy="16097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1015663"/>
          </a:xfrm>
          <a:prstGeom prst="rect">
            <a:avLst/>
          </a:prstGeom>
          <a:noFill/>
        </p:spPr>
        <p:txBody>
          <a:bodyPr wrap="square" rtlCol="0">
            <a:spAutoFit/>
          </a:bodyPr>
          <a:lstStyle/>
          <a:p>
            <a:r>
              <a:rPr lang="en-US" sz="2000" dirty="0" err="1" smtClean="0"/>
              <a:t>Conodonts</a:t>
            </a:r>
            <a:r>
              <a:rPr lang="en-US" sz="2000" dirty="0" smtClean="0"/>
              <a:t> were long known from only dental apparatus.  They are now thought to be primitive vertebrates.  The “tooth plates” are made of tissues only known to develop from neural crest, and whole body fossils are now known.</a:t>
            </a:r>
            <a:endParaRPr lang="en-US" sz="2000" dirty="0"/>
          </a:p>
        </p:txBody>
      </p:sp>
      <p:pic>
        <p:nvPicPr>
          <p:cNvPr id="3" name="Picture 3" descr="cono2"/>
          <p:cNvPicPr>
            <a:picLocks noChangeAspect="1" noChangeArrowheads="1"/>
          </p:cNvPicPr>
          <p:nvPr/>
        </p:nvPicPr>
        <p:blipFill>
          <a:blip r:embed="rId2" cstate="email"/>
          <a:srcRect/>
          <a:stretch>
            <a:fillRect/>
          </a:stretch>
        </p:blipFill>
        <p:spPr bwMode="auto">
          <a:xfrm>
            <a:off x="5105400" y="1295400"/>
            <a:ext cx="3789505" cy="5105400"/>
          </a:xfrm>
          <a:prstGeom prst="rect">
            <a:avLst/>
          </a:prstGeom>
          <a:noFill/>
        </p:spPr>
      </p:pic>
      <p:pic>
        <p:nvPicPr>
          <p:cNvPr id="5122" name="Picture 2" descr="http://earthguide.ucsd.edu/fishes/kinds/images/conodont_fossil.jpg"/>
          <p:cNvPicPr>
            <a:picLocks noChangeAspect="1" noChangeArrowheads="1"/>
          </p:cNvPicPr>
          <p:nvPr/>
        </p:nvPicPr>
        <p:blipFill>
          <a:blip r:embed="rId3" cstate="email"/>
          <a:srcRect/>
          <a:stretch>
            <a:fillRect/>
          </a:stretch>
        </p:blipFill>
        <p:spPr bwMode="auto">
          <a:xfrm>
            <a:off x="457200" y="1676400"/>
            <a:ext cx="4762500" cy="24098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ordatePhylogeny2.jpg"/>
          <p:cNvPicPr>
            <a:picLocks noChangeAspect="1"/>
          </p:cNvPicPr>
          <p:nvPr/>
        </p:nvPicPr>
        <p:blipFill>
          <a:blip r:embed="rId2" cstate="email"/>
          <a:stretch>
            <a:fillRect/>
          </a:stretch>
        </p:blipFill>
        <p:spPr>
          <a:xfrm>
            <a:off x="0" y="482815"/>
            <a:ext cx="5814563" cy="6375185"/>
          </a:xfrm>
          <a:prstGeom prst="rect">
            <a:avLst/>
          </a:prstGeom>
        </p:spPr>
      </p:pic>
      <p:sp>
        <p:nvSpPr>
          <p:cNvPr id="3" name="TextBox 2"/>
          <p:cNvSpPr txBox="1"/>
          <p:nvPr/>
        </p:nvSpPr>
        <p:spPr>
          <a:xfrm>
            <a:off x="5486400" y="1676400"/>
            <a:ext cx="3505200" cy="2308324"/>
          </a:xfrm>
          <a:prstGeom prst="rect">
            <a:avLst/>
          </a:prstGeom>
          <a:noFill/>
        </p:spPr>
        <p:txBody>
          <a:bodyPr wrap="square" rtlCol="0">
            <a:spAutoFit/>
          </a:bodyPr>
          <a:lstStyle/>
          <a:p>
            <a:r>
              <a:rPr lang="en-US" sz="2400" dirty="0" smtClean="0"/>
              <a:t>Alternative hypothesis of closest sister group to Vertebrata wherein </a:t>
            </a:r>
            <a:r>
              <a:rPr lang="en-US" sz="2400" dirty="0" err="1" smtClean="0"/>
              <a:t>Cephalochordata</a:t>
            </a:r>
            <a:r>
              <a:rPr lang="en-US" sz="2400" dirty="0" smtClean="0"/>
              <a:t> are considered closer than </a:t>
            </a:r>
            <a:r>
              <a:rPr lang="en-US" sz="2400" dirty="0" err="1" smtClean="0"/>
              <a:t>Tunicata</a:t>
            </a:r>
            <a:r>
              <a:rPr lang="en-US" sz="2400" dirty="0" smtClean="0"/>
              <a:t> (= </a:t>
            </a:r>
            <a:r>
              <a:rPr lang="en-US" sz="2400" dirty="0" err="1" smtClean="0"/>
              <a:t>Urochordata</a:t>
            </a:r>
            <a:r>
              <a:rPr lang="en-US" sz="2400" dirty="0" smtClean="0"/>
              <a:t>)</a:t>
            </a:r>
            <a:endParaRPr lang="en-US" sz="2400" dirty="0"/>
          </a:p>
        </p:txBody>
      </p:sp>
      <p:sp>
        <p:nvSpPr>
          <p:cNvPr id="4" name="TextBox 3"/>
          <p:cNvSpPr txBox="1"/>
          <p:nvPr/>
        </p:nvSpPr>
        <p:spPr>
          <a:xfrm>
            <a:off x="0" y="0"/>
            <a:ext cx="7234866" cy="830997"/>
          </a:xfrm>
          <a:prstGeom prst="rect">
            <a:avLst/>
          </a:prstGeom>
          <a:noFill/>
        </p:spPr>
        <p:txBody>
          <a:bodyPr wrap="none" rtlCol="0">
            <a:spAutoFit/>
          </a:bodyPr>
          <a:lstStyle/>
          <a:p>
            <a:r>
              <a:rPr lang="en-US" sz="2400" dirty="0" smtClean="0"/>
              <a:t>ALTERNATIVE HYPOTHESES OF VERTEBRATE ORIGINS – 1 </a:t>
            </a:r>
          </a:p>
          <a:p>
            <a:r>
              <a:rPr lang="en-US" sz="2400" dirty="0" smtClean="0"/>
              <a:t>(a minor difference)</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cichordata.jpg"/>
          <p:cNvPicPr>
            <a:picLocks noChangeAspect="1"/>
          </p:cNvPicPr>
          <p:nvPr/>
        </p:nvPicPr>
        <p:blipFill>
          <a:blip r:embed="rId2" cstate="email"/>
          <a:stretch>
            <a:fillRect/>
          </a:stretch>
        </p:blipFill>
        <p:spPr>
          <a:xfrm>
            <a:off x="0" y="0"/>
            <a:ext cx="5911379" cy="6858000"/>
          </a:xfrm>
          <a:prstGeom prst="rect">
            <a:avLst/>
          </a:prstGeom>
        </p:spPr>
      </p:pic>
      <p:sp>
        <p:nvSpPr>
          <p:cNvPr id="2" name="Rectangle 1"/>
          <p:cNvSpPr/>
          <p:nvPr/>
        </p:nvSpPr>
        <p:spPr>
          <a:xfrm>
            <a:off x="5715000" y="304800"/>
            <a:ext cx="3276600" cy="6401753"/>
          </a:xfrm>
          <a:prstGeom prst="rect">
            <a:avLst/>
          </a:prstGeom>
        </p:spPr>
        <p:txBody>
          <a:bodyPr wrap="square">
            <a:spAutoFit/>
          </a:bodyPr>
          <a:lstStyle/>
          <a:p>
            <a:r>
              <a:rPr lang="en-US" sz="2000" dirty="0" smtClean="0"/>
              <a:t>ALTERNATIVE HYPOTHESES OF VERTEBRATE ORIGINS – 2 </a:t>
            </a:r>
          </a:p>
          <a:p>
            <a:r>
              <a:rPr lang="en-US" sz="2000" dirty="0" smtClean="0"/>
              <a:t>(a more significant difference)</a:t>
            </a:r>
          </a:p>
          <a:p>
            <a:endParaRPr lang="en-US" sz="2000" dirty="0" smtClean="0"/>
          </a:p>
          <a:p>
            <a:r>
              <a:rPr lang="en-US" sz="2000" dirty="0" smtClean="0"/>
              <a:t>R. P. S. Jeffries and the “</a:t>
            </a:r>
            <a:r>
              <a:rPr lang="en-US" sz="2000" dirty="0" err="1" smtClean="0"/>
              <a:t>Calcichordata</a:t>
            </a:r>
            <a:r>
              <a:rPr lang="en-US" sz="2000"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i="1" dirty="0" err="1" smtClean="0"/>
              <a:t>Placocystites</a:t>
            </a:r>
            <a:r>
              <a:rPr lang="en-US" dirty="0" smtClean="0"/>
              <a:t> – a “</a:t>
            </a:r>
            <a:r>
              <a:rPr lang="en-US" dirty="0" err="1" smtClean="0"/>
              <a:t>calcichordate</a:t>
            </a:r>
            <a:r>
              <a:rPr lang="en-US" dirty="0" smtClean="0"/>
              <a:t>”, a group considered by most to be a group of </a:t>
            </a:r>
            <a:r>
              <a:rPr lang="en-US" dirty="0" err="1" smtClean="0"/>
              <a:t>echonidoerms</a:t>
            </a:r>
            <a:r>
              <a:rPr lang="en-US" dirty="0" smtClean="0"/>
              <a:t> called “</a:t>
            </a:r>
            <a:r>
              <a:rPr lang="en-US" dirty="0" err="1" smtClean="0"/>
              <a:t>mitrates</a:t>
            </a:r>
            <a:r>
              <a:rPr lang="en-US"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rtebrataCladogram1.jpg"/>
          <p:cNvPicPr>
            <a:picLocks noChangeAspect="1"/>
          </p:cNvPicPr>
          <p:nvPr/>
        </p:nvPicPr>
        <p:blipFill>
          <a:blip r:embed="rId2" cstate="email"/>
          <a:stretch>
            <a:fillRect/>
          </a:stretch>
        </p:blipFill>
        <p:spPr>
          <a:xfrm>
            <a:off x="-152400" y="0"/>
            <a:ext cx="5512427"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8686800" cy="4524315"/>
          </a:xfrm>
          <a:prstGeom prst="rect">
            <a:avLst/>
          </a:prstGeom>
          <a:noFill/>
        </p:spPr>
        <p:txBody>
          <a:bodyPr wrap="square" rtlCol="0">
            <a:spAutoFit/>
          </a:bodyPr>
          <a:lstStyle/>
          <a:p>
            <a:r>
              <a:rPr lang="en-US" sz="3200" dirty="0" smtClean="0"/>
              <a:t>FEATURES TRADITIONALLY CONSIDERED TO BE SYNAPOMORPHIES OF </a:t>
            </a:r>
            <a:r>
              <a:rPr lang="en-US" sz="3200" dirty="0"/>
              <a:t>C</a:t>
            </a:r>
            <a:r>
              <a:rPr lang="en-US" sz="3200" dirty="0" smtClean="0"/>
              <a:t>HORDATA:</a:t>
            </a:r>
          </a:p>
          <a:p>
            <a:endParaRPr lang="en-US" sz="3200" dirty="0"/>
          </a:p>
          <a:p>
            <a:pPr>
              <a:buFont typeface="Arial" pitchFamily="34" charset="0"/>
              <a:buChar char="•"/>
            </a:pPr>
            <a:r>
              <a:rPr lang="en-US" sz="3200" dirty="0" smtClean="0"/>
              <a:t>Dorsal Hollow Nerve Cord</a:t>
            </a:r>
          </a:p>
          <a:p>
            <a:pPr>
              <a:buFont typeface="Arial" pitchFamily="34" charset="0"/>
              <a:buChar char="•"/>
            </a:pPr>
            <a:r>
              <a:rPr lang="en-US" sz="3200" dirty="0" smtClean="0"/>
              <a:t>Notochord</a:t>
            </a:r>
          </a:p>
          <a:p>
            <a:pPr>
              <a:buFont typeface="Arial" pitchFamily="34" charset="0"/>
              <a:buChar char="•"/>
            </a:pPr>
            <a:r>
              <a:rPr lang="en-US" sz="3200" dirty="0" smtClean="0"/>
              <a:t>Pharyngeal Gill Slits or Pouches</a:t>
            </a:r>
          </a:p>
          <a:p>
            <a:pPr>
              <a:buFont typeface="Arial" pitchFamily="34" charset="0"/>
              <a:buChar char="•"/>
            </a:pPr>
            <a:r>
              <a:rPr lang="en-US" sz="3200" dirty="0" err="1" smtClean="0"/>
              <a:t>Endostyle</a:t>
            </a:r>
            <a:endParaRPr lang="en-US" sz="3200" dirty="0" smtClean="0"/>
          </a:p>
          <a:p>
            <a:pPr>
              <a:buFont typeface="Arial" pitchFamily="34" charset="0"/>
              <a:buChar char="•"/>
            </a:pPr>
            <a:r>
              <a:rPr lang="en-US" sz="3200" dirty="0" smtClean="0"/>
              <a:t>Post-anal Tail</a:t>
            </a:r>
          </a:p>
          <a:p>
            <a:pPr>
              <a:buFont typeface="Arial" pitchFamily="34" charset="0"/>
              <a:buChar char="•"/>
            </a:pPr>
            <a:r>
              <a:rPr lang="en-US" sz="3200" dirty="0" smtClean="0"/>
              <a:t>Segmented Body Musculature</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ordatePhylogeny.jpg"/>
          <p:cNvPicPr>
            <a:picLocks noChangeAspect="1"/>
          </p:cNvPicPr>
          <p:nvPr/>
        </p:nvPicPr>
        <p:blipFill>
          <a:blip r:embed="rId2" cstate="email"/>
          <a:stretch>
            <a:fillRect/>
          </a:stretch>
        </p:blipFill>
        <p:spPr>
          <a:xfrm>
            <a:off x="533401" y="222418"/>
            <a:ext cx="8069414" cy="64069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phioxus1.jpg"/>
          <p:cNvPicPr>
            <a:picLocks noChangeAspect="1"/>
          </p:cNvPicPr>
          <p:nvPr/>
        </p:nvPicPr>
        <p:blipFill>
          <a:blip r:embed="rId2" cstate="email"/>
          <a:stretch>
            <a:fillRect/>
          </a:stretch>
        </p:blipFill>
        <p:spPr>
          <a:xfrm>
            <a:off x="5232214" y="914400"/>
            <a:ext cx="3911786" cy="4419600"/>
          </a:xfrm>
          <a:prstGeom prst="rect">
            <a:avLst/>
          </a:prstGeom>
        </p:spPr>
      </p:pic>
      <p:pic>
        <p:nvPicPr>
          <p:cNvPr id="3" name="Picture 2" descr="Amphioxus2.jpg"/>
          <p:cNvPicPr>
            <a:picLocks noChangeAspect="1"/>
          </p:cNvPicPr>
          <p:nvPr/>
        </p:nvPicPr>
        <p:blipFill>
          <a:blip r:embed="rId3" cstate="email"/>
          <a:stretch>
            <a:fillRect/>
          </a:stretch>
        </p:blipFill>
        <p:spPr>
          <a:xfrm>
            <a:off x="0" y="381000"/>
            <a:ext cx="5241135" cy="2819400"/>
          </a:xfrm>
          <a:prstGeom prst="rect">
            <a:avLst/>
          </a:prstGeom>
        </p:spPr>
      </p:pic>
      <p:pic>
        <p:nvPicPr>
          <p:cNvPr id="4" name="Picture 2" descr="branchiostoma1"/>
          <p:cNvPicPr>
            <a:picLocks noChangeAspect="1" noChangeArrowheads="1"/>
          </p:cNvPicPr>
          <p:nvPr/>
        </p:nvPicPr>
        <p:blipFill>
          <a:blip r:embed="rId4" cstate="email"/>
          <a:srcRect/>
          <a:stretch>
            <a:fillRect/>
          </a:stretch>
        </p:blipFill>
        <p:spPr bwMode="auto">
          <a:xfrm>
            <a:off x="380999" y="3657600"/>
            <a:ext cx="4702629" cy="2743200"/>
          </a:xfrm>
          <a:prstGeom prst="rect">
            <a:avLst/>
          </a:prstGeom>
          <a:noFill/>
        </p:spPr>
      </p:pic>
      <p:cxnSp>
        <p:nvCxnSpPr>
          <p:cNvPr id="6" name="Straight Connector 5"/>
          <p:cNvCxnSpPr/>
          <p:nvPr/>
        </p:nvCxnSpPr>
        <p:spPr>
          <a:xfrm>
            <a:off x="1295400" y="2743200"/>
            <a:ext cx="762000" cy="1905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2438400"/>
            <a:ext cx="0" cy="3200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amphioxus2"/>
          <p:cNvPicPr>
            <a:picLocks noChangeAspect="1" noChangeArrowheads="1"/>
          </p:cNvPicPr>
          <p:nvPr/>
        </p:nvPicPr>
        <p:blipFill>
          <a:blip r:embed="rId2" cstate="email"/>
          <a:srcRect/>
          <a:stretch>
            <a:fillRect/>
          </a:stretch>
        </p:blipFill>
        <p:spPr bwMode="auto">
          <a:xfrm>
            <a:off x="1600200" y="1474788"/>
            <a:ext cx="5943600" cy="5383212"/>
          </a:xfrm>
          <a:prstGeom prst="rect">
            <a:avLst/>
          </a:prstGeom>
          <a:noFill/>
        </p:spPr>
      </p:pic>
      <p:sp>
        <p:nvSpPr>
          <p:cNvPr id="290819" name="Text Box 3"/>
          <p:cNvSpPr txBox="1">
            <a:spLocks noChangeArrowheads="1"/>
          </p:cNvSpPr>
          <p:nvPr/>
        </p:nvSpPr>
        <p:spPr bwMode="auto">
          <a:xfrm>
            <a:off x="212725" y="168275"/>
            <a:ext cx="6300123" cy="584775"/>
          </a:xfrm>
          <a:prstGeom prst="rect">
            <a:avLst/>
          </a:prstGeom>
          <a:noFill/>
          <a:ln w="9525">
            <a:noFill/>
            <a:miter lim="800000"/>
            <a:headEnd/>
            <a:tailEnd/>
          </a:ln>
          <a:effectLst/>
        </p:spPr>
        <p:txBody>
          <a:bodyPr wrap="none">
            <a:spAutoFit/>
          </a:bodyPr>
          <a:lstStyle/>
          <a:p>
            <a:r>
              <a:rPr lang="en-US" sz="3200" dirty="0"/>
              <a:t>More “fish-like” </a:t>
            </a:r>
            <a:r>
              <a:rPr lang="en-US" sz="3200" dirty="0" smtClean="0">
                <a:solidFill>
                  <a:schemeClr val="tx2"/>
                </a:solidFill>
              </a:rPr>
              <a:t>CEPHALOCHORDATA</a:t>
            </a:r>
            <a:endParaRPr lang="en-US" sz="3200"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rochordate1.jpg"/>
          <p:cNvPicPr>
            <a:picLocks noChangeAspect="1"/>
          </p:cNvPicPr>
          <p:nvPr/>
        </p:nvPicPr>
        <p:blipFill>
          <a:blip r:embed="rId2" cstate="email"/>
          <a:stretch>
            <a:fillRect/>
          </a:stretch>
        </p:blipFill>
        <p:spPr>
          <a:xfrm>
            <a:off x="2923867" y="0"/>
            <a:ext cx="329626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5698" name="Picture 2" descr="Ascidian Larvae-black"/>
          <p:cNvPicPr>
            <a:picLocks noChangeAspect="1" noChangeArrowheads="1"/>
          </p:cNvPicPr>
          <p:nvPr/>
        </p:nvPicPr>
        <p:blipFill>
          <a:blip r:embed="rId2" cstate="email"/>
          <a:srcRect/>
          <a:stretch>
            <a:fillRect/>
          </a:stretch>
        </p:blipFill>
        <p:spPr bwMode="auto">
          <a:xfrm>
            <a:off x="685800" y="463550"/>
            <a:ext cx="7391400" cy="5641975"/>
          </a:xfrm>
          <a:prstGeom prst="rect">
            <a:avLst/>
          </a:prstGeom>
          <a:noFill/>
        </p:spPr>
      </p:pic>
      <p:sp>
        <p:nvSpPr>
          <p:cNvPr id="285699" name="Text Box 3"/>
          <p:cNvSpPr txBox="1">
            <a:spLocks noChangeArrowheads="1"/>
          </p:cNvSpPr>
          <p:nvPr/>
        </p:nvSpPr>
        <p:spPr bwMode="auto">
          <a:xfrm>
            <a:off x="593725" y="5529263"/>
            <a:ext cx="8550275" cy="1200329"/>
          </a:xfrm>
          <a:prstGeom prst="rect">
            <a:avLst/>
          </a:prstGeom>
          <a:noFill/>
          <a:ln w="9525">
            <a:noFill/>
            <a:miter lim="800000"/>
            <a:headEnd/>
            <a:tailEnd/>
          </a:ln>
          <a:effectLst/>
        </p:spPr>
        <p:txBody>
          <a:bodyPr>
            <a:spAutoFit/>
          </a:bodyPr>
          <a:lstStyle/>
          <a:p>
            <a:r>
              <a:rPr lang="en-US" sz="3600" dirty="0" smtClean="0">
                <a:solidFill>
                  <a:srgbClr val="FF0000"/>
                </a:solidFill>
              </a:rPr>
              <a:t>TUNICATE</a:t>
            </a:r>
            <a:r>
              <a:rPr lang="en-US" sz="3600" dirty="0">
                <a:solidFill>
                  <a:srgbClr val="FF0000"/>
                </a:solidFill>
              </a:rPr>
              <a:t>:  Metamorphosis from larva to adult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rochordate2.jpg"/>
          <p:cNvPicPr>
            <a:picLocks noChangeAspect="1"/>
          </p:cNvPicPr>
          <p:nvPr/>
        </p:nvPicPr>
        <p:blipFill>
          <a:blip r:embed="rId2" cstate="email"/>
          <a:stretch>
            <a:fillRect/>
          </a:stretch>
        </p:blipFill>
        <p:spPr>
          <a:xfrm>
            <a:off x="222331" y="533400"/>
            <a:ext cx="8813801" cy="5867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 descr="tunicatezygote"/>
          <p:cNvPicPr>
            <a:picLocks noChangeAspect="1" noChangeArrowheads="1"/>
          </p:cNvPicPr>
          <p:nvPr/>
        </p:nvPicPr>
        <p:blipFill>
          <a:blip r:embed="rId2" cstate="email"/>
          <a:srcRect/>
          <a:stretch>
            <a:fillRect/>
          </a:stretch>
        </p:blipFill>
        <p:spPr bwMode="auto">
          <a:xfrm>
            <a:off x="1219200" y="425450"/>
            <a:ext cx="6705600" cy="60071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224</Words>
  <Application>Microsoft Office PowerPoint</Application>
  <PresentationFormat>On-screen Show (4:3)</PresentationFormat>
  <Paragraphs>47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Stuart S. Sumida</dc:creator>
  <cp:lastModifiedBy>Rega</cp:lastModifiedBy>
  <cp:revision>10</cp:revision>
  <dcterms:created xsi:type="dcterms:W3CDTF">2012-07-09T02:01:04Z</dcterms:created>
  <dcterms:modified xsi:type="dcterms:W3CDTF">2012-07-09T03:34:22Z</dcterms:modified>
</cp:coreProperties>
</file>