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97" r:id="rId2"/>
    <p:sldId id="259" r:id="rId3"/>
    <p:sldId id="261" r:id="rId4"/>
    <p:sldId id="262" r:id="rId5"/>
    <p:sldId id="263" r:id="rId6"/>
    <p:sldId id="279" r:id="rId7"/>
    <p:sldId id="290" r:id="rId8"/>
    <p:sldId id="281" r:id="rId9"/>
    <p:sldId id="264" r:id="rId10"/>
    <p:sldId id="291" r:id="rId11"/>
    <p:sldId id="286" r:id="rId12"/>
    <p:sldId id="292" r:id="rId13"/>
    <p:sldId id="288" r:id="rId14"/>
    <p:sldId id="293" r:id="rId15"/>
    <p:sldId id="272" r:id="rId16"/>
    <p:sldId id="294" r:id="rId17"/>
    <p:sldId id="285" r:id="rId18"/>
    <p:sldId id="265" r:id="rId19"/>
    <p:sldId id="295" r:id="rId20"/>
    <p:sldId id="268" r:id="rId21"/>
    <p:sldId id="296" r:id="rId22"/>
    <p:sldId id="287" r:id="rId23"/>
    <p:sldId id="274" r:id="rId24"/>
    <p:sldId id="278" r:id="rId25"/>
    <p:sldId id="282" r:id="rId26"/>
    <p:sldId id="283" r:id="rId27"/>
    <p:sldId id="289" r:id="rId28"/>
    <p:sldId id="28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2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B015B2-E129-42B3-9624-CB0F278FE653}" type="datetimeFigureOut">
              <a:rPr lang="en-US" smtClean="0"/>
              <a:t>9/2/2012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8AA167-C97A-4B6B-8A44-ECE063C92D2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088A17-A8F9-4C0B-BC94-84BCBE317B0A}" type="slidenum">
              <a:rPr lang="en-US"/>
              <a:pPr/>
              <a:t>2</a:t>
            </a:fld>
            <a:endParaRPr lang="en-US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751D21-BC9D-41B6-BBDB-8F538B2F646C}" type="slidenum">
              <a:rPr lang="en-US"/>
              <a:pPr/>
              <a:t>24</a:t>
            </a:fld>
            <a:endParaRPr lang="en-US"/>
          </a:p>
        </p:txBody>
      </p:sp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3A85FF-DBE3-42FF-98CE-A218C6F705DA}" type="slidenum">
              <a:rPr lang="en-US"/>
              <a:pPr/>
              <a:t>3</a:t>
            </a:fld>
            <a:endParaRPr lang="en-US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509BA1-16E2-4F69-945F-6DF7EE996C26}" type="slidenum">
              <a:rPr lang="en-US"/>
              <a:pPr/>
              <a:t>4</a:t>
            </a:fld>
            <a:endParaRPr lang="en-US"/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14352C-9399-45DA-B230-8AA38004D535}" type="slidenum">
              <a:rPr lang="en-US"/>
              <a:pPr/>
              <a:t>5</a:t>
            </a:fld>
            <a:endParaRPr lang="en-US"/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9CD418-B0C6-4FD8-8D55-248447CF3795}" type="slidenum">
              <a:rPr lang="en-US"/>
              <a:pPr/>
              <a:t>9</a:t>
            </a:fld>
            <a:endParaRPr lang="en-US"/>
          </a:p>
        </p:txBody>
      </p:sp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1A04D2-BFDF-4FB7-8953-67B864B580F2}" type="slidenum">
              <a:rPr lang="en-US"/>
              <a:pPr/>
              <a:t>15</a:t>
            </a:fld>
            <a:endParaRPr lang="en-US"/>
          </a:p>
        </p:txBody>
      </p:sp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A440EC-52B5-4D1B-BD31-1054D68F9CEB}" type="slidenum">
              <a:rPr lang="en-US"/>
              <a:pPr/>
              <a:t>18</a:t>
            </a:fld>
            <a:endParaRPr lang="en-US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AD4B72-9513-4B28-8F86-8DB27A3B2729}" type="slidenum">
              <a:rPr lang="en-US"/>
              <a:pPr/>
              <a:t>20</a:t>
            </a:fld>
            <a:endParaRPr lang="en-US"/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7A80E5-7A28-46FC-B6DE-76A25D6297C7}" type="slidenum">
              <a:rPr lang="en-US"/>
              <a:pPr/>
              <a:t>23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1F93E-1CEF-4274-B4AB-0051DB1E0DFD}" type="datetimeFigureOut">
              <a:rPr lang="en-US" smtClean="0"/>
              <a:t>9/2/2012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63B94-16CB-4AD3-A533-DDDA936E14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1F93E-1CEF-4274-B4AB-0051DB1E0DFD}" type="datetimeFigureOut">
              <a:rPr lang="en-US" smtClean="0"/>
              <a:t>9/2/2012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63B94-16CB-4AD3-A533-DDDA936E14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1F93E-1CEF-4274-B4AB-0051DB1E0DFD}" type="datetimeFigureOut">
              <a:rPr lang="en-US" smtClean="0"/>
              <a:t>9/2/2012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63B94-16CB-4AD3-A533-DDDA936E14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1F93E-1CEF-4274-B4AB-0051DB1E0DFD}" type="datetimeFigureOut">
              <a:rPr lang="en-US" smtClean="0"/>
              <a:t>9/2/2012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63B94-16CB-4AD3-A533-DDDA936E14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1F93E-1CEF-4274-B4AB-0051DB1E0DFD}" type="datetimeFigureOut">
              <a:rPr lang="en-US" smtClean="0"/>
              <a:t>9/2/2012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63B94-16CB-4AD3-A533-DDDA936E14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1F93E-1CEF-4274-B4AB-0051DB1E0DFD}" type="datetimeFigureOut">
              <a:rPr lang="en-US" smtClean="0"/>
              <a:t>9/2/2012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63B94-16CB-4AD3-A533-DDDA936E14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1F93E-1CEF-4274-B4AB-0051DB1E0DFD}" type="datetimeFigureOut">
              <a:rPr lang="en-US" smtClean="0"/>
              <a:t>9/2/2012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63B94-16CB-4AD3-A533-DDDA936E14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1F93E-1CEF-4274-B4AB-0051DB1E0DFD}" type="datetimeFigureOut">
              <a:rPr lang="en-US" smtClean="0"/>
              <a:t>9/2/2012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63B94-16CB-4AD3-A533-DDDA936E14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1F93E-1CEF-4274-B4AB-0051DB1E0DFD}" type="datetimeFigureOut">
              <a:rPr lang="en-US" smtClean="0"/>
              <a:t>9/2/2012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63B94-16CB-4AD3-A533-DDDA936E14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1F93E-1CEF-4274-B4AB-0051DB1E0DFD}" type="datetimeFigureOut">
              <a:rPr lang="en-US" smtClean="0"/>
              <a:t>9/2/2012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63B94-16CB-4AD3-A533-DDDA936E14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1F93E-1CEF-4274-B4AB-0051DB1E0DFD}" type="datetimeFigureOut">
              <a:rPr lang="en-US" smtClean="0"/>
              <a:t>9/2/2012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63B94-16CB-4AD3-A533-DDDA936E14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1F93E-1CEF-4274-B4AB-0051DB1E0DFD}" type="datetimeFigureOut">
              <a:rPr lang="en-US" smtClean="0"/>
              <a:t>9/2/2012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63B94-16CB-4AD3-A533-DDDA936E145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hyevolutionistrue.files.wordpress.com/2010/11/cnemidophorus-threespecies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gif"/><Relationship Id="rId4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9" name="Text Box 3"/>
          <p:cNvSpPr txBox="1">
            <a:spLocks noChangeArrowheads="1"/>
          </p:cNvSpPr>
          <p:nvPr/>
        </p:nvSpPr>
        <p:spPr bwMode="auto">
          <a:xfrm>
            <a:off x="0" y="4038600"/>
            <a:ext cx="9144000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dirty="0">
                <a:latin typeface="Arial Rounded MT Bold" pitchFamily="34" charset="0"/>
              </a:rPr>
              <a:t>Stuart S. Sumida</a:t>
            </a:r>
          </a:p>
          <a:p>
            <a:pPr algn="ctr"/>
            <a:r>
              <a:rPr lang="en-US" sz="2800" dirty="0" smtClean="0">
                <a:latin typeface="Arial Rounded MT Bold" pitchFamily="34" charset="0"/>
              </a:rPr>
              <a:t>Biology 342</a:t>
            </a:r>
            <a:endParaRPr lang="en-US" sz="2800" dirty="0">
              <a:latin typeface="Arial Rounded MT Bold" pitchFamily="34" charset="0"/>
            </a:endParaRPr>
          </a:p>
          <a:p>
            <a:pPr algn="ctr"/>
            <a:endParaRPr lang="en-US" sz="1800" dirty="0">
              <a:latin typeface="Arial Rounded MT Bold" pitchFamily="34" charset="0"/>
            </a:endParaRPr>
          </a:p>
          <a:p>
            <a:pPr algn="ctr"/>
            <a:r>
              <a:rPr lang="en-US" sz="3600" dirty="0" smtClean="0">
                <a:latin typeface="Arial Rounded MT Bold" pitchFamily="34" charset="0"/>
              </a:rPr>
              <a:t>Simplified </a:t>
            </a:r>
            <a:r>
              <a:rPr lang="en-US" sz="3600" dirty="0" smtClean="0">
                <a:latin typeface="Arial Rounded MT Bold" pitchFamily="34" charset="0"/>
              </a:rPr>
              <a:t>Phylogeny of </a:t>
            </a:r>
            <a:endParaRPr lang="en-US" sz="3600" dirty="0" smtClean="0">
              <a:latin typeface="Arial Rounded MT Bold" pitchFamily="34" charset="0"/>
            </a:endParaRPr>
          </a:p>
          <a:p>
            <a:pPr algn="ctr"/>
            <a:r>
              <a:rPr lang="en-US" sz="3600" dirty="0" err="1" smtClean="0">
                <a:latin typeface="Arial Rounded MT Bold" pitchFamily="34" charset="0"/>
              </a:rPr>
              <a:t>Squamate</a:t>
            </a:r>
            <a:r>
              <a:rPr lang="en-US" sz="3600" dirty="0" smtClean="0">
                <a:latin typeface="Arial Rounded MT Bold" pitchFamily="34" charset="0"/>
              </a:rPr>
              <a:t> Reptiles</a:t>
            </a:r>
            <a:endParaRPr lang="en-US" sz="3600" dirty="0">
              <a:latin typeface="Arial Rounded MT Bold" pitchFamily="34" charset="0"/>
            </a:endParaRPr>
          </a:p>
        </p:txBody>
      </p:sp>
      <p:pic>
        <p:nvPicPr>
          <p:cNvPr id="68610" name="Picture 2" descr="http://www.interestingfacts.org/facts-images/jesus-christ-lizar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76600" y="152400"/>
            <a:ext cx="2586984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4723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Phylogenetic</a:t>
            </a:r>
            <a:r>
              <a:rPr lang="en-US" dirty="0" smtClean="0"/>
              <a:t> Relationships of </a:t>
            </a:r>
            <a:r>
              <a:rPr lang="en-US" dirty="0" err="1" smtClean="0"/>
              <a:t>Squamate</a:t>
            </a:r>
            <a:r>
              <a:rPr lang="en-US" dirty="0" smtClean="0"/>
              <a:t> Reptiles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867400" y="457200"/>
            <a:ext cx="2819399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Rhynchocephalia</a:t>
            </a:r>
            <a:r>
              <a:rPr lang="en-US" sz="2000" dirty="0" smtClean="0"/>
              <a:t> (including </a:t>
            </a:r>
          </a:p>
          <a:p>
            <a:r>
              <a:rPr lang="en-US" sz="2000" dirty="0" smtClean="0"/>
              <a:t>the extant </a:t>
            </a:r>
            <a:r>
              <a:rPr lang="en-US" sz="2000" i="1" dirty="0" err="1" smtClean="0"/>
              <a:t>Sphenodon</a:t>
            </a:r>
            <a:r>
              <a:rPr lang="en-US" sz="2000" dirty="0" smtClean="0"/>
              <a:t>)</a:t>
            </a:r>
          </a:p>
          <a:p>
            <a:endParaRPr lang="en-US" sz="2000" dirty="0"/>
          </a:p>
          <a:p>
            <a:r>
              <a:rPr lang="en-US" sz="2000" dirty="0" err="1" smtClean="0">
                <a:solidFill>
                  <a:srgbClr val="FF0000"/>
                </a:solidFill>
              </a:rPr>
              <a:t>Gekkkota</a:t>
            </a:r>
            <a:r>
              <a:rPr lang="en-US" sz="2000" dirty="0" smtClean="0"/>
              <a:t> (Geckos)</a:t>
            </a:r>
          </a:p>
          <a:p>
            <a:endParaRPr lang="en-US" sz="2000" dirty="0"/>
          </a:p>
          <a:p>
            <a:r>
              <a:rPr lang="en-US" sz="2000" dirty="0" err="1" smtClean="0"/>
              <a:t>Scincidae</a:t>
            </a:r>
            <a:r>
              <a:rPr lang="en-US" sz="2000" dirty="0" smtClean="0"/>
              <a:t> (Skinks)</a:t>
            </a:r>
          </a:p>
          <a:p>
            <a:endParaRPr lang="en-US" sz="2000" dirty="0"/>
          </a:p>
          <a:p>
            <a:r>
              <a:rPr lang="en-US" sz="2000" dirty="0" err="1" smtClean="0"/>
              <a:t>Amphisbaenia</a:t>
            </a:r>
            <a:r>
              <a:rPr lang="en-US" sz="2000" dirty="0" smtClean="0"/>
              <a:t> (limbless lizards)</a:t>
            </a:r>
          </a:p>
          <a:p>
            <a:endParaRPr lang="en-US" sz="2000" dirty="0"/>
          </a:p>
          <a:p>
            <a:r>
              <a:rPr lang="en-US" sz="2000" dirty="0" err="1" smtClean="0"/>
              <a:t>Iguania</a:t>
            </a:r>
            <a:r>
              <a:rPr lang="en-US" sz="2000" dirty="0" smtClean="0"/>
              <a:t> (Iguanid lizards)</a:t>
            </a:r>
          </a:p>
          <a:p>
            <a:endParaRPr lang="en-US" sz="2000" dirty="0"/>
          </a:p>
          <a:p>
            <a:r>
              <a:rPr lang="en-US" sz="2000" dirty="0" err="1" smtClean="0"/>
              <a:t>Varanidae</a:t>
            </a:r>
            <a:r>
              <a:rPr lang="en-US" sz="2000" dirty="0" smtClean="0"/>
              <a:t> (</a:t>
            </a:r>
            <a:r>
              <a:rPr lang="en-US" sz="2000" dirty="0" err="1" smtClean="0"/>
              <a:t>Varanid</a:t>
            </a:r>
            <a:r>
              <a:rPr lang="en-US" sz="2000" dirty="0" smtClean="0"/>
              <a:t> lizards)</a:t>
            </a:r>
          </a:p>
          <a:p>
            <a:endParaRPr lang="en-US" sz="2000" dirty="0"/>
          </a:p>
          <a:p>
            <a:r>
              <a:rPr lang="en-US" sz="2000" dirty="0" err="1" smtClean="0"/>
              <a:t>Mosasauridae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err="1" smtClean="0"/>
              <a:t>Serpentes</a:t>
            </a:r>
            <a:r>
              <a:rPr lang="en-US" sz="2000" dirty="0" smtClean="0"/>
              <a:t> (Snakes)</a:t>
            </a:r>
            <a:endParaRPr lang="en-US" sz="2000" dirty="0"/>
          </a:p>
        </p:txBody>
      </p:sp>
      <p:cxnSp>
        <p:nvCxnSpPr>
          <p:cNvPr id="5" name="Straight Connector 4"/>
          <p:cNvCxnSpPr/>
          <p:nvPr/>
        </p:nvCxnSpPr>
        <p:spPr>
          <a:xfrm flipH="1" flipV="1">
            <a:off x="1143000" y="685800"/>
            <a:ext cx="4572000" cy="5486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1447800" y="1066800"/>
            <a:ext cx="4343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133600" y="1905000"/>
            <a:ext cx="36576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3962400" y="4038600"/>
            <a:ext cx="1828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572000" y="4800600"/>
            <a:ext cx="1219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5029200" y="4800600"/>
            <a:ext cx="762000" cy="762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3276600" y="3200400"/>
            <a:ext cx="2362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2667000" y="2514600"/>
            <a:ext cx="2971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8001000" y="4495800"/>
            <a:ext cx="0" cy="114300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 rot="5400000">
            <a:off x="7663682" y="4909318"/>
            <a:ext cx="1317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Anguimorpha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GEKKOTA</a:t>
            </a:r>
            <a:endParaRPr lang="en-US" sz="2000" dirty="0" smtClean="0">
              <a:solidFill>
                <a:srgbClr val="FF0000"/>
              </a:solidFill>
            </a:endParaRPr>
          </a:p>
          <a:p>
            <a:endParaRPr lang="en-US" sz="1400" dirty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Group of lizards characterized by feet with toes particularly adapted for clinging to surfaces.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Toes are not “Sticky”, rather, they are a system of microfibers that engage with the surface when </a:t>
            </a:r>
            <a:r>
              <a:rPr lang="en-US" sz="2000" dirty="0"/>
              <a:t>d</a:t>
            </a:r>
            <a:r>
              <a:rPr lang="en-US" sz="2000" dirty="0" smtClean="0"/>
              <a:t>rug along at ~ 45 degrees.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Pressing straight down allows them to walk, whereas dragging them makes them adhere.</a:t>
            </a:r>
            <a:endParaRPr lang="en-US" sz="2000" dirty="0"/>
          </a:p>
        </p:txBody>
      </p:sp>
      <p:pic>
        <p:nvPicPr>
          <p:cNvPr id="5122" name="Picture 2" descr="angled fibers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73285" y="4953000"/>
            <a:ext cx="5170715" cy="1905000"/>
          </a:xfrm>
          <a:prstGeom prst="rect">
            <a:avLst/>
          </a:prstGeom>
          <a:noFill/>
        </p:spPr>
      </p:pic>
      <p:pic>
        <p:nvPicPr>
          <p:cNvPr id="5124" name="Picture 4" descr="http://msnbcmedia4.msn.com/j/msnbc/Components/Photo_StoryLevel/080215/080215-gecko-feet-528p.grid-6x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25817" y="2743200"/>
            <a:ext cx="3418183" cy="2286000"/>
          </a:xfrm>
          <a:prstGeom prst="rect">
            <a:avLst/>
          </a:prstGeom>
          <a:noFill/>
        </p:spPr>
      </p:pic>
      <p:pic>
        <p:nvPicPr>
          <p:cNvPr id="5126" name="Picture 6" descr="http://geckolab.lclark.edu/PNAS/3159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54400" y="2743200"/>
            <a:ext cx="3048000" cy="2286000"/>
          </a:xfrm>
          <a:prstGeom prst="rect">
            <a:avLst/>
          </a:prstGeom>
          <a:noFill/>
        </p:spPr>
      </p:pic>
      <p:pic>
        <p:nvPicPr>
          <p:cNvPr id="5130" name="Picture 10" descr="Gekko ulikovskii - Golden Gecko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2743200"/>
            <a:ext cx="3962400" cy="2971800"/>
          </a:xfrm>
          <a:prstGeom prst="rect">
            <a:avLst/>
          </a:prstGeom>
          <a:noFill/>
        </p:spPr>
      </p:pic>
      <p:pic>
        <p:nvPicPr>
          <p:cNvPr id="5128" name="Picture 8" descr="http://www.dutchpickle.com/wp-content/uploads/2010/06/tiki-tiki-gekko-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4544949"/>
            <a:ext cx="3962400" cy="26072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4723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Phylogenetic</a:t>
            </a:r>
            <a:r>
              <a:rPr lang="en-US" dirty="0" smtClean="0"/>
              <a:t> Relationships of </a:t>
            </a:r>
            <a:r>
              <a:rPr lang="en-US" dirty="0" err="1" smtClean="0"/>
              <a:t>Squamate</a:t>
            </a:r>
            <a:r>
              <a:rPr lang="en-US" dirty="0" smtClean="0"/>
              <a:t> Reptiles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867400" y="457200"/>
            <a:ext cx="2819399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Rhynchocephalia</a:t>
            </a:r>
            <a:r>
              <a:rPr lang="en-US" sz="2000" dirty="0" smtClean="0"/>
              <a:t> (including </a:t>
            </a:r>
          </a:p>
          <a:p>
            <a:r>
              <a:rPr lang="en-US" sz="2000" dirty="0" smtClean="0"/>
              <a:t>the extant </a:t>
            </a:r>
            <a:r>
              <a:rPr lang="en-US" sz="2000" i="1" dirty="0" err="1" smtClean="0"/>
              <a:t>Sphenodon</a:t>
            </a:r>
            <a:r>
              <a:rPr lang="en-US" sz="2000" dirty="0" smtClean="0"/>
              <a:t>)</a:t>
            </a:r>
          </a:p>
          <a:p>
            <a:endParaRPr lang="en-US" sz="2000" dirty="0"/>
          </a:p>
          <a:p>
            <a:r>
              <a:rPr lang="en-US" sz="2000" dirty="0" err="1" smtClean="0"/>
              <a:t>Gekkkota</a:t>
            </a:r>
            <a:r>
              <a:rPr lang="en-US" sz="2000" dirty="0" smtClean="0"/>
              <a:t> (Geckos)</a:t>
            </a:r>
          </a:p>
          <a:p>
            <a:endParaRPr lang="en-US" sz="2000" dirty="0"/>
          </a:p>
          <a:p>
            <a:r>
              <a:rPr lang="en-US" sz="2000" dirty="0" err="1" smtClean="0">
                <a:solidFill>
                  <a:srgbClr val="FF0000"/>
                </a:solidFill>
              </a:rPr>
              <a:t>Scincidae</a:t>
            </a:r>
            <a:r>
              <a:rPr lang="en-US" sz="2000" dirty="0" smtClean="0"/>
              <a:t> (Skinks)</a:t>
            </a:r>
          </a:p>
          <a:p>
            <a:endParaRPr lang="en-US" sz="2000" dirty="0"/>
          </a:p>
          <a:p>
            <a:r>
              <a:rPr lang="en-US" sz="2000" dirty="0" err="1" smtClean="0"/>
              <a:t>Amphisbaenia</a:t>
            </a:r>
            <a:r>
              <a:rPr lang="en-US" sz="2000" dirty="0" smtClean="0"/>
              <a:t> (limbless lizards)</a:t>
            </a:r>
          </a:p>
          <a:p>
            <a:endParaRPr lang="en-US" sz="2000" dirty="0"/>
          </a:p>
          <a:p>
            <a:r>
              <a:rPr lang="en-US" sz="2000" dirty="0" err="1" smtClean="0"/>
              <a:t>Iguania</a:t>
            </a:r>
            <a:r>
              <a:rPr lang="en-US" sz="2000" dirty="0" smtClean="0"/>
              <a:t> (Iguanid lizards)</a:t>
            </a:r>
          </a:p>
          <a:p>
            <a:endParaRPr lang="en-US" sz="2000" dirty="0"/>
          </a:p>
          <a:p>
            <a:r>
              <a:rPr lang="en-US" sz="2000" dirty="0" err="1" smtClean="0"/>
              <a:t>Varanidae</a:t>
            </a:r>
            <a:r>
              <a:rPr lang="en-US" sz="2000" dirty="0" smtClean="0"/>
              <a:t> (</a:t>
            </a:r>
            <a:r>
              <a:rPr lang="en-US" sz="2000" dirty="0" err="1" smtClean="0"/>
              <a:t>Varanid</a:t>
            </a:r>
            <a:r>
              <a:rPr lang="en-US" sz="2000" dirty="0" smtClean="0"/>
              <a:t> lizards)</a:t>
            </a:r>
          </a:p>
          <a:p>
            <a:endParaRPr lang="en-US" sz="2000" dirty="0"/>
          </a:p>
          <a:p>
            <a:r>
              <a:rPr lang="en-US" sz="2000" dirty="0" err="1" smtClean="0"/>
              <a:t>Mosasauridae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err="1" smtClean="0"/>
              <a:t>Serpentes</a:t>
            </a:r>
            <a:r>
              <a:rPr lang="en-US" sz="2000" dirty="0" smtClean="0"/>
              <a:t> (Snakes)</a:t>
            </a:r>
            <a:endParaRPr lang="en-US" sz="2000" dirty="0"/>
          </a:p>
        </p:txBody>
      </p:sp>
      <p:cxnSp>
        <p:nvCxnSpPr>
          <p:cNvPr id="5" name="Straight Connector 4"/>
          <p:cNvCxnSpPr/>
          <p:nvPr/>
        </p:nvCxnSpPr>
        <p:spPr>
          <a:xfrm flipH="1" flipV="1">
            <a:off x="1143000" y="685800"/>
            <a:ext cx="4572000" cy="5486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1447800" y="1066800"/>
            <a:ext cx="4343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133600" y="1905000"/>
            <a:ext cx="36576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3962400" y="4038600"/>
            <a:ext cx="1828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572000" y="4800600"/>
            <a:ext cx="1219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5029200" y="4800600"/>
            <a:ext cx="762000" cy="762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3276600" y="3200400"/>
            <a:ext cx="2362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2667000" y="2514600"/>
            <a:ext cx="2971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8001000" y="4495800"/>
            <a:ext cx="0" cy="114300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 rot="5400000">
            <a:off x="7663682" y="4909318"/>
            <a:ext cx="1317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Anguimorpha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8915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SCINCIDAE</a:t>
            </a:r>
            <a:r>
              <a:rPr lang="en-US" dirty="0" smtClean="0"/>
              <a:t> (“Skinks)</a:t>
            </a:r>
          </a:p>
          <a:p>
            <a:endParaRPr lang="en-US" dirty="0"/>
          </a:p>
          <a:p>
            <a:r>
              <a:rPr lang="en-US" dirty="0" smtClean="0"/>
              <a:t>Lizard group </a:t>
            </a:r>
            <a:r>
              <a:rPr lang="en-US" dirty="0" err="1" smtClean="0"/>
              <a:t>chracterized</a:t>
            </a:r>
            <a:r>
              <a:rPr lang="en-US" dirty="0" smtClean="0"/>
              <a:t> by extremely </a:t>
            </a:r>
            <a:r>
              <a:rPr lang="en-US" dirty="0" err="1" smtClean="0"/>
              <a:t>fusiform</a:t>
            </a:r>
            <a:r>
              <a:rPr lang="en-US" dirty="0" smtClean="0"/>
              <a:t> body, </a:t>
            </a:r>
            <a:r>
              <a:rPr lang="en-US" dirty="0" err="1" smtClean="0"/>
              <a:t>virtualy</a:t>
            </a:r>
            <a:r>
              <a:rPr lang="en-US" dirty="0" smtClean="0"/>
              <a:t> no neck.</a:t>
            </a:r>
          </a:p>
          <a:p>
            <a:endParaRPr lang="en-US" dirty="0"/>
          </a:p>
          <a:p>
            <a:r>
              <a:rPr lang="en-US" dirty="0" smtClean="0"/>
              <a:t>Known to be </a:t>
            </a:r>
            <a:r>
              <a:rPr lang="en-US" dirty="0" err="1" smtClean="0"/>
              <a:t>parthenogenetic</a:t>
            </a:r>
            <a:r>
              <a:rPr lang="en-US" dirty="0" smtClean="0"/>
              <a:t>, including the local species </a:t>
            </a:r>
            <a:r>
              <a:rPr lang="en-US" i="1" dirty="0" err="1" smtClean="0"/>
              <a:t>Cnemidopherus</a:t>
            </a:r>
            <a:r>
              <a:rPr lang="en-US" i="1" dirty="0" smtClean="0"/>
              <a:t> </a:t>
            </a:r>
            <a:r>
              <a:rPr lang="en-US" i="1" dirty="0" err="1" smtClean="0"/>
              <a:t>tigris</a:t>
            </a:r>
            <a:r>
              <a:rPr lang="en-US" i="1" dirty="0" smtClean="0"/>
              <a:t> </a:t>
            </a:r>
            <a:r>
              <a:rPr lang="en-US" dirty="0" smtClean="0"/>
              <a:t>(a local species at far right).</a:t>
            </a:r>
            <a:endParaRPr lang="en-US" dirty="0"/>
          </a:p>
        </p:txBody>
      </p:sp>
      <p:pic>
        <p:nvPicPr>
          <p:cNvPr id="3076" name="Picture 4" descr="http://www.virginiaherpetologicalsociety.com/reptiles/lizards/southeastern-five-lined-skink/Southeastern%20Five-lined%20Skink%20(Eumeces%20inexpectatus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3372894"/>
            <a:ext cx="5181599" cy="3485106"/>
          </a:xfrm>
          <a:prstGeom prst="rect">
            <a:avLst/>
          </a:prstGeom>
          <a:noFill/>
        </p:spPr>
      </p:pic>
      <p:pic>
        <p:nvPicPr>
          <p:cNvPr id="3078" name="Picture 6" descr="Cnemidophorus inornatus, C. neomexicanus , C. tigris, by Alistair J. Cullum. Used with permission.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23157" y="3352800"/>
            <a:ext cx="4120843" cy="3505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5800" y="2971800"/>
            <a:ext cx="8039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Southeastern 5-line skink                                         Local whiptail skink</a:t>
            </a:r>
            <a:r>
              <a:rPr lang="en-US" i="1" dirty="0" smtClean="0"/>
              <a:t>, </a:t>
            </a:r>
            <a:r>
              <a:rPr lang="en-US" i="1" dirty="0" err="1" smtClean="0"/>
              <a:t>Cnemidopherus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4723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Phylogenetic</a:t>
            </a:r>
            <a:r>
              <a:rPr lang="en-US" dirty="0" smtClean="0"/>
              <a:t> Relationships of </a:t>
            </a:r>
            <a:r>
              <a:rPr lang="en-US" dirty="0" err="1" smtClean="0"/>
              <a:t>Squamate</a:t>
            </a:r>
            <a:r>
              <a:rPr lang="en-US" dirty="0" smtClean="0"/>
              <a:t> Reptiles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867400" y="457200"/>
            <a:ext cx="2819399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Rhynchocephalia</a:t>
            </a:r>
            <a:r>
              <a:rPr lang="en-US" sz="2000" dirty="0" smtClean="0"/>
              <a:t> (including </a:t>
            </a:r>
          </a:p>
          <a:p>
            <a:r>
              <a:rPr lang="en-US" sz="2000" dirty="0" smtClean="0"/>
              <a:t>the extant </a:t>
            </a:r>
            <a:r>
              <a:rPr lang="en-US" sz="2000" i="1" dirty="0" err="1" smtClean="0"/>
              <a:t>Sphenodon</a:t>
            </a:r>
            <a:r>
              <a:rPr lang="en-US" sz="2000" dirty="0" smtClean="0"/>
              <a:t>)</a:t>
            </a:r>
          </a:p>
          <a:p>
            <a:endParaRPr lang="en-US" sz="2000" dirty="0"/>
          </a:p>
          <a:p>
            <a:r>
              <a:rPr lang="en-US" sz="2000" dirty="0" err="1" smtClean="0"/>
              <a:t>Gekkkota</a:t>
            </a:r>
            <a:r>
              <a:rPr lang="en-US" sz="2000" dirty="0" smtClean="0"/>
              <a:t> (Geckos)</a:t>
            </a:r>
          </a:p>
          <a:p>
            <a:endParaRPr lang="en-US" sz="2000" dirty="0"/>
          </a:p>
          <a:p>
            <a:r>
              <a:rPr lang="en-US" sz="2000" dirty="0" err="1" smtClean="0"/>
              <a:t>Scincidae</a:t>
            </a:r>
            <a:r>
              <a:rPr lang="en-US" sz="2000" dirty="0" smtClean="0"/>
              <a:t> (Skinks)</a:t>
            </a:r>
          </a:p>
          <a:p>
            <a:endParaRPr lang="en-US" sz="2000" dirty="0"/>
          </a:p>
          <a:p>
            <a:r>
              <a:rPr lang="en-US" sz="2000" dirty="0" err="1" smtClean="0">
                <a:solidFill>
                  <a:srgbClr val="FF0000"/>
                </a:solidFill>
              </a:rPr>
              <a:t>Amphisbaenia</a:t>
            </a:r>
            <a:r>
              <a:rPr lang="en-US" sz="2000" dirty="0" smtClean="0"/>
              <a:t> (limbless lizards)</a:t>
            </a:r>
          </a:p>
          <a:p>
            <a:endParaRPr lang="en-US" sz="2000" dirty="0"/>
          </a:p>
          <a:p>
            <a:r>
              <a:rPr lang="en-US" sz="2000" dirty="0" err="1" smtClean="0"/>
              <a:t>Iguania</a:t>
            </a:r>
            <a:r>
              <a:rPr lang="en-US" sz="2000" dirty="0" smtClean="0"/>
              <a:t> (Iguanid lizards)</a:t>
            </a:r>
          </a:p>
          <a:p>
            <a:endParaRPr lang="en-US" sz="2000" dirty="0"/>
          </a:p>
          <a:p>
            <a:r>
              <a:rPr lang="en-US" sz="2000" dirty="0" err="1" smtClean="0"/>
              <a:t>Varanidae</a:t>
            </a:r>
            <a:r>
              <a:rPr lang="en-US" sz="2000" dirty="0" smtClean="0"/>
              <a:t> (</a:t>
            </a:r>
            <a:r>
              <a:rPr lang="en-US" sz="2000" dirty="0" err="1" smtClean="0"/>
              <a:t>Varanid</a:t>
            </a:r>
            <a:r>
              <a:rPr lang="en-US" sz="2000" dirty="0" smtClean="0"/>
              <a:t> lizards)</a:t>
            </a:r>
          </a:p>
          <a:p>
            <a:endParaRPr lang="en-US" sz="2000" dirty="0"/>
          </a:p>
          <a:p>
            <a:r>
              <a:rPr lang="en-US" sz="2000" dirty="0" err="1" smtClean="0"/>
              <a:t>Mosasauridae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err="1" smtClean="0"/>
              <a:t>Serpentes</a:t>
            </a:r>
            <a:r>
              <a:rPr lang="en-US" sz="2000" dirty="0" smtClean="0"/>
              <a:t> (Snakes)</a:t>
            </a:r>
            <a:endParaRPr lang="en-US" sz="2000" dirty="0"/>
          </a:p>
        </p:txBody>
      </p:sp>
      <p:cxnSp>
        <p:nvCxnSpPr>
          <p:cNvPr id="5" name="Straight Connector 4"/>
          <p:cNvCxnSpPr/>
          <p:nvPr/>
        </p:nvCxnSpPr>
        <p:spPr>
          <a:xfrm flipH="1" flipV="1">
            <a:off x="1143000" y="685800"/>
            <a:ext cx="4572000" cy="5486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1447800" y="1066800"/>
            <a:ext cx="4343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133600" y="1905000"/>
            <a:ext cx="36576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3962400" y="4038600"/>
            <a:ext cx="1828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572000" y="4800600"/>
            <a:ext cx="1219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5029200" y="4800600"/>
            <a:ext cx="762000" cy="762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3276600" y="3200400"/>
            <a:ext cx="2362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2667000" y="2514600"/>
            <a:ext cx="2971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8001000" y="4495800"/>
            <a:ext cx="0" cy="114300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 rot="5400000">
            <a:off x="7663682" y="4909318"/>
            <a:ext cx="1317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Anguimorpha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amphisbaena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703119"/>
            <a:ext cx="5638800" cy="3154882"/>
          </a:xfrm>
          <a:prstGeom prst="rect">
            <a:avLst/>
          </a:prstGeom>
          <a:noFill/>
        </p:spPr>
      </p:pic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dirty="0" err="1"/>
              <a:t>Amphisbaenia</a:t>
            </a:r>
            <a:r>
              <a:rPr lang="en-US" sz="3600" dirty="0"/>
              <a:t>:  </a:t>
            </a:r>
            <a:r>
              <a:rPr lang="en-US" sz="3600" dirty="0" smtClean="0"/>
              <a:t>Limbless </a:t>
            </a:r>
            <a:r>
              <a:rPr lang="en-US" sz="3600" dirty="0" smtClean="0"/>
              <a:t>L</a:t>
            </a:r>
            <a:r>
              <a:rPr lang="en-US" sz="3600" dirty="0" smtClean="0"/>
              <a:t>izards</a:t>
            </a:r>
          </a:p>
          <a:p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Distinct from snakes.  They have much more robust skulls for lifestyles that are primarily </a:t>
            </a:r>
            <a:r>
              <a:rPr lang="en-US" sz="2400" dirty="0" err="1" smtClean="0"/>
              <a:t>fossorial</a:t>
            </a:r>
            <a:r>
              <a:rPr lang="en-US" sz="2400" dirty="0" smtClean="0"/>
              <a:t> and living in leaf-litter.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err="1" smtClean="0"/>
              <a:t>Limblessness</a:t>
            </a:r>
            <a:r>
              <a:rPr lang="en-US" sz="2400" dirty="0" smtClean="0"/>
              <a:t> has evolved </a:t>
            </a:r>
            <a:r>
              <a:rPr lang="en-US" sz="2400" dirty="0" err="1" smtClean="0"/>
              <a:t>numrous</a:t>
            </a:r>
            <a:r>
              <a:rPr lang="en-US" sz="2400" dirty="0" smtClean="0"/>
              <a:t> times within </a:t>
            </a:r>
            <a:r>
              <a:rPr lang="en-US" sz="2400" dirty="0" err="1" smtClean="0"/>
              <a:t>Lepidosauria</a:t>
            </a:r>
            <a:r>
              <a:rPr lang="en-US" sz="2400" dirty="0" smtClean="0"/>
              <a:t>, including the </a:t>
            </a:r>
            <a:r>
              <a:rPr lang="en-US" sz="2400" dirty="0" err="1" smtClean="0"/>
              <a:t>amphibaenians</a:t>
            </a:r>
            <a:r>
              <a:rPr lang="en-US" sz="2400" dirty="0" smtClean="0"/>
              <a:t>, </a:t>
            </a:r>
            <a:r>
              <a:rPr lang="en-US" sz="2400" dirty="0" err="1" smtClean="0"/>
              <a:t>Anguidae</a:t>
            </a:r>
            <a:r>
              <a:rPr lang="en-US" sz="2400" dirty="0" smtClean="0"/>
              <a:t> (also known as glass </a:t>
            </a:r>
            <a:r>
              <a:rPr lang="en-US" sz="2400" dirty="0" err="1" smtClean="0"/>
              <a:t>lizrards</a:t>
            </a:r>
            <a:r>
              <a:rPr lang="en-US" sz="2400" dirty="0" smtClean="0"/>
              <a:t>), </a:t>
            </a:r>
            <a:r>
              <a:rPr lang="en-US" sz="2400" dirty="0" err="1" smtClean="0"/>
              <a:t>Dibamidae</a:t>
            </a:r>
            <a:r>
              <a:rPr lang="en-US" sz="2400" dirty="0" smtClean="0"/>
              <a:t>, and </a:t>
            </a:r>
            <a:r>
              <a:rPr lang="en-US" sz="2400" dirty="0" err="1" smtClean="0"/>
              <a:t>Pygopodidae</a:t>
            </a:r>
            <a:r>
              <a:rPr lang="en-US" sz="2400" dirty="0" smtClean="0"/>
              <a:t> (limbless relatives of </a:t>
            </a:r>
            <a:r>
              <a:rPr lang="en-US" sz="2400" dirty="0" err="1" smtClean="0"/>
              <a:t>gekkos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pic>
        <p:nvPicPr>
          <p:cNvPr id="4" name="Picture 1027" descr="white bellied worm lizard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38800" y="3717924"/>
            <a:ext cx="3505200" cy="3140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4723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Phylogenetic</a:t>
            </a:r>
            <a:r>
              <a:rPr lang="en-US" dirty="0" smtClean="0"/>
              <a:t> Relationships of </a:t>
            </a:r>
            <a:r>
              <a:rPr lang="en-US" dirty="0" err="1" smtClean="0"/>
              <a:t>Squamate</a:t>
            </a:r>
            <a:r>
              <a:rPr lang="en-US" dirty="0" smtClean="0"/>
              <a:t> Reptiles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867400" y="457200"/>
            <a:ext cx="2819399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Rhynchocephalia</a:t>
            </a:r>
            <a:r>
              <a:rPr lang="en-US" sz="2000" dirty="0" smtClean="0"/>
              <a:t> (including </a:t>
            </a:r>
          </a:p>
          <a:p>
            <a:r>
              <a:rPr lang="en-US" sz="2000" dirty="0" smtClean="0"/>
              <a:t>the extant </a:t>
            </a:r>
            <a:r>
              <a:rPr lang="en-US" sz="2000" i="1" dirty="0" err="1" smtClean="0"/>
              <a:t>Sphenodon</a:t>
            </a:r>
            <a:r>
              <a:rPr lang="en-US" sz="2000" dirty="0" smtClean="0"/>
              <a:t>)</a:t>
            </a:r>
          </a:p>
          <a:p>
            <a:endParaRPr lang="en-US" sz="2000" dirty="0"/>
          </a:p>
          <a:p>
            <a:r>
              <a:rPr lang="en-US" sz="2000" dirty="0" err="1" smtClean="0"/>
              <a:t>Gekkkota</a:t>
            </a:r>
            <a:r>
              <a:rPr lang="en-US" sz="2000" dirty="0" smtClean="0"/>
              <a:t> (Geckos)</a:t>
            </a:r>
          </a:p>
          <a:p>
            <a:endParaRPr lang="en-US" sz="2000" dirty="0"/>
          </a:p>
          <a:p>
            <a:r>
              <a:rPr lang="en-US" sz="2000" dirty="0" err="1" smtClean="0"/>
              <a:t>Scincidae</a:t>
            </a:r>
            <a:r>
              <a:rPr lang="en-US" sz="2000" dirty="0" smtClean="0"/>
              <a:t> (Skinks)</a:t>
            </a:r>
          </a:p>
          <a:p>
            <a:endParaRPr lang="en-US" sz="2000" dirty="0"/>
          </a:p>
          <a:p>
            <a:r>
              <a:rPr lang="en-US" sz="2000" dirty="0" err="1" smtClean="0"/>
              <a:t>Amphisbaenia</a:t>
            </a:r>
            <a:r>
              <a:rPr lang="en-US" sz="2000" dirty="0" smtClean="0"/>
              <a:t> (limbless lizards)</a:t>
            </a:r>
          </a:p>
          <a:p>
            <a:endParaRPr lang="en-US" sz="2000" dirty="0"/>
          </a:p>
          <a:p>
            <a:r>
              <a:rPr lang="en-US" sz="2000" dirty="0" err="1" smtClean="0">
                <a:solidFill>
                  <a:srgbClr val="FF0000"/>
                </a:solidFill>
              </a:rPr>
              <a:t>Iguania</a:t>
            </a:r>
            <a:r>
              <a:rPr lang="en-US" sz="2000" dirty="0" smtClean="0"/>
              <a:t> (Iguanid lizards)</a:t>
            </a:r>
          </a:p>
          <a:p>
            <a:endParaRPr lang="en-US" sz="2000" dirty="0"/>
          </a:p>
          <a:p>
            <a:r>
              <a:rPr lang="en-US" sz="2000" dirty="0" err="1" smtClean="0"/>
              <a:t>Varanidae</a:t>
            </a:r>
            <a:r>
              <a:rPr lang="en-US" sz="2000" dirty="0" smtClean="0"/>
              <a:t> (</a:t>
            </a:r>
            <a:r>
              <a:rPr lang="en-US" sz="2000" dirty="0" err="1" smtClean="0"/>
              <a:t>Varanid</a:t>
            </a:r>
            <a:r>
              <a:rPr lang="en-US" sz="2000" dirty="0" smtClean="0"/>
              <a:t> lizards)</a:t>
            </a:r>
          </a:p>
          <a:p>
            <a:endParaRPr lang="en-US" sz="2000" dirty="0"/>
          </a:p>
          <a:p>
            <a:r>
              <a:rPr lang="en-US" sz="2000" dirty="0" err="1" smtClean="0"/>
              <a:t>Mosasauridae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err="1" smtClean="0"/>
              <a:t>Serpentes</a:t>
            </a:r>
            <a:r>
              <a:rPr lang="en-US" sz="2000" dirty="0" smtClean="0"/>
              <a:t> (Snakes)</a:t>
            </a:r>
            <a:endParaRPr lang="en-US" sz="2000" dirty="0"/>
          </a:p>
        </p:txBody>
      </p:sp>
      <p:cxnSp>
        <p:nvCxnSpPr>
          <p:cNvPr id="5" name="Straight Connector 4"/>
          <p:cNvCxnSpPr/>
          <p:nvPr/>
        </p:nvCxnSpPr>
        <p:spPr>
          <a:xfrm flipH="1" flipV="1">
            <a:off x="1143000" y="685800"/>
            <a:ext cx="4572000" cy="5486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1447800" y="1066800"/>
            <a:ext cx="4343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133600" y="1905000"/>
            <a:ext cx="36576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3962400" y="4038600"/>
            <a:ext cx="1828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572000" y="4800600"/>
            <a:ext cx="1219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5029200" y="4800600"/>
            <a:ext cx="762000" cy="762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3276600" y="3200400"/>
            <a:ext cx="2362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2667000" y="2514600"/>
            <a:ext cx="2971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8001000" y="4495800"/>
            <a:ext cx="0" cy="114300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 rot="5400000">
            <a:off x="7663682" y="4909318"/>
            <a:ext cx="1317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Anguimorpha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28600"/>
            <a:ext cx="83058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IGU</a:t>
            </a:r>
            <a:r>
              <a:rPr lang="en-US" sz="3200" dirty="0" smtClean="0">
                <a:solidFill>
                  <a:srgbClr val="FF0000"/>
                </a:solidFill>
              </a:rPr>
              <a:t>ANIDAE</a:t>
            </a:r>
            <a:endParaRPr lang="en-US" sz="2400" dirty="0" smtClean="0">
              <a:solidFill>
                <a:srgbClr val="FF0000"/>
              </a:solidFill>
            </a:endParaRPr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Dominant group of extant new-world lizards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Relatively stubbier snouts than the </a:t>
            </a:r>
            <a:r>
              <a:rPr lang="en-US" sz="2400" dirty="0" err="1" smtClean="0"/>
              <a:t>varanids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Whereas </a:t>
            </a:r>
            <a:r>
              <a:rPr lang="en-US" sz="2400" dirty="0" err="1" smtClean="0"/>
              <a:t>varanids</a:t>
            </a:r>
            <a:r>
              <a:rPr lang="en-US" sz="2400" dirty="0" smtClean="0"/>
              <a:t> are </a:t>
            </a:r>
            <a:r>
              <a:rPr lang="en-US" sz="2400" dirty="0" smtClean="0"/>
              <a:t>generally carnivorous, and/or carrion eaters, iguanids are </a:t>
            </a:r>
            <a:r>
              <a:rPr lang="en-US" sz="2400" dirty="0" smtClean="0"/>
              <a:t>frequently herbivorous  or omnivorous.</a:t>
            </a:r>
            <a:endParaRPr lang="en-US" sz="2400" dirty="0" smtClean="0"/>
          </a:p>
        </p:txBody>
      </p:sp>
      <p:pic>
        <p:nvPicPr>
          <p:cNvPr id="6146" name="Picture 2" descr="http://www.coolcompanions.com.au/wp-content/uploads/2010/05/bearded-drago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200400"/>
            <a:ext cx="4385612" cy="3657600"/>
          </a:xfrm>
          <a:prstGeom prst="rect">
            <a:avLst/>
          </a:prstGeom>
          <a:noFill/>
        </p:spPr>
      </p:pic>
      <p:pic>
        <p:nvPicPr>
          <p:cNvPr id="6148" name="Picture 4" descr="http://farm3.staticflickr.com/2568/3832283082_534d210962_z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73420" y="3205064"/>
            <a:ext cx="4870580" cy="36529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basilisk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81000"/>
            <a:ext cx="3809999" cy="2891004"/>
          </a:xfrm>
          <a:prstGeom prst="rect">
            <a:avLst/>
          </a:prstGeom>
          <a:noFill/>
        </p:spPr>
      </p:pic>
      <p:pic>
        <p:nvPicPr>
          <p:cNvPr id="3" name="Picture 2" descr="collared lizard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24400" y="0"/>
            <a:ext cx="4173838" cy="28956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0"/>
            <a:ext cx="9231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/>
              <a:t>Basciliscus</a:t>
            </a:r>
            <a:r>
              <a:rPr lang="en-US" i="1" dirty="0" smtClean="0"/>
              <a:t>                                                                                          </a:t>
            </a:r>
            <a:r>
              <a:rPr lang="en-US" i="1" dirty="0" err="1" smtClean="0"/>
              <a:t>Crotaphytus</a:t>
            </a:r>
            <a:r>
              <a:rPr lang="en-US" dirty="0" smtClean="0"/>
              <a:t> (local, “collared lizard”)</a:t>
            </a:r>
            <a:endParaRPr lang="en-US" dirty="0"/>
          </a:p>
        </p:txBody>
      </p:sp>
      <p:pic>
        <p:nvPicPr>
          <p:cNvPr id="5" name="Picture 2" descr="horned lizard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3505200"/>
            <a:ext cx="3810000" cy="279923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6324600"/>
            <a:ext cx="8028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/>
              <a:t>Phyrnosoma</a:t>
            </a:r>
            <a:r>
              <a:rPr lang="en-US" dirty="0" smtClean="0"/>
              <a:t> - “Horny-toads” are not toads.                           Galapagos marine iguana</a:t>
            </a:r>
            <a:endParaRPr lang="en-US" dirty="0"/>
          </a:p>
        </p:txBody>
      </p:sp>
      <p:pic>
        <p:nvPicPr>
          <p:cNvPr id="7" name="Picture 2" descr="marine iguana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419599" y="3325089"/>
            <a:ext cx="4111625" cy="2782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4723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Phylogenetic</a:t>
            </a:r>
            <a:r>
              <a:rPr lang="en-US" dirty="0" smtClean="0"/>
              <a:t> Relationships of </a:t>
            </a:r>
            <a:r>
              <a:rPr lang="en-US" dirty="0" err="1" smtClean="0"/>
              <a:t>Squamate</a:t>
            </a:r>
            <a:r>
              <a:rPr lang="en-US" dirty="0" smtClean="0"/>
              <a:t> Reptiles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867400" y="457200"/>
            <a:ext cx="2819399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Rhynchocephalia</a:t>
            </a:r>
            <a:r>
              <a:rPr lang="en-US" sz="2000" dirty="0" smtClean="0"/>
              <a:t> (including </a:t>
            </a:r>
          </a:p>
          <a:p>
            <a:r>
              <a:rPr lang="en-US" sz="2000" dirty="0" smtClean="0"/>
              <a:t>the extant </a:t>
            </a:r>
            <a:r>
              <a:rPr lang="en-US" sz="2000" i="1" dirty="0" err="1" smtClean="0"/>
              <a:t>Sphenodon</a:t>
            </a:r>
            <a:r>
              <a:rPr lang="en-US" sz="2000" dirty="0" smtClean="0"/>
              <a:t>)</a:t>
            </a:r>
          </a:p>
          <a:p>
            <a:endParaRPr lang="en-US" sz="2000" dirty="0"/>
          </a:p>
          <a:p>
            <a:r>
              <a:rPr lang="en-US" sz="2000" dirty="0" err="1" smtClean="0"/>
              <a:t>Gekkkota</a:t>
            </a:r>
            <a:r>
              <a:rPr lang="en-US" sz="2000" dirty="0" smtClean="0"/>
              <a:t> (Geckos)</a:t>
            </a:r>
          </a:p>
          <a:p>
            <a:endParaRPr lang="en-US" sz="2000" dirty="0"/>
          </a:p>
          <a:p>
            <a:r>
              <a:rPr lang="en-US" sz="2000" dirty="0" err="1" smtClean="0"/>
              <a:t>Scincidae</a:t>
            </a:r>
            <a:r>
              <a:rPr lang="en-US" sz="2000" dirty="0" smtClean="0"/>
              <a:t> (Skinks)</a:t>
            </a:r>
          </a:p>
          <a:p>
            <a:endParaRPr lang="en-US" sz="2000" dirty="0"/>
          </a:p>
          <a:p>
            <a:r>
              <a:rPr lang="en-US" sz="2000" dirty="0" err="1" smtClean="0"/>
              <a:t>Amphisbaenia</a:t>
            </a:r>
            <a:r>
              <a:rPr lang="en-US" sz="2000" dirty="0" smtClean="0"/>
              <a:t> (limbless lizards)</a:t>
            </a:r>
          </a:p>
          <a:p>
            <a:endParaRPr lang="en-US" sz="2000" dirty="0"/>
          </a:p>
          <a:p>
            <a:r>
              <a:rPr lang="en-US" sz="2000" dirty="0" err="1" smtClean="0"/>
              <a:t>Iguania</a:t>
            </a:r>
            <a:r>
              <a:rPr lang="en-US" sz="2000" dirty="0" smtClean="0"/>
              <a:t> (Iguanid lizards)</a:t>
            </a:r>
          </a:p>
          <a:p>
            <a:endParaRPr lang="en-US" sz="2000" dirty="0"/>
          </a:p>
          <a:p>
            <a:r>
              <a:rPr lang="en-US" sz="2000" dirty="0" err="1" smtClean="0">
                <a:solidFill>
                  <a:srgbClr val="FF0000"/>
                </a:solidFill>
              </a:rPr>
              <a:t>Varanidae</a:t>
            </a:r>
            <a:r>
              <a:rPr lang="en-US" sz="2000" dirty="0" smtClean="0"/>
              <a:t> (</a:t>
            </a:r>
            <a:r>
              <a:rPr lang="en-US" sz="2000" dirty="0" err="1" smtClean="0"/>
              <a:t>Varanid</a:t>
            </a:r>
            <a:r>
              <a:rPr lang="en-US" sz="2000" dirty="0" smtClean="0"/>
              <a:t> lizards)</a:t>
            </a:r>
          </a:p>
          <a:p>
            <a:endParaRPr lang="en-US" sz="2000" dirty="0"/>
          </a:p>
          <a:p>
            <a:r>
              <a:rPr lang="en-US" sz="2000" dirty="0" err="1" smtClean="0">
                <a:solidFill>
                  <a:srgbClr val="FF0000"/>
                </a:solidFill>
              </a:rPr>
              <a:t>Mosasauridae</a:t>
            </a:r>
            <a:endParaRPr lang="en-US" sz="2000" dirty="0" smtClean="0">
              <a:solidFill>
                <a:srgbClr val="FF0000"/>
              </a:solidFill>
            </a:endParaRPr>
          </a:p>
          <a:p>
            <a:endParaRPr lang="en-US" sz="2000" dirty="0"/>
          </a:p>
          <a:p>
            <a:r>
              <a:rPr lang="en-US" sz="2000" dirty="0" err="1" smtClean="0"/>
              <a:t>Serpentes</a:t>
            </a:r>
            <a:r>
              <a:rPr lang="en-US" sz="2000" dirty="0" smtClean="0"/>
              <a:t> (Snakes)</a:t>
            </a:r>
            <a:endParaRPr lang="en-US" sz="2000" dirty="0"/>
          </a:p>
        </p:txBody>
      </p:sp>
      <p:cxnSp>
        <p:nvCxnSpPr>
          <p:cNvPr id="5" name="Straight Connector 4"/>
          <p:cNvCxnSpPr/>
          <p:nvPr/>
        </p:nvCxnSpPr>
        <p:spPr>
          <a:xfrm flipH="1" flipV="1">
            <a:off x="1143000" y="685800"/>
            <a:ext cx="4572000" cy="5486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1447800" y="1066800"/>
            <a:ext cx="4343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133600" y="1905000"/>
            <a:ext cx="36576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3962400" y="4038600"/>
            <a:ext cx="1828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572000" y="4800600"/>
            <a:ext cx="1219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5029200" y="4800600"/>
            <a:ext cx="762000" cy="762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3276600" y="3200400"/>
            <a:ext cx="2362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2667000" y="2514600"/>
            <a:ext cx="2971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8001000" y="4495800"/>
            <a:ext cx="0" cy="114300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 rot="5400000">
            <a:off x="7663682" y="4909318"/>
            <a:ext cx="1317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Anguimorpha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Line 2"/>
          <p:cNvSpPr>
            <a:spLocks noChangeShapeType="1"/>
          </p:cNvSpPr>
          <p:nvPr/>
        </p:nvSpPr>
        <p:spPr bwMode="auto">
          <a:xfrm flipV="1">
            <a:off x="3276600" y="1447800"/>
            <a:ext cx="5486400" cy="495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9027" name="Line 3"/>
          <p:cNvSpPr>
            <a:spLocks noChangeShapeType="1"/>
          </p:cNvSpPr>
          <p:nvPr/>
        </p:nvSpPr>
        <p:spPr bwMode="auto">
          <a:xfrm flipH="1" flipV="1">
            <a:off x="533400" y="1447800"/>
            <a:ext cx="3276600" cy="441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9028" name="Line 4"/>
          <p:cNvSpPr>
            <a:spLocks noChangeShapeType="1"/>
          </p:cNvSpPr>
          <p:nvPr/>
        </p:nvSpPr>
        <p:spPr bwMode="auto">
          <a:xfrm>
            <a:off x="1524000" y="685800"/>
            <a:ext cx="0" cy="58674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9029" name="Line 5"/>
          <p:cNvSpPr>
            <a:spLocks noChangeShapeType="1"/>
          </p:cNvSpPr>
          <p:nvPr/>
        </p:nvSpPr>
        <p:spPr bwMode="auto">
          <a:xfrm flipH="1" flipV="1">
            <a:off x="1752600" y="1447800"/>
            <a:ext cx="2743200" cy="3810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9030" name="Line 6"/>
          <p:cNvSpPr>
            <a:spLocks noChangeShapeType="1"/>
          </p:cNvSpPr>
          <p:nvPr/>
        </p:nvSpPr>
        <p:spPr bwMode="auto">
          <a:xfrm flipH="1" flipV="1">
            <a:off x="2895600" y="1447800"/>
            <a:ext cx="2286000" cy="3276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9031" name="Text Box 7"/>
          <p:cNvSpPr txBox="1">
            <a:spLocks noChangeArrowheads="1"/>
          </p:cNvSpPr>
          <p:nvPr/>
        </p:nvSpPr>
        <p:spPr bwMode="auto">
          <a:xfrm>
            <a:off x="136525" y="115888"/>
            <a:ext cx="2571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“</a:t>
            </a:r>
            <a:r>
              <a:rPr lang="en-US" sz="2000">
                <a:solidFill>
                  <a:srgbClr val="FF0000"/>
                </a:solidFill>
              </a:rPr>
              <a:t>Amphibia”   Amniota</a:t>
            </a:r>
          </a:p>
        </p:txBody>
      </p:sp>
      <p:sp>
        <p:nvSpPr>
          <p:cNvPr id="129032" name="Line 8"/>
          <p:cNvSpPr>
            <a:spLocks noChangeShapeType="1"/>
          </p:cNvSpPr>
          <p:nvPr/>
        </p:nvSpPr>
        <p:spPr bwMode="auto">
          <a:xfrm flipH="1" flipV="1">
            <a:off x="4038600" y="1447800"/>
            <a:ext cx="1752600" cy="2667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9033" name="Line 9"/>
          <p:cNvSpPr>
            <a:spLocks noChangeShapeType="1"/>
          </p:cNvSpPr>
          <p:nvPr/>
        </p:nvSpPr>
        <p:spPr bwMode="auto">
          <a:xfrm flipH="1" flipV="1">
            <a:off x="5181600" y="1447800"/>
            <a:ext cx="1371600" cy="1905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9034" name="Line 10"/>
          <p:cNvSpPr>
            <a:spLocks noChangeShapeType="1"/>
          </p:cNvSpPr>
          <p:nvPr/>
        </p:nvSpPr>
        <p:spPr bwMode="auto">
          <a:xfrm flipH="1" flipV="1">
            <a:off x="6172200" y="1447800"/>
            <a:ext cx="990600" cy="137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9035" name="Line 11"/>
          <p:cNvSpPr>
            <a:spLocks noChangeShapeType="1"/>
          </p:cNvSpPr>
          <p:nvPr/>
        </p:nvSpPr>
        <p:spPr bwMode="auto">
          <a:xfrm flipH="1" flipV="1">
            <a:off x="6858000" y="1447800"/>
            <a:ext cx="9144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9036" name="Text Box 12"/>
          <p:cNvSpPr txBox="1">
            <a:spLocks noChangeArrowheads="1"/>
          </p:cNvSpPr>
          <p:nvPr/>
        </p:nvSpPr>
        <p:spPr bwMode="auto">
          <a:xfrm>
            <a:off x="0" y="1136650"/>
            <a:ext cx="83772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Seymouriamorpha     Diadectomorpha  Synapsida   Parareptilia     </a:t>
            </a:r>
            <a:r>
              <a:rPr lang="en-US" sz="1200">
                <a:solidFill>
                  <a:srgbClr val="FF0000"/>
                </a:solidFill>
              </a:rPr>
              <a:t>Captorhinidae</a:t>
            </a:r>
            <a:r>
              <a:rPr lang="en-US" sz="1200"/>
              <a:t>       Diapsida              Archosauromorpha</a:t>
            </a:r>
          </a:p>
        </p:txBody>
      </p:sp>
      <p:sp>
        <p:nvSpPr>
          <p:cNvPr id="129037" name="Line 13"/>
          <p:cNvSpPr>
            <a:spLocks noChangeShapeType="1"/>
          </p:cNvSpPr>
          <p:nvPr/>
        </p:nvSpPr>
        <p:spPr bwMode="auto">
          <a:xfrm flipH="1" flipV="1">
            <a:off x="6858000" y="1447800"/>
            <a:ext cx="1828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cxnSp>
        <p:nvCxnSpPr>
          <p:cNvPr id="129038" name="AutoShape 14"/>
          <p:cNvCxnSpPr>
            <a:cxnSpLocks noChangeShapeType="1"/>
            <a:stCxn id="129035" idx="1"/>
            <a:endCxn id="129035" idx="0"/>
          </p:cNvCxnSpPr>
          <p:nvPr/>
        </p:nvCxnSpPr>
        <p:spPr bwMode="auto">
          <a:xfrm>
            <a:off x="6858000" y="1428750"/>
            <a:ext cx="914400" cy="1028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129039" name="AutoShape 15"/>
          <p:cNvSpPr>
            <a:spLocks noChangeArrowheads="1"/>
          </p:cNvSpPr>
          <p:nvPr/>
        </p:nvSpPr>
        <p:spPr bwMode="auto">
          <a:xfrm>
            <a:off x="4648200" y="5181600"/>
            <a:ext cx="823913" cy="304800"/>
          </a:xfrm>
          <a:prstGeom prst="leftArrow">
            <a:avLst>
              <a:gd name="adj1" fmla="val 50000"/>
              <a:gd name="adj2" fmla="val 675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129040" name="AutoShape 16"/>
          <p:cNvSpPr>
            <a:spLocks noChangeArrowheads="1"/>
          </p:cNvSpPr>
          <p:nvPr/>
        </p:nvSpPr>
        <p:spPr bwMode="auto">
          <a:xfrm>
            <a:off x="6019800" y="3962400"/>
            <a:ext cx="747713" cy="304800"/>
          </a:xfrm>
          <a:prstGeom prst="leftArrow">
            <a:avLst>
              <a:gd name="adj1" fmla="val 50000"/>
              <a:gd name="adj2" fmla="val 613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9041" name="Text Box 17"/>
          <p:cNvSpPr txBox="1">
            <a:spLocks noChangeArrowheads="1"/>
          </p:cNvSpPr>
          <p:nvPr/>
        </p:nvSpPr>
        <p:spPr bwMode="auto">
          <a:xfrm>
            <a:off x="5699125" y="5068888"/>
            <a:ext cx="1403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Amniota</a:t>
            </a:r>
          </a:p>
        </p:txBody>
      </p:sp>
      <p:sp>
        <p:nvSpPr>
          <p:cNvPr id="129042" name="Text Box 18"/>
          <p:cNvSpPr txBox="1">
            <a:spLocks noChangeArrowheads="1"/>
          </p:cNvSpPr>
          <p:nvPr/>
        </p:nvSpPr>
        <p:spPr bwMode="auto">
          <a:xfrm>
            <a:off x="6994525" y="3849688"/>
            <a:ext cx="1284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Reptilia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komodos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" y="4031366"/>
            <a:ext cx="4495799" cy="2826634"/>
          </a:xfrm>
          <a:prstGeom prst="rect">
            <a:avLst/>
          </a:prstGeom>
          <a:noFill/>
        </p:spPr>
      </p:pic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0" y="3657600"/>
            <a:ext cx="40119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/>
              <a:t>Komodo dragon – largest living lizard</a:t>
            </a:r>
          </a:p>
        </p:txBody>
      </p:sp>
      <p:pic>
        <p:nvPicPr>
          <p:cNvPr id="4" name="Picture 2" descr="monitor lizard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10200" y="2133600"/>
            <a:ext cx="3020418" cy="4724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019800" y="1752600"/>
            <a:ext cx="1658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Monitor lizard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4800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VARANIDAE</a:t>
            </a:r>
          </a:p>
          <a:p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Dominant group of extant old-world lizards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Elongate snouts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Generally carnivorous, and/or carrion eaters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Group from which the extinct aquatic </a:t>
            </a:r>
            <a:r>
              <a:rPr lang="en-US" sz="2400" dirty="0" err="1" smtClean="0"/>
              <a:t>mosasaurs</a:t>
            </a:r>
            <a:r>
              <a:rPr lang="en-US" sz="2400" dirty="0" smtClean="0"/>
              <a:t> evolved.</a:t>
            </a:r>
            <a:endParaRPr lang="en-US"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4723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Phylogenetic</a:t>
            </a:r>
            <a:r>
              <a:rPr lang="en-US" dirty="0" smtClean="0"/>
              <a:t> Relationships of </a:t>
            </a:r>
            <a:r>
              <a:rPr lang="en-US" dirty="0" err="1" smtClean="0"/>
              <a:t>Squamate</a:t>
            </a:r>
            <a:r>
              <a:rPr lang="en-US" dirty="0" smtClean="0"/>
              <a:t> Reptiles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867400" y="457200"/>
            <a:ext cx="2819399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Rhynchocephalia</a:t>
            </a:r>
            <a:r>
              <a:rPr lang="en-US" sz="2000" dirty="0" smtClean="0"/>
              <a:t> (including </a:t>
            </a:r>
          </a:p>
          <a:p>
            <a:r>
              <a:rPr lang="en-US" sz="2000" dirty="0" smtClean="0"/>
              <a:t>the extant </a:t>
            </a:r>
            <a:r>
              <a:rPr lang="en-US" sz="2000" i="1" dirty="0" err="1" smtClean="0"/>
              <a:t>Sphenodon</a:t>
            </a:r>
            <a:r>
              <a:rPr lang="en-US" sz="2000" dirty="0" smtClean="0"/>
              <a:t>)</a:t>
            </a:r>
          </a:p>
          <a:p>
            <a:endParaRPr lang="en-US" sz="2000" dirty="0"/>
          </a:p>
          <a:p>
            <a:r>
              <a:rPr lang="en-US" sz="2000" dirty="0" err="1" smtClean="0"/>
              <a:t>Gekkkota</a:t>
            </a:r>
            <a:r>
              <a:rPr lang="en-US" sz="2000" dirty="0" smtClean="0"/>
              <a:t> (Geckos)</a:t>
            </a:r>
          </a:p>
          <a:p>
            <a:endParaRPr lang="en-US" sz="2000" dirty="0"/>
          </a:p>
          <a:p>
            <a:r>
              <a:rPr lang="en-US" sz="2000" dirty="0" err="1" smtClean="0"/>
              <a:t>Scincidae</a:t>
            </a:r>
            <a:r>
              <a:rPr lang="en-US" sz="2000" dirty="0" smtClean="0"/>
              <a:t> (Skinks)</a:t>
            </a:r>
          </a:p>
          <a:p>
            <a:endParaRPr lang="en-US" sz="2000" dirty="0"/>
          </a:p>
          <a:p>
            <a:r>
              <a:rPr lang="en-US" sz="2000" dirty="0" err="1" smtClean="0"/>
              <a:t>Amphisbaenia</a:t>
            </a:r>
            <a:r>
              <a:rPr lang="en-US" sz="2000" dirty="0" smtClean="0"/>
              <a:t> (limbless lizards)</a:t>
            </a:r>
          </a:p>
          <a:p>
            <a:endParaRPr lang="en-US" sz="2000" dirty="0"/>
          </a:p>
          <a:p>
            <a:r>
              <a:rPr lang="en-US" sz="2000" dirty="0" err="1" smtClean="0"/>
              <a:t>Iguania</a:t>
            </a:r>
            <a:r>
              <a:rPr lang="en-US" sz="2000" dirty="0" smtClean="0"/>
              <a:t> (Iguanid lizards)</a:t>
            </a:r>
          </a:p>
          <a:p>
            <a:endParaRPr lang="en-US" sz="2000" dirty="0"/>
          </a:p>
          <a:p>
            <a:r>
              <a:rPr lang="en-US" sz="2000" dirty="0" err="1" smtClean="0"/>
              <a:t>Varanidae</a:t>
            </a:r>
            <a:r>
              <a:rPr lang="en-US" sz="2000" dirty="0" smtClean="0"/>
              <a:t> (</a:t>
            </a:r>
            <a:r>
              <a:rPr lang="en-US" sz="2000" dirty="0" err="1" smtClean="0"/>
              <a:t>Varanid</a:t>
            </a:r>
            <a:r>
              <a:rPr lang="en-US" sz="2000" dirty="0" smtClean="0"/>
              <a:t> lizards)</a:t>
            </a:r>
          </a:p>
          <a:p>
            <a:endParaRPr lang="en-US" sz="2000" dirty="0"/>
          </a:p>
          <a:p>
            <a:r>
              <a:rPr lang="en-US" sz="2000" dirty="0" err="1" smtClean="0"/>
              <a:t>Mosasauridae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err="1" smtClean="0">
                <a:solidFill>
                  <a:srgbClr val="FF0000"/>
                </a:solidFill>
              </a:rPr>
              <a:t>Serpentes</a:t>
            </a:r>
            <a:r>
              <a:rPr lang="en-US" sz="2000" dirty="0" smtClean="0"/>
              <a:t> (Snakes)</a:t>
            </a:r>
            <a:endParaRPr lang="en-US" sz="2000" dirty="0"/>
          </a:p>
        </p:txBody>
      </p:sp>
      <p:cxnSp>
        <p:nvCxnSpPr>
          <p:cNvPr id="5" name="Straight Connector 4"/>
          <p:cNvCxnSpPr/>
          <p:nvPr/>
        </p:nvCxnSpPr>
        <p:spPr>
          <a:xfrm flipH="1" flipV="1">
            <a:off x="1143000" y="685800"/>
            <a:ext cx="4572000" cy="5486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1447800" y="1066800"/>
            <a:ext cx="4343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133600" y="1905000"/>
            <a:ext cx="36576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3962400" y="4038600"/>
            <a:ext cx="1828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572000" y="4800600"/>
            <a:ext cx="1219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5029200" y="4800600"/>
            <a:ext cx="762000" cy="762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3276600" y="3200400"/>
            <a:ext cx="2362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2667000" y="2514600"/>
            <a:ext cx="2971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8001000" y="4495800"/>
            <a:ext cx="0" cy="114300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 rot="5400000">
            <a:off x="7663682" y="4909318"/>
            <a:ext cx="1317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Anguimorpha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85344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SERPENTES (Snakes) </a:t>
            </a:r>
          </a:p>
          <a:p>
            <a:endParaRPr lang="en-US" sz="3200" dirty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Limbless, though most primitive groups (</a:t>
            </a:r>
            <a:r>
              <a:rPr lang="en-US" sz="3200" dirty="0" err="1" smtClean="0"/>
              <a:t>boids</a:t>
            </a:r>
            <a:r>
              <a:rPr lang="en-US" sz="3200" dirty="0" smtClean="0"/>
              <a:t> and some others) retain vestigial hip elements.</a:t>
            </a:r>
          </a:p>
          <a:p>
            <a:pPr>
              <a:buFont typeface="Arial" pitchFamily="34" charset="0"/>
              <a:buChar char="•"/>
            </a:pPr>
            <a:endParaRPr lang="en-US" sz="3200" dirty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Highly mobile (kinetic) skulls and jaws.</a:t>
            </a:r>
          </a:p>
          <a:p>
            <a:pPr>
              <a:buFont typeface="Arial" pitchFamily="34" charset="0"/>
              <a:buChar char="•"/>
            </a:pPr>
            <a:endParaRPr lang="en-US" sz="3200" dirty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Lack moveable eyelids</a:t>
            </a:r>
          </a:p>
          <a:p>
            <a:pPr>
              <a:buFont typeface="Arial" pitchFamily="34" charset="0"/>
              <a:buChar char="•"/>
            </a:pPr>
            <a:endParaRPr lang="en-US" sz="3200" dirty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Lack external auditory apparatus</a:t>
            </a:r>
            <a:endParaRPr lang="en-US" sz="32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1" name="Picture 1027" descr="cobra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2362200" cy="3391519"/>
          </a:xfrm>
          <a:prstGeom prst="rect">
            <a:avLst/>
          </a:prstGeom>
          <a:noFill/>
        </p:spPr>
      </p:pic>
      <p:sp>
        <p:nvSpPr>
          <p:cNvPr id="99332" name="Text Box 1028"/>
          <p:cNvSpPr txBox="1">
            <a:spLocks noChangeArrowheads="1"/>
          </p:cNvSpPr>
          <p:nvPr/>
        </p:nvSpPr>
        <p:spPr bwMode="auto">
          <a:xfrm>
            <a:off x="5622925" y="1719263"/>
            <a:ext cx="10429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/>
              <a:t>Cobra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762000" y="3505200"/>
            <a:ext cx="7981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Cobra</a:t>
            </a:r>
            <a:endParaRPr lang="en-US" dirty="0"/>
          </a:p>
        </p:txBody>
      </p:sp>
      <p:pic>
        <p:nvPicPr>
          <p:cNvPr id="5" name="Picture 2" descr="hog nose pit viper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67151" y="0"/>
            <a:ext cx="4296124" cy="31242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876800" y="3200400"/>
            <a:ext cx="2032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Hog-nosed pit viper</a:t>
            </a:r>
            <a:endParaRPr lang="en-US" dirty="0"/>
          </a:p>
        </p:txBody>
      </p:sp>
      <p:pic>
        <p:nvPicPr>
          <p:cNvPr id="7" name="Picture 2" descr="long nosed vine snake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3962400"/>
            <a:ext cx="3581400" cy="2521866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762000" y="6488668"/>
            <a:ext cx="23108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Long-nosed vine snake</a:t>
            </a:r>
            <a:endParaRPr lang="en-US" dirty="0"/>
          </a:p>
        </p:txBody>
      </p:sp>
      <p:pic>
        <p:nvPicPr>
          <p:cNvPr id="9" name="Picture 2" descr="Diamondback Rattle snake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343400" y="3733800"/>
            <a:ext cx="3962400" cy="26416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4495800" y="6488668"/>
            <a:ext cx="35294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Western Diamond-back Rattlesnake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1026" descr="Diamondback with Dav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4600" y="228600"/>
            <a:ext cx="41148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8686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So…</a:t>
            </a:r>
          </a:p>
          <a:p>
            <a:r>
              <a:rPr lang="en-US" dirty="0" smtClean="0"/>
              <a:t>…what the hell are turtles??</a:t>
            </a:r>
          </a:p>
          <a:p>
            <a:endParaRPr lang="en-US" dirty="0"/>
          </a:p>
          <a:p>
            <a:r>
              <a:rPr lang="en-US" dirty="0" smtClean="0"/>
              <a:t>With their highly derived shell and plastron, they have been confusing, and placed with all sorts of groups:  Their own; </a:t>
            </a:r>
            <a:r>
              <a:rPr lang="en-US" dirty="0" err="1" smtClean="0"/>
              <a:t>pariasauian</a:t>
            </a:r>
            <a:r>
              <a:rPr lang="en-US" dirty="0" smtClean="0"/>
              <a:t> reptiles, </a:t>
            </a:r>
            <a:r>
              <a:rPr lang="en-US" dirty="0" err="1" smtClean="0"/>
              <a:t>procolophonid</a:t>
            </a:r>
            <a:r>
              <a:rPr lang="en-US" dirty="0" smtClean="0"/>
              <a:t> reptiles, </a:t>
            </a:r>
            <a:r>
              <a:rPr lang="en-US" dirty="0" err="1" smtClean="0"/>
              <a:t>captorhinid</a:t>
            </a:r>
            <a:r>
              <a:rPr lang="en-US" dirty="0" smtClean="0"/>
              <a:t> reptiles, and even </a:t>
            </a:r>
            <a:r>
              <a:rPr lang="en-US" dirty="0" err="1" smtClean="0"/>
              <a:t>diapsids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They are incredibly difficult to figure out as they are the only vertebrates with their ribs superficial to their limb girdles.</a:t>
            </a:r>
            <a:endParaRPr lang="en-US" dirty="0"/>
          </a:p>
        </p:txBody>
      </p:sp>
      <p:pic>
        <p:nvPicPr>
          <p:cNvPr id="3" name="Picture 2" descr="painted turtl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" y="4114800"/>
            <a:ext cx="4527244" cy="2538413"/>
          </a:xfrm>
          <a:prstGeom prst="rect">
            <a:avLst/>
          </a:prstGeom>
          <a:noFill/>
        </p:spPr>
      </p:pic>
      <p:pic>
        <p:nvPicPr>
          <p:cNvPr id="4" name="Picture 1026" descr="galaposgos tortois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29200" y="3640706"/>
            <a:ext cx="3776849" cy="29394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research.amnh.org/~esg/images/prog%20lat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" y="2895601"/>
            <a:ext cx="3200400" cy="2999232"/>
          </a:xfrm>
          <a:prstGeom prst="rect">
            <a:avLst/>
          </a:prstGeom>
          <a:noFill/>
        </p:spPr>
      </p:pic>
      <p:pic>
        <p:nvPicPr>
          <p:cNvPr id="8194" name="Picture 2" descr="http://www.dkimages.com/discover/previews/965/9001851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0" y="0"/>
            <a:ext cx="4181475" cy="29908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343400" y="381000"/>
            <a:ext cx="480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Skull of the primitive turtle </a:t>
            </a:r>
            <a:r>
              <a:rPr lang="en-US" dirty="0" err="1" smtClean="0"/>
              <a:t>Proganochyles</a:t>
            </a:r>
            <a:r>
              <a:rPr lang="en-US" dirty="0" smtClean="0"/>
              <a:t>.  It is thought by some that the </a:t>
            </a:r>
            <a:r>
              <a:rPr lang="en-US" dirty="0" err="1" smtClean="0"/>
              <a:t>emarginations</a:t>
            </a:r>
            <a:r>
              <a:rPr lang="en-US" dirty="0" smtClean="0"/>
              <a:t> of the caudal end of the skull are equivalent to the partial margins of the old </a:t>
            </a:r>
            <a:r>
              <a:rPr lang="en-US" dirty="0" err="1" smtClean="0"/>
              <a:t>diapsid</a:t>
            </a:r>
            <a:r>
              <a:rPr lang="en-US" dirty="0" smtClean="0"/>
              <a:t> </a:t>
            </a:r>
            <a:r>
              <a:rPr lang="en-US" dirty="0" err="1" smtClean="0"/>
              <a:t>fenestrae</a:t>
            </a:r>
            <a:r>
              <a:rPr lang="en-US" dirty="0" smtClean="0"/>
              <a:t>, making them </a:t>
            </a:r>
            <a:r>
              <a:rPr lang="en-US" dirty="0" err="1" smtClean="0"/>
              <a:t>diapsids</a:t>
            </a:r>
            <a:r>
              <a:rPr lang="en-US" dirty="0" smtClean="0"/>
              <a:t>, or the sister-group to </a:t>
            </a:r>
            <a:r>
              <a:rPr lang="en-US" dirty="0" err="1" smtClean="0"/>
              <a:t>diapsids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8198" name="Picture 6" descr="http://www.deviantart.com/download/264052173/proganochelys_by_bookscorpion-d4d7jyl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98063" y="3857624"/>
            <a:ext cx="5445937" cy="3000376"/>
          </a:xfrm>
          <a:prstGeom prst="rect">
            <a:avLst/>
          </a:prstGeom>
          <a:noFill/>
        </p:spPr>
      </p:pic>
      <p:cxnSp>
        <p:nvCxnSpPr>
          <p:cNvPr id="9" name="Straight Arrow Connector 8"/>
          <p:cNvCxnSpPr/>
          <p:nvPr/>
        </p:nvCxnSpPr>
        <p:spPr>
          <a:xfrm flipH="1">
            <a:off x="3429000" y="1066800"/>
            <a:ext cx="7620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3505200" y="533400"/>
            <a:ext cx="6858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819400" y="3657600"/>
            <a:ext cx="8382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2819400" y="4419600"/>
            <a:ext cx="8382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00" name="Picture 8" descr="http://www.geol.umd.edu/~jmerck/honr219d/images/l21/sphenodlat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4800" y="5206174"/>
            <a:ext cx="2209800" cy="1651826"/>
          </a:xfrm>
          <a:prstGeom prst="rect">
            <a:avLst/>
          </a:prstGeom>
          <a:noFill/>
        </p:spPr>
      </p:pic>
      <p:cxnSp>
        <p:nvCxnSpPr>
          <p:cNvPr id="19" name="Straight Arrow Connector 18"/>
          <p:cNvCxnSpPr/>
          <p:nvPr/>
        </p:nvCxnSpPr>
        <p:spPr>
          <a:xfrm flipH="1">
            <a:off x="1600200" y="5715000"/>
            <a:ext cx="9906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590800" y="5486400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33600" y="6488668"/>
            <a:ext cx="9989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 smtClean="0"/>
              <a:t>Sphenodon</a:t>
            </a:r>
            <a:endParaRPr lang="en-US" i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Line 2"/>
          <p:cNvSpPr>
            <a:spLocks noChangeShapeType="1"/>
          </p:cNvSpPr>
          <p:nvPr/>
        </p:nvSpPr>
        <p:spPr bwMode="auto">
          <a:xfrm flipV="1">
            <a:off x="3276600" y="1447800"/>
            <a:ext cx="5486400" cy="495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1075" name="Line 3"/>
          <p:cNvSpPr>
            <a:spLocks noChangeShapeType="1"/>
          </p:cNvSpPr>
          <p:nvPr/>
        </p:nvSpPr>
        <p:spPr bwMode="auto">
          <a:xfrm flipH="1" flipV="1">
            <a:off x="533400" y="1447800"/>
            <a:ext cx="3276600" cy="441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1076" name="Line 4"/>
          <p:cNvSpPr>
            <a:spLocks noChangeShapeType="1"/>
          </p:cNvSpPr>
          <p:nvPr/>
        </p:nvSpPr>
        <p:spPr bwMode="auto">
          <a:xfrm>
            <a:off x="1524000" y="685800"/>
            <a:ext cx="0" cy="58674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1077" name="Line 5"/>
          <p:cNvSpPr>
            <a:spLocks noChangeShapeType="1"/>
          </p:cNvSpPr>
          <p:nvPr/>
        </p:nvSpPr>
        <p:spPr bwMode="auto">
          <a:xfrm flipH="1" flipV="1">
            <a:off x="1752600" y="1447800"/>
            <a:ext cx="2743200" cy="3810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1078" name="Line 6"/>
          <p:cNvSpPr>
            <a:spLocks noChangeShapeType="1"/>
          </p:cNvSpPr>
          <p:nvPr/>
        </p:nvSpPr>
        <p:spPr bwMode="auto">
          <a:xfrm flipH="1" flipV="1">
            <a:off x="2895600" y="1447800"/>
            <a:ext cx="2286000" cy="3276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1079" name="Text Box 7"/>
          <p:cNvSpPr txBox="1">
            <a:spLocks noChangeArrowheads="1"/>
          </p:cNvSpPr>
          <p:nvPr/>
        </p:nvSpPr>
        <p:spPr bwMode="auto">
          <a:xfrm>
            <a:off x="136525" y="115888"/>
            <a:ext cx="2571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“</a:t>
            </a:r>
            <a:r>
              <a:rPr lang="en-US" sz="2000">
                <a:solidFill>
                  <a:srgbClr val="FF0000"/>
                </a:solidFill>
              </a:rPr>
              <a:t>Amphibia”   Amniota</a:t>
            </a:r>
          </a:p>
        </p:txBody>
      </p:sp>
      <p:sp>
        <p:nvSpPr>
          <p:cNvPr id="131080" name="Line 8"/>
          <p:cNvSpPr>
            <a:spLocks noChangeShapeType="1"/>
          </p:cNvSpPr>
          <p:nvPr/>
        </p:nvSpPr>
        <p:spPr bwMode="auto">
          <a:xfrm flipH="1" flipV="1">
            <a:off x="4038600" y="1447800"/>
            <a:ext cx="1752600" cy="2667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1081" name="Line 9"/>
          <p:cNvSpPr>
            <a:spLocks noChangeShapeType="1"/>
          </p:cNvSpPr>
          <p:nvPr/>
        </p:nvSpPr>
        <p:spPr bwMode="auto">
          <a:xfrm flipH="1" flipV="1">
            <a:off x="5181600" y="1447800"/>
            <a:ext cx="1371600" cy="1905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1082" name="Line 10"/>
          <p:cNvSpPr>
            <a:spLocks noChangeShapeType="1"/>
          </p:cNvSpPr>
          <p:nvPr/>
        </p:nvSpPr>
        <p:spPr bwMode="auto">
          <a:xfrm flipH="1" flipV="1">
            <a:off x="6172200" y="1447800"/>
            <a:ext cx="990600" cy="137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1083" name="Line 11"/>
          <p:cNvSpPr>
            <a:spLocks noChangeShapeType="1"/>
          </p:cNvSpPr>
          <p:nvPr/>
        </p:nvSpPr>
        <p:spPr bwMode="auto">
          <a:xfrm flipH="1" flipV="1">
            <a:off x="6858000" y="1447800"/>
            <a:ext cx="9144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1084" name="Text Box 12"/>
          <p:cNvSpPr txBox="1">
            <a:spLocks noChangeArrowheads="1"/>
          </p:cNvSpPr>
          <p:nvPr/>
        </p:nvSpPr>
        <p:spPr bwMode="auto">
          <a:xfrm>
            <a:off x="0" y="1136650"/>
            <a:ext cx="83772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Seymouriamorpha     Diadectomorpha  Synapsida   Parareptilia     Captorhinidae       </a:t>
            </a:r>
            <a:r>
              <a:rPr lang="en-US" sz="1200">
                <a:solidFill>
                  <a:srgbClr val="FF0000"/>
                </a:solidFill>
              </a:rPr>
              <a:t>Diapsida</a:t>
            </a:r>
            <a:r>
              <a:rPr lang="en-US" sz="1200"/>
              <a:t>              Archosauromorpha</a:t>
            </a:r>
          </a:p>
        </p:txBody>
      </p:sp>
      <p:sp>
        <p:nvSpPr>
          <p:cNvPr id="131085" name="Line 13"/>
          <p:cNvSpPr>
            <a:spLocks noChangeShapeType="1"/>
          </p:cNvSpPr>
          <p:nvPr/>
        </p:nvSpPr>
        <p:spPr bwMode="auto">
          <a:xfrm flipH="1" flipV="1">
            <a:off x="6858000" y="1447800"/>
            <a:ext cx="1828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cxnSp>
        <p:nvCxnSpPr>
          <p:cNvPr id="131086" name="AutoShape 14"/>
          <p:cNvCxnSpPr>
            <a:cxnSpLocks noChangeShapeType="1"/>
            <a:stCxn id="131083" idx="1"/>
            <a:endCxn id="131083" idx="0"/>
          </p:cNvCxnSpPr>
          <p:nvPr/>
        </p:nvCxnSpPr>
        <p:spPr bwMode="auto">
          <a:xfrm>
            <a:off x="6858000" y="1428750"/>
            <a:ext cx="914400" cy="1028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131087" name="AutoShape 15"/>
          <p:cNvSpPr>
            <a:spLocks noChangeArrowheads="1"/>
          </p:cNvSpPr>
          <p:nvPr/>
        </p:nvSpPr>
        <p:spPr bwMode="auto">
          <a:xfrm>
            <a:off x="4648200" y="5181600"/>
            <a:ext cx="823913" cy="304800"/>
          </a:xfrm>
          <a:prstGeom prst="leftArrow">
            <a:avLst>
              <a:gd name="adj1" fmla="val 50000"/>
              <a:gd name="adj2" fmla="val 675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131088" name="AutoShape 16"/>
          <p:cNvSpPr>
            <a:spLocks noChangeArrowheads="1"/>
          </p:cNvSpPr>
          <p:nvPr/>
        </p:nvSpPr>
        <p:spPr bwMode="auto">
          <a:xfrm>
            <a:off x="6019800" y="3962400"/>
            <a:ext cx="747713" cy="304800"/>
          </a:xfrm>
          <a:prstGeom prst="leftArrow">
            <a:avLst>
              <a:gd name="adj1" fmla="val 50000"/>
              <a:gd name="adj2" fmla="val 613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089" name="Text Box 17"/>
          <p:cNvSpPr txBox="1">
            <a:spLocks noChangeArrowheads="1"/>
          </p:cNvSpPr>
          <p:nvPr/>
        </p:nvSpPr>
        <p:spPr bwMode="auto">
          <a:xfrm>
            <a:off x="5699125" y="5068888"/>
            <a:ext cx="1403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Amniota</a:t>
            </a:r>
          </a:p>
        </p:txBody>
      </p:sp>
      <p:sp>
        <p:nvSpPr>
          <p:cNvPr id="131090" name="Text Box 18"/>
          <p:cNvSpPr txBox="1">
            <a:spLocks noChangeArrowheads="1"/>
          </p:cNvSpPr>
          <p:nvPr/>
        </p:nvSpPr>
        <p:spPr bwMode="auto">
          <a:xfrm>
            <a:off x="6994525" y="3849688"/>
            <a:ext cx="1284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Reptilia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 descr="Petrolacosaurus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1000" y="381000"/>
            <a:ext cx="8305800" cy="2566988"/>
          </a:xfrm>
          <a:prstGeom prst="rect">
            <a:avLst/>
          </a:prstGeom>
          <a:noFill/>
        </p:spPr>
      </p:pic>
      <p:sp>
        <p:nvSpPr>
          <p:cNvPr id="132099" name="Text Box 3"/>
          <p:cNvSpPr txBox="1">
            <a:spLocks noChangeArrowheads="1"/>
          </p:cNvSpPr>
          <p:nvPr/>
        </p:nvSpPr>
        <p:spPr bwMode="auto">
          <a:xfrm>
            <a:off x="669925" y="3471863"/>
            <a:ext cx="8474075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/>
              <a:t>Basal Diapsid:  </a:t>
            </a:r>
            <a:r>
              <a:rPr lang="en-US" sz="3600" i="1"/>
              <a:t>Petrolacosaurus</a:t>
            </a:r>
          </a:p>
          <a:p>
            <a:endParaRPr lang="en-US" sz="3600"/>
          </a:p>
          <a:p>
            <a:r>
              <a:rPr lang="en-US" sz="3600"/>
              <a:t>Note:  TWO holes (fenestrae) on side of skull</a:t>
            </a:r>
          </a:p>
          <a:p>
            <a:endParaRPr lang="en-US" sz="3600"/>
          </a:p>
          <a:p>
            <a:r>
              <a:rPr lang="en-US" sz="3600"/>
              <a:t>Known back to Late Pennsylvanian</a:t>
            </a:r>
          </a:p>
        </p:txBody>
      </p:sp>
      <p:sp>
        <p:nvSpPr>
          <p:cNvPr id="132100" name="Line 4"/>
          <p:cNvSpPr>
            <a:spLocks noChangeShapeType="1"/>
          </p:cNvSpPr>
          <p:nvPr/>
        </p:nvSpPr>
        <p:spPr bwMode="auto">
          <a:xfrm flipH="1">
            <a:off x="1524000" y="0"/>
            <a:ext cx="1371600" cy="6858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2101" name="Line 5"/>
          <p:cNvSpPr>
            <a:spLocks noChangeShapeType="1"/>
          </p:cNvSpPr>
          <p:nvPr/>
        </p:nvSpPr>
        <p:spPr bwMode="auto">
          <a:xfrm flipH="1">
            <a:off x="1524000" y="152400"/>
            <a:ext cx="1524000" cy="6858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517525" y="527050"/>
            <a:ext cx="8626475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800">
                <a:solidFill>
                  <a:schemeClr val="tx2"/>
                </a:solidFill>
              </a:rPr>
              <a:t>Diapsida</a:t>
            </a:r>
            <a:r>
              <a:rPr lang="en-US" sz="4800"/>
              <a:t> includes:</a:t>
            </a:r>
          </a:p>
          <a:p>
            <a:pPr lvl="1">
              <a:buFontTx/>
              <a:buChar char="•"/>
            </a:pPr>
            <a:r>
              <a:rPr lang="en-US" sz="4800"/>
              <a:t>Many extinct forms</a:t>
            </a:r>
          </a:p>
          <a:p>
            <a:pPr lvl="1">
              <a:buFontTx/>
              <a:buChar char="•"/>
            </a:pPr>
            <a:r>
              <a:rPr lang="en-US" sz="4800"/>
              <a:t>Squamata</a:t>
            </a:r>
          </a:p>
          <a:p>
            <a:pPr lvl="1">
              <a:buFontTx/>
              <a:buChar char="•"/>
            </a:pPr>
            <a:r>
              <a:rPr lang="en-US" sz="4800"/>
              <a:t>Archosauromorpha</a:t>
            </a:r>
          </a:p>
          <a:p>
            <a:endParaRPr lang="en-US" sz="4800"/>
          </a:p>
          <a:p>
            <a:r>
              <a:rPr lang="en-US" sz="4800"/>
              <a:t>Squamata includes living lizards and snakes.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4723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Phylogenetic</a:t>
            </a:r>
            <a:r>
              <a:rPr lang="en-US" dirty="0" smtClean="0"/>
              <a:t> Relationships of </a:t>
            </a:r>
            <a:r>
              <a:rPr lang="en-US" dirty="0" err="1" smtClean="0"/>
              <a:t>Squamate</a:t>
            </a:r>
            <a:r>
              <a:rPr lang="en-US" dirty="0" smtClean="0"/>
              <a:t> Reptiles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867400" y="457200"/>
            <a:ext cx="2819399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Rhynchocephalia</a:t>
            </a:r>
            <a:r>
              <a:rPr lang="en-US" sz="2000" dirty="0" smtClean="0"/>
              <a:t> (including </a:t>
            </a:r>
          </a:p>
          <a:p>
            <a:r>
              <a:rPr lang="en-US" sz="2000" dirty="0" smtClean="0"/>
              <a:t>the extant </a:t>
            </a:r>
            <a:r>
              <a:rPr lang="en-US" sz="2000" i="1" dirty="0" err="1" smtClean="0"/>
              <a:t>Sphenodon</a:t>
            </a:r>
            <a:r>
              <a:rPr lang="en-US" sz="2000" dirty="0" smtClean="0"/>
              <a:t>)</a:t>
            </a:r>
          </a:p>
          <a:p>
            <a:endParaRPr lang="en-US" sz="2000" dirty="0"/>
          </a:p>
          <a:p>
            <a:r>
              <a:rPr lang="en-US" sz="2000" dirty="0" err="1" smtClean="0"/>
              <a:t>Gekkkota</a:t>
            </a:r>
            <a:r>
              <a:rPr lang="en-US" sz="2000" dirty="0" smtClean="0"/>
              <a:t> (Geckos)</a:t>
            </a:r>
          </a:p>
          <a:p>
            <a:endParaRPr lang="en-US" sz="2000" dirty="0"/>
          </a:p>
          <a:p>
            <a:r>
              <a:rPr lang="en-US" sz="2000" dirty="0" err="1" smtClean="0"/>
              <a:t>Scincidae</a:t>
            </a:r>
            <a:r>
              <a:rPr lang="en-US" sz="2000" dirty="0" smtClean="0"/>
              <a:t> (Skinks)</a:t>
            </a:r>
          </a:p>
          <a:p>
            <a:endParaRPr lang="en-US" sz="2000" dirty="0"/>
          </a:p>
          <a:p>
            <a:r>
              <a:rPr lang="en-US" sz="2000" dirty="0" err="1" smtClean="0"/>
              <a:t>Amphisbaenia</a:t>
            </a:r>
            <a:r>
              <a:rPr lang="en-US" sz="2000" dirty="0" smtClean="0"/>
              <a:t> (limbless lizards)</a:t>
            </a:r>
          </a:p>
          <a:p>
            <a:endParaRPr lang="en-US" sz="2000" dirty="0"/>
          </a:p>
          <a:p>
            <a:r>
              <a:rPr lang="en-US" sz="2000" dirty="0" err="1" smtClean="0"/>
              <a:t>Iguania</a:t>
            </a:r>
            <a:r>
              <a:rPr lang="en-US" sz="2000" dirty="0" smtClean="0"/>
              <a:t> (Iguanid lizards)</a:t>
            </a:r>
          </a:p>
          <a:p>
            <a:endParaRPr lang="en-US" sz="2000" dirty="0"/>
          </a:p>
          <a:p>
            <a:r>
              <a:rPr lang="en-US" sz="2000" dirty="0" err="1" smtClean="0"/>
              <a:t>Varanidae</a:t>
            </a:r>
            <a:r>
              <a:rPr lang="en-US" sz="2000" dirty="0" smtClean="0"/>
              <a:t> (</a:t>
            </a:r>
            <a:r>
              <a:rPr lang="en-US" sz="2000" dirty="0" err="1" smtClean="0"/>
              <a:t>Varanid</a:t>
            </a:r>
            <a:r>
              <a:rPr lang="en-US" sz="2000" dirty="0" smtClean="0"/>
              <a:t> lizards)</a:t>
            </a:r>
          </a:p>
          <a:p>
            <a:endParaRPr lang="en-US" sz="2000" dirty="0"/>
          </a:p>
          <a:p>
            <a:r>
              <a:rPr lang="en-US" sz="2000" dirty="0" err="1" smtClean="0"/>
              <a:t>Mosasauridae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err="1" smtClean="0"/>
              <a:t>Serpentes</a:t>
            </a:r>
            <a:r>
              <a:rPr lang="en-US" sz="2000" dirty="0" smtClean="0"/>
              <a:t> (Snakes)</a:t>
            </a:r>
            <a:endParaRPr lang="en-US" sz="2000" dirty="0"/>
          </a:p>
        </p:txBody>
      </p:sp>
      <p:cxnSp>
        <p:nvCxnSpPr>
          <p:cNvPr id="5" name="Straight Connector 4"/>
          <p:cNvCxnSpPr/>
          <p:nvPr/>
        </p:nvCxnSpPr>
        <p:spPr>
          <a:xfrm flipH="1" flipV="1">
            <a:off x="1143000" y="685800"/>
            <a:ext cx="4572000" cy="5486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1447800" y="1066800"/>
            <a:ext cx="4343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133600" y="1905000"/>
            <a:ext cx="36576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3962400" y="4038600"/>
            <a:ext cx="1828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572000" y="4800600"/>
            <a:ext cx="1219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5029200" y="4800600"/>
            <a:ext cx="762000" cy="762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3276600" y="3200400"/>
            <a:ext cx="2362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2667000" y="2514600"/>
            <a:ext cx="2971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8001000" y="4495800"/>
            <a:ext cx="0" cy="114300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 rot="5400000">
            <a:off x="7663682" y="4909318"/>
            <a:ext cx="1317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Anguimorpha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4723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Phylogenetic</a:t>
            </a:r>
            <a:r>
              <a:rPr lang="en-US" dirty="0" smtClean="0"/>
              <a:t> Relationships of </a:t>
            </a:r>
            <a:r>
              <a:rPr lang="en-US" dirty="0" err="1" smtClean="0"/>
              <a:t>Squamate</a:t>
            </a:r>
            <a:r>
              <a:rPr lang="en-US" dirty="0" smtClean="0"/>
              <a:t> Reptiles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867400" y="457200"/>
            <a:ext cx="2819399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Rhynchocephalia</a:t>
            </a:r>
            <a:r>
              <a:rPr lang="en-US" sz="2000" dirty="0" smtClean="0">
                <a:solidFill>
                  <a:srgbClr val="FF0000"/>
                </a:solidFill>
              </a:rPr>
              <a:t> (including 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the extant </a:t>
            </a:r>
            <a:r>
              <a:rPr lang="en-US" sz="2000" i="1" dirty="0" err="1" smtClean="0">
                <a:solidFill>
                  <a:srgbClr val="FF0000"/>
                </a:solidFill>
              </a:rPr>
              <a:t>Sphenodon</a:t>
            </a:r>
            <a:r>
              <a:rPr lang="en-US" sz="2000" dirty="0" smtClean="0">
                <a:solidFill>
                  <a:srgbClr val="FF0000"/>
                </a:solidFill>
              </a:rPr>
              <a:t>)</a:t>
            </a:r>
          </a:p>
          <a:p>
            <a:endParaRPr lang="en-US" sz="2000" dirty="0"/>
          </a:p>
          <a:p>
            <a:r>
              <a:rPr lang="en-US" sz="2000" dirty="0" err="1" smtClean="0"/>
              <a:t>Gekkkota</a:t>
            </a:r>
            <a:r>
              <a:rPr lang="en-US" sz="2000" dirty="0" smtClean="0"/>
              <a:t> (Geckos)</a:t>
            </a:r>
          </a:p>
          <a:p>
            <a:endParaRPr lang="en-US" sz="2000" dirty="0"/>
          </a:p>
          <a:p>
            <a:r>
              <a:rPr lang="en-US" sz="2000" dirty="0" err="1" smtClean="0"/>
              <a:t>Scincidae</a:t>
            </a:r>
            <a:r>
              <a:rPr lang="en-US" sz="2000" dirty="0" smtClean="0"/>
              <a:t> (Skinks)</a:t>
            </a:r>
          </a:p>
          <a:p>
            <a:endParaRPr lang="en-US" sz="2000" dirty="0"/>
          </a:p>
          <a:p>
            <a:r>
              <a:rPr lang="en-US" sz="2000" dirty="0" err="1" smtClean="0"/>
              <a:t>Amphisbaenia</a:t>
            </a:r>
            <a:r>
              <a:rPr lang="en-US" sz="2000" dirty="0" smtClean="0"/>
              <a:t> (limbless lizards)</a:t>
            </a:r>
          </a:p>
          <a:p>
            <a:endParaRPr lang="en-US" sz="2000" dirty="0"/>
          </a:p>
          <a:p>
            <a:r>
              <a:rPr lang="en-US" sz="2000" dirty="0" err="1" smtClean="0"/>
              <a:t>Iguania</a:t>
            </a:r>
            <a:r>
              <a:rPr lang="en-US" sz="2000" dirty="0" smtClean="0"/>
              <a:t> (Iguanid lizards)</a:t>
            </a:r>
          </a:p>
          <a:p>
            <a:endParaRPr lang="en-US" sz="2000" dirty="0"/>
          </a:p>
          <a:p>
            <a:r>
              <a:rPr lang="en-US" sz="2000" dirty="0" err="1" smtClean="0"/>
              <a:t>Varanidae</a:t>
            </a:r>
            <a:r>
              <a:rPr lang="en-US" sz="2000" dirty="0" smtClean="0"/>
              <a:t> (</a:t>
            </a:r>
            <a:r>
              <a:rPr lang="en-US" sz="2000" dirty="0" err="1" smtClean="0"/>
              <a:t>Varanid</a:t>
            </a:r>
            <a:r>
              <a:rPr lang="en-US" sz="2000" dirty="0" smtClean="0"/>
              <a:t> lizards)</a:t>
            </a:r>
          </a:p>
          <a:p>
            <a:endParaRPr lang="en-US" sz="2000" dirty="0"/>
          </a:p>
          <a:p>
            <a:r>
              <a:rPr lang="en-US" sz="2000" dirty="0" err="1" smtClean="0"/>
              <a:t>Mosasauridae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err="1" smtClean="0"/>
              <a:t>Serpentes</a:t>
            </a:r>
            <a:r>
              <a:rPr lang="en-US" sz="2000" dirty="0" smtClean="0"/>
              <a:t> (Snakes)</a:t>
            </a:r>
            <a:endParaRPr lang="en-US" sz="2000" dirty="0"/>
          </a:p>
        </p:txBody>
      </p:sp>
      <p:cxnSp>
        <p:nvCxnSpPr>
          <p:cNvPr id="5" name="Straight Connector 4"/>
          <p:cNvCxnSpPr/>
          <p:nvPr/>
        </p:nvCxnSpPr>
        <p:spPr>
          <a:xfrm flipH="1" flipV="1">
            <a:off x="1143000" y="685800"/>
            <a:ext cx="4572000" cy="5486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1447800" y="1066800"/>
            <a:ext cx="4343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133600" y="1905000"/>
            <a:ext cx="36576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3962400" y="4038600"/>
            <a:ext cx="1828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572000" y="4800600"/>
            <a:ext cx="1219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5029200" y="4800600"/>
            <a:ext cx="762000" cy="762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3276600" y="3200400"/>
            <a:ext cx="2362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2667000" y="2514600"/>
            <a:ext cx="2971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8001000" y="4495800"/>
            <a:ext cx="0" cy="114300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 rot="5400000">
            <a:off x="7663682" y="4909318"/>
            <a:ext cx="1317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Anguimorpha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599" y="685800"/>
            <a:ext cx="39023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267200" y="533400"/>
            <a:ext cx="441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 smtClean="0"/>
              <a:t>Sphenodon</a:t>
            </a:r>
            <a:r>
              <a:rPr lang="en-US" sz="2000" dirty="0" smtClean="0"/>
              <a:t>, also known as the “Tuatara”, last living member of </a:t>
            </a:r>
            <a:r>
              <a:rPr lang="en-US" sz="2000" dirty="0" err="1" smtClean="0"/>
              <a:t>Rhyncocephalia</a:t>
            </a:r>
            <a:r>
              <a:rPr lang="en-US" sz="2000" dirty="0" smtClean="0"/>
              <a:t>, and thus frequently used as an </a:t>
            </a:r>
            <a:r>
              <a:rPr lang="en-US" sz="2000" dirty="0" err="1" smtClean="0"/>
              <a:t>outgroup</a:t>
            </a:r>
            <a:r>
              <a:rPr lang="en-US" sz="2000" dirty="0" smtClean="0"/>
              <a:t> for </a:t>
            </a:r>
            <a:r>
              <a:rPr lang="en-US" sz="2000" dirty="0" err="1" smtClean="0"/>
              <a:t>phylogenetic</a:t>
            </a:r>
            <a:r>
              <a:rPr lang="en-US" sz="2000" dirty="0" smtClean="0"/>
              <a:t> analysis of living reptiles.  Note primitive condition of two complete temporal openings.</a:t>
            </a:r>
            <a:endParaRPr lang="en-US" sz="2000" dirty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3124200" y="1219200"/>
            <a:ext cx="1143000" cy="990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2895600" y="1981200"/>
            <a:ext cx="137160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http://www.ryanphotographic.com/images/JPEGS/Sphenodon%20punctatus%20head%20shot,%20Stephen's%20Island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859" y="3733800"/>
            <a:ext cx="4359727" cy="2895600"/>
          </a:xfrm>
          <a:prstGeom prst="rect">
            <a:avLst/>
          </a:prstGeom>
          <a:noFill/>
        </p:spPr>
      </p:pic>
      <p:pic>
        <p:nvPicPr>
          <p:cNvPr id="1028" name="Picture 4" descr="Sphenodon punctatus tuatara on Stephen's Island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19600" y="3733800"/>
            <a:ext cx="4343400" cy="2897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593725" y="127000"/>
            <a:ext cx="8550275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6600">
                <a:solidFill>
                  <a:schemeClr val="tx2"/>
                </a:solidFill>
              </a:rPr>
              <a:t>Squamata</a:t>
            </a:r>
            <a:r>
              <a:rPr lang="en-US" sz="6600"/>
              <a:t>:</a:t>
            </a:r>
          </a:p>
          <a:p>
            <a:endParaRPr lang="en-US" sz="6600"/>
          </a:p>
          <a:p>
            <a:pPr lvl="1">
              <a:buFontTx/>
              <a:buChar char="•"/>
            </a:pPr>
            <a:r>
              <a:rPr lang="en-US" sz="6600"/>
              <a:t>Lizards (including limbless lizards)</a:t>
            </a:r>
          </a:p>
          <a:p>
            <a:pPr lvl="1">
              <a:buFontTx/>
              <a:buChar char="•"/>
            </a:pPr>
            <a:r>
              <a:rPr lang="en-US" sz="6600"/>
              <a:t>Snakes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860</Words>
  <Application>Microsoft Office PowerPoint</Application>
  <PresentationFormat>On-screen Show (4:3)</PresentationFormat>
  <Paragraphs>237</Paragraphs>
  <Slides>28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Rega</dc:creator>
  <cp:lastModifiedBy>Rega</cp:lastModifiedBy>
  <cp:revision>23</cp:revision>
  <dcterms:created xsi:type="dcterms:W3CDTF">2012-09-02T19:00:32Z</dcterms:created>
  <dcterms:modified xsi:type="dcterms:W3CDTF">2012-09-02T22:12:00Z</dcterms:modified>
</cp:coreProperties>
</file>