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58" r:id="rId3"/>
    <p:sldId id="286" r:id="rId4"/>
    <p:sldId id="287" r:id="rId5"/>
    <p:sldId id="291" r:id="rId6"/>
    <p:sldId id="292" r:id="rId7"/>
    <p:sldId id="296" r:id="rId8"/>
    <p:sldId id="293" r:id="rId9"/>
    <p:sldId id="288" r:id="rId10"/>
    <p:sldId id="266" r:id="rId11"/>
    <p:sldId id="294" r:id="rId12"/>
    <p:sldId id="295" r:id="rId13"/>
    <p:sldId id="289" r:id="rId14"/>
    <p:sldId id="260" r:id="rId15"/>
    <p:sldId id="261" r:id="rId16"/>
    <p:sldId id="262" r:id="rId17"/>
    <p:sldId id="263" r:id="rId18"/>
    <p:sldId id="264" r:id="rId19"/>
    <p:sldId id="265" r:id="rId20"/>
    <p:sldId id="297" r:id="rId21"/>
    <p:sldId id="290" r:id="rId22"/>
    <p:sldId id="270" r:id="rId23"/>
    <p:sldId id="268" r:id="rId24"/>
    <p:sldId id="269" r:id="rId25"/>
    <p:sldId id="271" r:id="rId26"/>
    <p:sldId id="298" r:id="rId27"/>
    <p:sldId id="299" r:id="rId28"/>
    <p:sldId id="300" r:id="rId29"/>
    <p:sldId id="275" r:id="rId30"/>
    <p:sldId id="274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5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7347B-9C38-44B4-A4B9-FA75153A4FBF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04B24-9EA2-4F34-B5A8-C08656B65A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A7A087-AA15-41B3-AFD8-13BCED22B98D}" type="slidenum">
              <a:rPr lang="en-US"/>
              <a:pPr/>
              <a:t>2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EA11AA-DCE5-406E-A360-9098533A7014}" type="slidenum">
              <a:rPr lang="en-US"/>
              <a:pPr/>
              <a:t>19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DC48BF-6516-4F98-9024-430B4C476B0D}" type="slidenum">
              <a:rPr lang="en-US"/>
              <a:pPr/>
              <a:t>22</a:t>
            </a:fld>
            <a:endParaRPr lang="en-US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99E453-1210-4DFA-B333-237C56EB7BC7}" type="slidenum">
              <a:rPr lang="en-US"/>
              <a:pPr/>
              <a:t>23</a:t>
            </a:fld>
            <a:endParaRPr lang="en-US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1952E-6DD7-47E7-8BC3-987DCA3BEE05}" type="slidenum">
              <a:rPr lang="en-US"/>
              <a:pPr/>
              <a:t>24</a:t>
            </a:fld>
            <a:endParaRPr lang="en-US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32C167-CA3D-4A89-BEBF-3FFBF26227CA}" type="slidenum">
              <a:rPr lang="en-US"/>
              <a:pPr/>
              <a:t>25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94FCCB-16B4-4080-AE68-AE2F5DA9D68B}" type="slidenum">
              <a:rPr lang="en-US"/>
              <a:pPr/>
              <a:t>29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D40A2-7B35-4D05-9765-552866A11F7A}" type="slidenum">
              <a:rPr lang="en-US"/>
              <a:pPr/>
              <a:t>30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8E09A-37A4-41C6-90EC-370AF9318711}" type="slidenum">
              <a:rPr lang="en-US"/>
              <a:pPr/>
              <a:t>31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DBBFA0-4E11-49ED-84A4-21C3DA3CB9DD}" type="slidenum">
              <a:rPr lang="en-US"/>
              <a:pPr/>
              <a:t>32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9F5BA-0006-40CF-938B-DEC76FBA05CD}" type="slidenum">
              <a:rPr lang="en-US"/>
              <a:pPr/>
              <a:t>33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4504A7-BE5D-4C90-9857-29089BA7032B}" type="slidenum">
              <a:rPr lang="en-US"/>
              <a:pPr/>
              <a:t>4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47EC18-2044-440A-B7D2-FCED4B3E364A}" type="slidenum">
              <a:rPr lang="en-US"/>
              <a:pPr/>
              <a:t>34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BB78AE-2347-40FE-966D-69F4ED438B48}" type="slidenum">
              <a:rPr lang="en-US"/>
              <a:pPr/>
              <a:t>35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114A62-F586-4CA7-9002-6C5221FE0A45}" type="slidenum">
              <a:rPr lang="en-US"/>
              <a:pPr/>
              <a:t>36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504143-C970-4652-96DE-434B2A7B3AFB}" type="slidenum">
              <a:rPr lang="en-US"/>
              <a:pPr/>
              <a:t>37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8E4DCD-B441-47BA-8037-6EB540052B83}" type="slidenum">
              <a:rPr lang="en-US"/>
              <a:pPr/>
              <a:t>38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6B76EF-D1B6-40B6-90BF-E7F1E87C4DFB}" type="slidenum">
              <a:rPr lang="en-US"/>
              <a:pPr/>
              <a:t>39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9521F-2091-4E28-BE18-C4965B140A16}" type="slidenum">
              <a:rPr lang="en-US"/>
              <a:pPr/>
              <a:t>40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14E354-08E8-4FD0-A77C-32EAA3902775}" type="slidenum">
              <a:rPr lang="en-US"/>
              <a:pPr/>
              <a:t>41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B6ECE-9CD2-42D6-99A4-5C5A0B28883E}" type="slidenum">
              <a:rPr lang="en-US"/>
              <a:pPr/>
              <a:t>7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BE153A-CA10-40B0-B9E6-39E6549B2503}" type="slidenum">
              <a:rPr lang="en-US"/>
              <a:pPr/>
              <a:t>10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951E5C-5D60-41A2-B080-A973F87BE042}" type="slidenum">
              <a:rPr lang="en-US"/>
              <a:pPr/>
              <a:t>14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00ECE-0397-4624-9571-F2D631E91756}" type="slidenum">
              <a:rPr lang="en-US"/>
              <a:pPr/>
              <a:t>15</a:t>
            </a:fld>
            <a:endParaRPr 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3DE2B3-D898-4906-B4AF-3C96525C7E31}" type="slidenum">
              <a:rPr lang="en-US"/>
              <a:pPr/>
              <a:t>16</a:t>
            </a:fld>
            <a:endParaRPr lang="en-US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1A201-0A82-4769-84F8-DA0EBB8F591A}" type="slidenum">
              <a:rPr lang="en-US"/>
              <a:pPr/>
              <a:t>17</a:t>
            </a:fld>
            <a:endParaRPr lang="en-US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747E31-CBD9-49F4-A911-C8903C599081}" type="slidenum">
              <a:rPr lang="en-US"/>
              <a:pPr/>
              <a:t>18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418-120A-4A53-90A3-BA54C8A30F65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2630-6E3E-424B-86D3-664F1E123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418-120A-4A53-90A3-BA54C8A30F65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2630-6E3E-424B-86D3-664F1E123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418-120A-4A53-90A3-BA54C8A30F65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2630-6E3E-424B-86D3-664F1E123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418-120A-4A53-90A3-BA54C8A30F65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2630-6E3E-424B-86D3-664F1E123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418-120A-4A53-90A3-BA54C8A30F65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2630-6E3E-424B-86D3-664F1E123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418-120A-4A53-90A3-BA54C8A30F65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2630-6E3E-424B-86D3-664F1E123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418-120A-4A53-90A3-BA54C8A30F65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2630-6E3E-424B-86D3-664F1E123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418-120A-4A53-90A3-BA54C8A30F65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2630-6E3E-424B-86D3-664F1E123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418-120A-4A53-90A3-BA54C8A30F65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2630-6E3E-424B-86D3-664F1E123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418-120A-4A53-90A3-BA54C8A30F65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2630-6E3E-424B-86D3-664F1E123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418-120A-4A53-90A3-BA54C8A30F65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2630-6E3E-424B-86D3-664F1E123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92418-120A-4A53-90A3-BA54C8A30F65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C2630-6E3E-424B-86D3-664F1E123A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Evoluti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4024313"/>
          </a:xfrm>
          <a:prstGeom prst="rect">
            <a:avLst/>
          </a:prstGeom>
          <a:noFill/>
        </p:spPr>
      </p:pic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0" y="4038600"/>
            <a:ext cx="9144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Arial Rounded MT Bold" pitchFamily="34" charset="0"/>
              </a:rPr>
              <a:t>Stuart S. Sumida</a:t>
            </a:r>
          </a:p>
          <a:p>
            <a:pPr algn="ctr"/>
            <a:r>
              <a:rPr lang="en-US" sz="2800" dirty="0" smtClean="0">
                <a:latin typeface="Arial Rounded MT Bold" pitchFamily="34" charset="0"/>
              </a:rPr>
              <a:t>Biology 342</a:t>
            </a:r>
            <a:endParaRPr lang="en-US" sz="2800" dirty="0">
              <a:latin typeface="Arial Rounded MT Bold" pitchFamily="34" charset="0"/>
            </a:endParaRPr>
          </a:p>
          <a:p>
            <a:pPr algn="ctr"/>
            <a:endParaRPr lang="en-US" sz="1800" dirty="0">
              <a:latin typeface="Arial Rounded MT Bold" pitchFamily="34" charset="0"/>
            </a:endParaRPr>
          </a:p>
          <a:p>
            <a:pPr algn="ctr"/>
            <a:r>
              <a:rPr lang="en-US" sz="3600" dirty="0" smtClean="0">
                <a:latin typeface="Arial Rounded MT Bold" pitchFamily="34" charset="0"/>
              </a:rPr>
              <a:t>Phylogeny </a:t>
            </a:r>
            <a:r>
              <a:rPr lang="en-US" sz="3600" dirty="0" smtClean="0">
                <a:latin typeface="Arial Rounded MT Bold" pitchFamily="34" charset="0"/>
              </a:rPr>
              <a:t>of </a:t>
            </a:r>
            <a:r>
              <a:rPr lang="en-US" sz="3600" dirty="0" smtClean="0">
                <a:latin typeface="Arial Rounded MT Bold" pitchFamily="34" charset="0"/>
              </a:rPr>
              <a:t>Basal </a:t>
            </a:r>
            <a:r>
              <a:rPr lang="en-US" sz="3600" dirty="0" err="1" smtClean="0">
                <a:latin typeface="Arial Rounded MT Bold" pitchFamily="34" charset="0"/>
              </a:rPr>
              <a:t>Tetrapoda</a:t>
            </a:r>
            <a:endParaRPr lang="en-US" sz="36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Text Box 2"/>
          <p:cNvSpPr txBox="1">
            <a:spLocks noChangeArrowheads="1"/>
          </p:cNvSpPr>
          <p:nvPr/>
        </p:nvSpPr>
        <p:spPr bwMode="auto">
          <a:xfrm>
            <a:off x="593725" y="725488"/>
            <a:ext cx="85502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0"/>
              <a:t>Panderichthyids were the most tetrapod-like of the sarcopterygian fishes.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evonianlife.com/Panderichthys%2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525" y="914400"/>
            <a:ext cx="9134475" cy="2476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37338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/>
              <a:t>Panderichthyes</a:t>
            </a:r>
            <a:r>
              <a:rPr lang="en-US" sz="2800" i="1" dirty="0" smtClean="0"/>
              <a:t> – </a:t>
            </a:r>
            <a:r>
              <a:rPr lang="en-US" sz="2800" dirty="0" smtClean="0"/>
              <a:t>note the lack of dorsal fine, but retention of tail fin.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ncseprojects.org/files/images/KvD_Padian_s0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2854997" y="-2092997"/>
            <a:ext cx="3143553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Coelacanths</a:t>
            </a:r>
          </a:p>
          <a:p>
            <a:endParaRPr lang="en-US" sz="2000" b="1" dirty="0"/>
          </a:p>
          <a:p>
            <a:r>
              <a:rPr lang="en-US" sz="2000" b="1" dirty="0" smtClean="0"/>
              <a:t>Lungfish</a:t>
            </a:r>
          </a:p>
          <a:p>
            <a:endParaRPr lang="en-US" sz="2000" b="1" dirty="0"/>
          </a:p>
          <a:p>
            <a:r>
              <a:rPr lang="en-US" sz="2000" b="1" dirty="0" err="1" smtClean="0"/>
              <a:t>Rhizodontids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i="1" dirty="0" err="1" smtClean="0"/>
              <a:t>Eusthenopteron</a:t>
            </a:r>
            <a:endParaRPr lang="en-US" sz="2000" b="1" i="1" dirty="0" smtClean="0"/>
          </a:p>
          <a:p>
            <a:endParaRPr lang="en-US" sz="2000" b="1" i="1" dirty="0" smtClean="0"/>
          </a:p>
          <a:p>
            <a:r>
              <a:rPr lang="en-US" sz="2000" b="1" i="1" dirty="0" err="1" smtClean="0"/>
              <a:t>Panderichthyes</a:t>
            </a:r>
            <a:endParaRPr lang="en-US" sz="2000" b="1" i="1" dirty="0" smtClean="0"/>
          </a:p>
          <a:p>
            <a:endParaRPr lang="en-US" sz="2000" b="1" i="1" dirty="0" smtClean="0"/>
          </a:p>
          <a:p>
            <a:r>
              <a:rPr lang="en-US" sz="2000" b="1" i="1" dirty="0" err="1" smtClean="0"/>
              <a:t>Tiktaalik</a:t>
            </a:r>
            <a:endParaRPr lang="en-US" sz="2000" b="1" i="1" dirty="0" smtClean="0"/>
          </a:p>
          <a:p>
            <a:endParaRPr lang="en-US" sz="2000" b="1" i="1" dirty="0"/>
          </a:p>
          <a:p>
            <a:r>
              <a:rPr lang="en-US" sz="2000" b="1" i="1" dirty="0" err="1" smtClean="0"/>
              <a:t>Ventastega</a:t>
            </a:r>
            <a:endParaRPr lang="en-US" sz="2000" b="1" i="1" dirty="0" smtClean="0"/>
          </a:p>
          <a:p>
            <a:endParaRPr lang="en-US" sz="2000" b="1" i="1" dirty="0" smtClean="0"/>
          </a:p>
          <a:p>
            <a:r>
              <a:rPr lang="en-US" sz="2000" b="1" i="1" dirty="0" err="1" smtClean="0"/>
              <a:t>Acanthostega</a:t>
            </a:r>
            <a:endParaRPr lang="en-US" sz="2000" b="1" i="1" dirty="0" smtClean="0"/>
          </a:p>
          <a:p>
            <a:endParaRPr lang="en-US" sz="2000" b="1" i="1" dirty="0" smtClean="0"/>
          </a:p>
          <a:p>
            <a:r>
              <a:rPr lang="en-US" sz="2000" b="1" i="1" dirty="0" err="1" smtClean="0"/>
              <a:t>Ichthyostega</a:t>
            </a:r>
            <a:endParaRPr lang="en-US" sz="2000" b="1" i="1" dirty="0" smtClean="0"/>
          </a:p>
          <a:p>
            <a:endParaRPr lang="en-US" sz="2000" b="1" dirty="0" smtClean="0"/>
          </a:p>
          <a:p>
            <a:r>
              <a:rPr lang="en-US" sz="2000" b="1" i="1" dirty="0" err="1" smtClean="0"/>
              <a:t>Tulerpeton</a:t>
            </a:r>
            <a:endParaRPr lang="en-US" sz="2000" b="1" i="1" dirty="0" smtClean="0"/>
          </a:p>
          <a:p>
            <a:endParaRPr lang="en-US" sz="2000" b="1" i="1" dirty="0"/>
          </a:p>
          <a:p>
            <a:r>
              <a:rPr lang="en-US" sz="2000" b="1" i="1" dirty="0" err="1" smtClean="0"/>
              <a:t>Whatcheeria</a:t>
            </a:r>
            <a:endParaRPr lang="en-US" sz="2000" b="1" i="1" dirty="0" smtClean="0"/>
          </a:p>
          <a:p>
            <a:endParaRPr lang="en-US" sz="2000" b="1" i="1" dirty="0"/>
          </a:p>
          <a:p>
            <a:r>
              <a:rPr lang="en-US" sz="2000" b="1" i="1" dirty="0" err="1" smtClean="0"/>
              <a:t>Pederpes</a:t>
            </a:r>
            <a:endParaRPr lang="en-US" sz="2000" b="1" i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More advanced amphibians</a:t>
            </a:r>
            <a:endParaRPr lang="en-US" sz="2000" b="1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81000" y="3429000"/>
            <a:ext cx="769620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62000" y="3429000"/>
            <a:ext cx="0" cy="2971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71600" y="3505200"/>
            <a:ext cx="0" cy="2667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81200" y="3505200"/>
            <a:ext cx="0" cy="2438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90800" y="3505200"/>
            <a:ext cx="0" cy="2209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4200" y="3505200"/>
            <a:ext cx="0" cy="1981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33800" y="3505200"/>
            <a:ext cx="0" cy="167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19600" y="3505200"/>
            <a:ext cx="0" cy="1447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29200" y="35052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638800" y="3505200"/>
            <a:ext cx="0" cy="91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248400" y="3505200"/>
            <a:ext cx="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58000" y="3429000"/>
            <a:ext cx="0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467600" y="3429000"/>
            <a:ext cx="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0" name="Picture 2" descr="Tiktaalik3"/>
          <p:cNvPicPr>
            <a:picLocks noChangeAspect="1" noChangeArrowheads="1"/>
          </p:cNvPicPr>
          <p:nvPr/>
        </p:nvPicPr>
        <p:blipFill>
          <a:blip r:embed="rId3" cstate="email">
            <a:lum contrast="24000"/>
          </a:blip>
          <a:srcRect/>
          <a:stretch>
            <a:fillRect/>
          </a:stretch>
        </p:blipFill>
        <p:spPr bwMode="auto">
          <a:xfrm>
            <a:off x="533400" y="1260475"/>
            <a:ext cx="8305800" cy="4459288"/>
          </a:xfrm>
          <a:prstGeom prst="rect">
            <a:avLst/>
          </a:prstGeom>
          <a:noFill/>
        </p:spPr>
      </p:pic>
      <p:sp>
        <p:nvSpPr>
          <p:cNvPr id="406531" name="Text Box 3"/>
          <p:cNvSpPr txBox="1">
            <a:spLocks noChangeArrowheads="1"/>
          </p:cNvSpPr>
          <p:nvPr/>
        </p:nvSpPr>
        <p:spPr bwMode="auto">
          <a:xfrm>
            <a:off x="365125" y="192088"/>
            <a:ext cx="8778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/>
              <a:t>Tiktaalik roseae</a:t>
            </a:r>
            <a:r>
              <a:rPr lang="en-US"/>
              <a:t> – a lobe-finned fish intermediate between typical sarcopterygians and basal tetrapods.</a:t>
            </a:r>
          </a:p>
        </p:txBody>
      </p:sp>
      <p:sp>
        <p:nvSpPr>
          <p:cNvPr id="406532" name="Text Box 4"/>
          <p:cNvSpPr txBox="1">
            <a:spLocks noChangeArrowheads="1"/>
          </p:cNvSpPr>
          <p:nvPr/>
        </p:nvSpPr>
        <p:spPr bwMode="auto">
          <a:xfrm>
            <a:off x="685800" y="6019800"/>
            <a:ext cx="8054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Mid to Late Devonian; 375 million years old.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6" name="Picture 2" descr="Tiktaalik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762000"/>
            <a:ext cx="8382000" cy="558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2" name="Picture 2" descr="fossil-roseae400X35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7696200" cy="6867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22" name="Picture 2" descr="tiktaalik_phyl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5400" y="457200"/>
            <a:ext cx="5791200" cy="5140325"/>
          </a:xfrm>
          <a:prstGeom prst="rect">
            <a:avLst/>
          </a:prstGeom>
          <a:noFill/>
        </p:spPr>
      </p:pic>
      <p:sp>
        <p:nvSpPr>
          <p:cNvPr id="414723" name="Text Box 3"/>
          <p:cNvSpPr txBox="1">
            <a:spLocks noChangeArrowheads="1"/>
          </p:cNvSpPr>
          <p:nvPr/>
        </p:nvSpPr>
        <p:spPr bwMode="auto">
          <a:xfrm>
            <a:off x="288925" y="5830888"/>
            <a:ext cx="8855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The back end of </a:t>
            </a:r>
            <a:r>
              <a:rPr lang="en-US" i="1" dirty="0" err="1"/>
              <a:t>Tiktaalik</a:t>
            </a:r>
            <a:r>
              <a:rPr lang="en-US" dirty="0" err="1"/>
              <a:t>’s</a:t>
            </a:r>
            <a:r>
              <a:rPr lang="en-US" dirty="0"/>
              <a:t> skull is intermediate between fishes and </a:t>
            </a:r>
            <a:r>
              <a:rPr lang="en-US" dirty="0" err="1"/>
              <a:t>tetrapods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770" name="Picture 2" descr="tiktaalik_lim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0" y="152400"/>
            <a:ext cx="6248400" cy="3983038"/>
          </a:xfrm>
          <a:prstGeom prst="rect">
            <a:avLst/>
          </a:prstGeom>
          <a:noFill/>
        </p:spPr>
      </p:pic>
      <p:sp>
        <p:nvSpPr>
          <p:cNvPr id="416771" name="Text Box 3"/>
          <p:cNvSpPr txBox="1">
            <a:spLocks noChangeArrowheads="1"/>
          </p:cNvSpPr>
          <p:nvPr/>
        </p:nvSpPr>
        <p:spPr bwMode="auto">
          <a:xfrm>
            <a:off x="228600" y="4953000"/>
            <a:ext cx="8626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i="1" dirty="0" err="1">
                <a:cs typeface="Arial" charset="0"/>
              </a:rPr>
              <a:t>Tiktaalik</a:t>
            </a:r>
            <a:r>
              <a:rPr lang="en-US" sz="3600" dirty="0">
                <a:cs typeface="Arial" charset="0"/>
              </a:rPr>
              <a:t> is a fish with wrist bones, yet still retaining fin rays.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818" name="Picture 2" descr="tiktaalik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304800"/>
            <a:ext cx="4876800" cy="2693988"/>
          </a:xfrm>
          <a:prstGeom prst="rect">
            <a:avLst/>
          </a:prstGeom>
          <a:noFill/>
        </p:spPr>
      </p:pic>
      <p:pic>
        <p:nvPicPr>
          <p:cNvPr id="418819" name="Picture 3" descr="tiktaalik_splay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3352800"/>
            <a:ext cx="5029200" cy="2979738"/>
          </a:xfrm>
          <a:prstGeom prst="rect">
            <a:avLst/>
          </a:prstGeom>
          <a:noFill/>
        </p:spPr>
      </p:pic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5394325" y="725488"/>
            <a:ext cx="37496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/>
              <a:t>The posture of </a:t>
            </a:r>
            <a:r>
              <a:rPr lang="en-US" sz="3600" i="1" dirty="0" err="1"/>
              <a:t>Tiktaalik</a:t>
            </a:r>
            <a:r>
              <a:rPr lang="en-US" sz="3600" dirty="0" err="1"/>
              <a:t>’s</a:t>
            </a:r>
            <a:r>
              <a:rPr lang="en-US" sz="3600" dirty="0"/>
              <a:t> fin/limb is intermediate between that of fishes an </a:t>
            </a:r>
            <a:r>
              <a:rPr lang="en-US" sz="3600" dirty="0" err="1"/>
              <a:t>tetrapods</a:t>
            </a:r>
            <a:r>
              <a:rPr lang="en-US" sz="3600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 descr="Larson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9325" y="457200"/>
            <a:ext cx="4646613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2854997" y="-2092997"/>
            <a:ext cx="3143553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Coelacanths</a:t>
            </a:r>
          </a:p>
          <a:p>
            <a:endParaRPr lang="en-US" sz="2000" b="1" dirty="0"/>
          </a:p>
          <a:p>
            <a:r>
              <a:rPr lang="en-US" sz="2000" b="1" dirty="0" smtClean="0"/>
              <a:t>Lungfish</a:t>
            </a:r>
          </a:p>
          <a:p>
            <a:endParaRPr lang="en-US" sz="2000" b="1" dirty="0"/>
          </a:p>
          <a:p>
            <a:r>
              <a:rPr lang="en-US" sz="2000" b="1" dirty="0" err="1" smtClean="0"/>
              <a:t>Rhizodontids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i="1" dirty="0" err="1" smtClean="0"/>
              <a:t>Eusthenopteron</a:t>
            </a:r>
            <a:endParaRPr lang="en-US" sz="2000" b="1" i="1" dirty="0" smtClean="0"/>
          </a:p>
          <a:p>
            <a:endParaRPr lang="en-US" sz="2000" b="1" i="1" dirty="0" smtClean="0"/>
          </a:p>
          <a:p>
            <a:r>
              <a:rPr lang="en-US" sz="2000" b="1" i="1" dirty="0" err="1" smtClean="0"/>
              <a:t>Panderichthyes</a:t>
            </a:r>
            <a:endParaRPr lang="en-US" sz="2000" b="1" i="1" dirty="0" smtClean="0"/>
          </a:p>
          <a:p>
            <a:endParaRPr lang="en-US" sz="2000" b="1" i="1" dirty="0" smtClean="0"/>
          </a:p>
          <a:p>
            <a:r>
              <a:rPr lang="en-US" sz="2000" b="1" i="1" dirty="0" err="1" smtClean="0"/>
              <a:t>Tiktaalik</a:t>
            </a:r>
            <a:endParaRPr lang="en-US" sz="2000" b="1" i="1" dirty="0" smtClean="0"/>
          </a:p>
          <a:p>
            <a:endParaRPr lang="en-US" sz="2000" b="1" i="1" dirty="0"/>
          </a:p>
          <a:p>
            <a:r>
              <a:rPr lang="en-US" sz="2000" b="1" i="1" dirty="0" err="1" smtClean="0"/>
              <a:t>Ventastega</a:t>
            </a:r>
            <a:endParaRPr lang="en-US" sz="2000" b="1" i="1" dirty="0" smtClean="0"/>
          </a:p>
          <a:p>
            <a:endParaRPr lang="en-US" sz="2000" b="1" i="1" dirty="0" smtClean="0"/>
          </a:p>
          <a:p>
            <a:r>
              <a:rPr lang="en-US" sz="2000" b="1" i="1" dirty="0" err="1" smtClean="0"/>
              <a:t>Acanthostega</a:t>
            </a:r>
            <a:endParaRPr lang="en-US" sz="2000" b="1" i="1" dirty="0" smtClean="0"/>
          </a:p>
          <a:p>
            <a:endParaRPr lang="en-US" sz="2000" b="1" i="1" dirty="0" smtClean="0"/>
          </a:p>
          <a:p>
            <a:r>
              <a:rPr lang="en-US" sz="2000" b="1" i="1" dirty="0" err="1" smtClean="0"/>
              <a:t>Ichthyostega</a:t>
            </a:r>
            <a:endParaRPr lang="en-US" sz="2000" b="1" i="1" dirty="0" smtClean="0"/>
          </a:p>
          <a:p>
            <a:endParaRPr lang="en-US" sz="2000" b="1" dirty="0" smtClean="0"/>
          </a:p>
          <a:p>
            <a:r>
              <a:rPr lang="en-US" sz="2000" b="1" i="1" dirty="0" err="1" smtClean="0"/>
              <a:t>Tulerpeton</a:t>
            </a:r>
            <a:endParaRPr lang="en-US" sz="2000" b="1" i="1" dirty="0" smtClean="0"/>
          </a:p>
          <a:p>
            <a:endParaRPr lang="en-US" sz="2000" b="1" i="1" dirty="0"/>
          </a:p>
          <a:p>
            <a:r>
              <a:rPr lang="en-US" sz="2000" b="1" i="1" dirty="0" err="1" smtClean="0"/>
              <a:t>Whatcheeria</a:t>
            </a:r>
            <a:endParaRPr lang="en-US" sz="2000" b="1" i="1" dirty="0" smtClean="0"/>
          </a:p>
          <a:p>
            <a:endParaRPr lang="en-US" sz="2000" b="1" i="1" dirty="0"/>
          </a:p>
          <a:p>
            <a:r>
              <a:rPr lang="en-US" sz="2000" b="1" i="1" dirty="0" err="1" smtClean="0"/>
              <a:t>Pederpes</a:t>
            </a:r>
            <a:endParaRPr lang="en-US" sz="2000" b="1" i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More advanced amphibians</a:t>
            </a:r>
            <a:endParaRPr lang="en-US" sz="2000" b="1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81000" y="3429000"/>
            <a:ext cx="769620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62000" y="3429000"/>
            <a:ext cx="0" cy="2971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71600" y="3505200"/>
            <a:ext cx="0" cy="2667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81200" y="3505200"/>
            <a:ext cx="0" cy="2438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90800" y="3505200"/>
            <a:ext cx="0" cy="2209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4200" y="3505200"/>
            <a:ext cx="0" cy="1981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33800" y="3505200"/>
            <a:ext cx="0" cy="167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19600" y="3505200"/>
            <a:ext cx="0" cy="1447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29200" y="35052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638800" y="3505200"/>
            <a:ext cx="0" cy="91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248400" y="3505200"/>
            <a:ext cx="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58000" y="3429000"/>
            <a:ext cx="0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467600" y="3429000"/>
            <a:ext cx="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228600"/>
            <a:ext cx="66865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09800" y="6172200"/>
            <a:ext cx="485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Reconstructions of the basal </a:t>
            </a:r>
            <a:r>
              <a:rPr lang="en-US" dirty="0" err="1" smtClean="0"/>
              <a:t>tetrapod</a:t>
            </a:r>
            <a:r>
              <a:rPr lang="en-US" dirty="0" smtClean="0"/>
              <a:t> </a:t>
            </a:r>
            <a:r>
              <a:rPr lang="en-US" i="1" dirty="0" err="1" smtClean="0"/>
              <a:t>Ventastega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09600"/>
            <a:ext cx="8763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The Earliest </a:t>
            </a:r>
            <a:r>
              <a:rPr lang="en-US" dirty="0" err="1"/>
              <a:t>Tetrapods</a:t>
            </a:r>
            <a:r>
              <a:rPr lang="en-US" dirty="0"/>
              <a:t> (such as </a:t>
            </a:r>
            <a:r>
              <a:rPr lang="en-US" i="1" dirty="0" err="1" smtClean="0"/>
              <a:t>Ventastega</a:t>
            </a:r>
            <a:r>
              <a:rPr lang="en-US" dirty="0" smtClean="0"/>
              <a:t> and </a:t>
            </a:r>
            <a:r>
              <a:rPr lang="en-US" dirty="0" err="1" smtClean="0"/>
              <a:t>Ichthyostegalians</a:t>
            </a:r>
            <a:r>
              <a:rPr lang="en-US" dirty="0"/>
              <a:t>) were Very “Fish-like”</a:t>
            </a:r>
          </a:p>
        </p:txBody>
      </p:sp>
      <p:pic>
        <p:nvPicPr>
          <p:cNvPr id="274436" name="Picture 4" descr="Ichthyosteg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2590800"/>
            <a:ext cx="7239000" cy="3892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8" name="Picture 2" descr="Acanthostega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412750"/>
            <a:ext cx="8382000" cy="5402263"/>
          </a:xfrm>
          <a:prstGeom prst="rect">
            <a:avLst/>
          </a:prstGeom>
          <a:noFill/>
        </p:spPr>
      </p:pic>
      <p:sp>
        <p:nvSpPr>
          <p:cNvPr id="275459" name="Text Box 3"/>
          <p:cNvSpPr txBox="1">
            <a:spLocks noChangeArrowheads="1"/>
          </p:cNvSpPr>
          <p:nvPr/>
        </p:nvSpPr>
        <p:spPr bwMode="auto">
          <a:xfrm>
            <a:off x="669925" y="5883275"/>
            <a:ext cx="4130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/>
              <a:t>Acanthostega gunneri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0" name="Picture 2" descr="acanthostega scan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304800"/>
            <a:ext cx="8001000" cy="5334000"/>
          </a:xfrm>
          <a:prstGeom prst="rect">
            <a:avLst/>
          </a:prstGeom>
          <a:noFill/>
        </p:spPr>
      </p:pic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533400" y="6019800"/>
            <a:ext cx="4130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/>
              <a:t>Acanthostega gunneri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4" name="Picture 2" descr="FinLimb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00200" y="152400"/>
            <a:ext cx="5486400" cy="5308600"/>
          </a:xfrm>
          <a:prstGeom prst="rect">
            <a:avLst/>
          </a:prstGeom>
          <a:noFill/>
        </p:spPr>
      </p:pic>
      <p:sp>
        <p:nvSpPr>
          <p:cNvPr id="340995" name="Text Box 3"/>
          <p:cNvSpPr txBox="1">
            <a:spLocks noChangeArrowheads="1"/>
          </p:cNvSpPr>
          <p:nvPr/>
        </p:nvSpPr>
        <p:spPr bwMode="auto">
          <a:xfrm>
            <a:off x="974725" y="5830888"/>
            <a:ext cx="6640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Fins or Limbs…?  Yes, polydactylous fins/limbs.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2854997" y="-2092997"/>
            <a:ext cx="3143553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Coelacanths</a:t>
            </a:r>
          </a:p>
          <a:p>
            <a:endParaRPr lang="en-US" sz="2000" b="1" dirty="0"/>
          </a:p>
          <a:p>
            <a:r>
              <a:rPr lang="en-US" sz="2000" b="1" dirty="0" smtClean="0"/>
              <a:t>Lungfish</a:t>
            </a:r>
          </a:p>
          <a:p>
            <a:endParaRPr lang="en-US" sz="2000" b="1" dirty="0"/>
          </a:p>
          <a:p>
            <a:r>
              <a:rPr lang="en-US" sz="2000" b="1" dirty="0" err="1" smtClean="0"/>
              <a:t>Rhizodontids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i="1" dirty="0" err="1" smtClean="0"/>
              <a:t>Eusthenopteron</a:t>
            </a:r>
            <a:endParaRPr lang="en-US" sz="2000" b="1" i="1" dirty="0" smtClean="0"/>
          </a:p>
          <a:p>
            <a:endParaRPr lang="en-US" sz="2000" b="1" i="1" dirty="0" smtClean="0"/>
          </a:p>
          <a:p>
            <a:r>
              <a:rPr lang="en-US" sz="2000" b="1" i="1" dirty="0" err="1" smtClean="0"/>
              <a:t>Panderichthyes</a:t>
            </a:r>
            <a:endParaRPr lang="en-US" sz="2000" b="1" i="1" dirty="0" smtClean="0"/>
          </a:p>
          <a:p>
            <a:endParaRPr lang="en-US" sz="2000" b="1" i="1" dirty="0" smtClean="0"/>
          </a:p>
          <a:p>
            <a:r>
              <a:rPr lang="en-US" sz="2000" b="1" i="1" dirty="0" err="1" smtClean="0"/>
              <a:t>Tiktaalik</a:t>
            </a:r>
            <a:endParaRPr lang="en-US" sz="2000" b="1" i="1" dirty="0" smtClean="0"/>
          </a:p>
          <a:p>
            <a:endParaRPr lang="en-US" sz="2000" b="1" i="1" dirty="0"/>
          </a:p>
          <a:p>
            <a:r>
              <a:rPr lang="en-US" sz="2000" b="1" i="1" dirty="0" err="1" smtClean="0"/>
              <a:t>Ventastega</a:t>
            </a:r>
            <a:endParaRPr lang="en-US" sz="2000" b="1" i="1" dirty="0" smtClean="0"/>
          </a:p>
          <a:p>
            <a:endParaRPr lang="en-US" sz="2000" b="1" i="1" dirty="0" smtClean="0"/>
          </a:p>
          <a:p>
            <a:r>
              <a:rPr lang="en-US" sz="2000" b="1" i="1" dirty="0" err="1" smtClean="0"/>
              <a:t>Acanthostega</a:t>
            </a:r>
            <a:endParaRPr lang="en-US" sz="2000" b="1" i="1" dirty="0" smtClean="0"/>
          </a:p>
          <a:p>
            <a:endParaRPr lang="en-US" sz="2000" b="1" i="1" dirty="0" smtClean="0"/>
          </a:p>
          <a:p>
            <a:r>
              <a:rPr lang="en-US" sz="2000" b="1" i="1" dirty="0" err="1" smtClean="0"/>
              <a:t>Ichthyostega</a:t>
            </a:r>
            <a:endParaRPr lang="en-US" sz="2000" b="1" i="1" dirty="0" smtClean="0"/>
          </a:p>
          <a:p>
            <a:endParaRPr lang="en-US" sz="2000" b="1" dirty="0" smtClean="0"/>
          </a:p>
          <a:p>
            <a:r>
              <a:rPr lang="en-US" sz="2000" b="1" i="1" dirty="0" err="1" smtClean="0"/>
              <a:t>Tulerpeton</a:t>
            </a:r>
            <a:endParaRPr lang="en-US" sz="2000" b="1" i="1" dirty="0" smtClean="0"/>
          </a:p>
          <a:p>
            <a:endParaRPr lang="en-US" sz="2000" b="1" i="1" dirty="0"/>
          </a:p>
          <a:p>
            <a:r>
              <a:rPr lang="en-US" sz="2000" b="1" i="1" dirty="0" err="1" smtClean="0"/>
              <a:t>Whatcheeria</a:t>
            </a:r>
            <a:endParaRPr lang="en-US" sz="2000" b="1" i="1" dirty="0" smtClean="0"/>
          </a:p>
          <a:p>
            <a:endParaRPr lang="en-US" sz="2000" b="1" i="1" dirty="0"/>
          </a:p>
          <a:p>
            <a:r>
              <a:rPr lang="en-US" sz="2000" b="1" i="1" dirty="0" err="1" smtClean="0"/>
              <a:t>Pederpes</a:t>
            </a:r>
            <a:endParaRPr lang="en-US" sz="2000" b="1" i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More advanced amphibians</a:t>
            </a:r>
            <a:endParaRPr lang="en-US" sz="2000" b="1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81000" y="3429000"/>
            <a:ext cx="769620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62000" y="3429000"/>
            <a:ext cx="0" cy="2971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71600" y="3505200"/>
            <a:ext cx="0" cy="2667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81200" y="3505200"/>
            <a:ext cx="0" cy="2438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90800" y="3505200"/>
            <a:ext cx="0" cy="2209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4200" y="3505200"/>
            <a:ext cx="0" cy="1981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33800" y="3505200"/>
            <a:ext cx="0" cy="167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19600" y="3505200"/>
            <a:ext cx="0" cy="1447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29200" y="3505200"/>
            <a:ext cx="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638800" y="3505200"/>
            <a:ext cx="0" cy="91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248400" y="3505200"/>
            <a:ext cx="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58000" y="3429000"/>
            <a:ext cx="0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467600" y="3429000"/>
            <a:ext cx="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1000" y="0"/>
            <a:ext cx="7970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Number of digits:                               ?           ?          7/8     7          6         5          5        5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fieldmuseum.org/sites/default/files/lo%20rez%20Whatcheeria%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257800" cy="4784599"/>
          </a:xfrm>
          <a:prstGeom prst="rect">
            <a:avLst/>
          </a:prstGeom>
          <a:noFill/>
        </p:spPr>
      </p:pic>
      <p:pic>
        <p:nvPicPr>
          <p:cNvPr id="87044" name="Picture 4" descr="http://photos3.zillow.com/p_d/ISz6rh8aby8d5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800" y="0"/>
            <a:ext cx="3886200" cy="29146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1816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Skull of </a:t>
            </a:r>
            <a:r>
              <a:rPr lang="en-US" sz="2800" i="1" dirty="0" err="1" smtClean="0"/>
              <a:t>Whatcheeria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deltae</a:t>
            </a:r>
            <a:r>
              <a:rPr lang="en-US" sz="2800" dirty="0" smtClean="0"/>
              <a:t>, a highly aquatic </a:t>
            </a:r>
            <a:r>
              <a:rPr lang="en-US" sz="2800" dirty="0" err="1" smtClean="0"/>
              <a:t>tetrapod</a:t>
            </a:r>
            <a:r>
              <a:rPr lang="en-US" sz="2800" dirty="0" smtClean="0"/>
              <a:t> found near the town of What Cheer, Iowa.</a:t>
            </a:r>
            <a:endParaRPr lang="en-US" sz="2800" dirty="0"/>
          </a:p>
        </p:txBody>
      </p:sp>
      <p:pic>
        <p:nvPicPr>
          <p:cNvPr id="87046" name="Picture 6" descr="http://th00.deviantart.net/fs50/PRE/i/2009/297/6/7/Whatcheeria_deltae_by_DiBg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7800" y="2743199"/>
            <a:ext cx="3886201" cy="2076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http://www.nature.com/nature/journal/v418/n6893/images/nature00824-f1.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681" y="2362200"/>
            <a:ext cx="6611469" cy="4495800"/>
          </a:xfrm>
          <a:prstGeom prst="rect">
            <a:avLst/>
          </a:prstGeom>
          <a:noFill/>
        </p:spPr>
      </p:pic>
      <p:pic>
        <p:nvPicPr>
          <p:cNvPr id="86018" name="Picture 2" descr="http://www.theclacks.org.uk/jac/Pederpe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543675" cy="42576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705600" y="22860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Pederpes</a:t>
            </a:r>
            <a:r>
              <a:rPr lang="en-US" sz="2400" dirty="0" smtClean="0"/>
              <a:t>, initially mistaken as a fish, but oops, it has hips and legs.</a:t>
            </a:r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Text Box 2"/>
          <p:cNvSpPr txBox="1">
            <a:spLocks noChangeArrowheads="1"/>
          </p:cNvSpPr>
          <p:nvPr/>
        </p:nvSpPr>
        <p:spPr bwMode="auto">
          <a:xfrm>
            <a:off x="5699125" y="496888"/>
            <a:ext cx="2966133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Other </a:t>
            </a:r>
            <a:r>
              <a:rPr lang="en-US" sz="2400" dirty="0" err="1"/>
              <a:t>Sarcopterygians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Panderichthyids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Ichthyostegalia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>
                <a:solidFill>
                  <a:schemeClr val="tx2"/>
                </a:solidFill>
              </a:rPr>
              <a:t>Dissorophoids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sz="2400" dirty="0"/>
          </a:p>
          <a:p>
            <a:r>
              <a:rPr lang="en-US" sz="2400" dirty="0" err="1"/>
              <a:t>Lissamphibia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Anthracosauria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Seymouriamorpha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Diadectomorpha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Amniota</a:t>
            </a:r>
            <a:endParaRPr lang="en-US" sz="2400" dirty="0"/>
          </a:p>
        </p:txBody>
      </p:sp>
      <p:sp>
        <p:nvSpPr>
          <p:cNvPr id="316419" name="Line 3"/>
          <p:cNvSpPr>
            <a:spLocks noChangeShapeType="1"/>
          </p:cNvSpPr>
          <p:nvPr/>
        </p:nvSpPr>
        <p:spPr bwMode="auto">
          <a:xfrm>
            <a:off x="1295400" y="2743200"/>
            <a:ext cx="3810000" cy="3810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6420" name="Line 4"/>
          <p:cNvSpPr>
            <a:spLocks noChangeShapeType="1"/>
          </p:cNvSpPr>
          <p:nvPr/>
        </p:nvSpPr>
        <p:spPr bwMode="auto">
          <a:xfrm flipV="1">
            <a:off x="1600200" y="762000"/>
            <a:ext cx="3581400" cy="2362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6421" name="Line 5"/>
          <p:cNvSpPr>
            <a:spLocks noChangeShapeType="1"/>
          </p:cNvSpPr>
          <p:nvPr/>
        </p:nvSpPr>
        <p:spPr bwMode="auto">
          <a:xfrm flipV="1">
            <a:off x="1981200" y="1447800"/>
            <a:ext cx="3200400" cy="2057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6422" name="Line 6"/>
          <p:cNvSpPr>
            <a:spLocks noChangeShapeType="1"/>
          </p:cNvSpPr>
          <p:nvPr/>
        </p:nvSpPr>
        <p:spPr bwMode="auto">
          <a:xfrm flipV="1">
            <a:off x="2514600" y="2209800"/>
            <a:ext cx="2667000" cy="1752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6423" name="Line 7"/>
          <p:cNvSpPr>
            <a:spLocks noChangeShapeType="1"/>
          </p:cNvSpPr>
          <p:nvPr/>
        </p:nvSpPr>
        <p:spPr bwMode="auto">
          <a:xfrm flipV="1">
            <a:off x="2971800" y="2971800"/>
            <a:ext cx="220980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6424" name="Line 8"/>
          <p:cNvSpPr>
            <a:spLocks noChangeShapeType="1"/>
          </p:cNvSpPr>
          <p:nvPr/>
        </p:nvSpPr>
        <p:spPr bwMode="auto">
          <a:xfrm flipV="1">
            <a:off x="3810000" y="4419600"/>
            <a:ext cx="13716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6425" name="Line 9"/>
          <p:cNvSpPr>
            <a:spLocks noChangeShapeType="1"/>
          </p:cNvSpPr>
          <p:nvPr/>
        </p:nvSpPr>
        <p:spPr bwMode="auto">
          <a:xfrm flipV="1">
            <a:off x="4267200" y="5181600"/>
            <a:ext cx="9144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6426" name="Line 10"/>
          <p:cNvSpPr>
            <a:spLocks noChangeShapeType="1"/>
          </p:cNvSpPr>
          <p:nvPr/>
        </p:nvSpPr>
        <p:spPr bwMode="auto">
          <a:xfrm flipV="1">
            <a:off x="4724400" y="5867400"/>
            <a:ext cx="45720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6427" name="Line 11"/>
          <p:cNvSpPr>
            <a:spLocks noChangeShapeType="1"/>
          </p:cNvSpPr>
          <p:nvPr/>
        </p:nvSpPr>
        <p:spPr bwMode="auto">
          <a:xfrm flipH="1" flipV="1">
            <a:off x="4648200" y="3276600"/>
            <a:ext cx="5334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6428" name="Text Box 12"/>
          <p:cNvSpPr txBox="1">
            <a:spLocks noChangeArrowheads="1"/>
          </p:cNvSpPr>
          <p:nvPr/>
        </p:nvSpPr>
        <p:spPr bwMode="auto">
          <a:xfrm>
            <a:off x="0" y="3733800"/>
            <a:ext cx="196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Sarcopterygii</a:t>
            </a:r>
          </a:p>
        </p:txBody>
      </p:sp>
      <p:sp>
        <p:nvSpPr>
          <p:cNvPr id="316429" name="Line 13"/>
          <p:cNvSpPr>
            <a:spLocks noChangeShapeType="1"/>
          </p:cNvSpPr>
          <p:nvPr/>
        </p:nvSpPr>
        <p:spPr bwMode="auto">
          <a:xfrm flipV="1">
            <a:off x="990600" y="3200400"/>
            <a:ext cx="5334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6430" name="Line 14"/>
          <p:cNvSpPr>
            <a:spLocks noChangeShapeType="1"/>
          </p:cNvSpPr>
          <p:nvPr/>
        </p:nvSpPr>
        <p:spPr bwMode="auto">
          <a:xfrm flipV="1">
            <a:off x="1828800" y="4114800"/>
            <a:ext cx="6096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6431" name="Text Box 15"/>
          <p:cNvSpPr txBox="1">
            <a:spLocks noChangeArrowheads="1"/>
          </p:cNvSpPr>
          <p:nvPr/>
        </p:nvSpPr>
        <p:spPr bwMode="auto">
          <a:xfrm>
            <a:off x="212725" y="4687888"/>
            <a:ext cx="157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Tetrapoda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915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group of bony fishes that gave rise to land-dwelling vertebrates and their descendants (</a:t>
            </a:r>
            <a:r>
              <a:rPr lang="en-US" sz="2800" dirty="0" err="1" smtClean="0"/>
              <a:t>Tetrapoda</a:t>
            </a:r>
            <a:r>
              <a:rPr lang="en-US" sz="2800" dirty="0" smtClean="0"/>
              <a:t>, or colloquially, “</a:t>
            </a:r>
            <a:r>
              <a:rPr lang="en-US" sz="2800" dirty="0" err="1" smtClean="0"/>
              <a:t>tetrapods</a:t>
            </a:r>
            <a:r>
              <a:rPr lang="en-US" sz="2800" dirty="0" smtClean="0"/>
              <a:t>”) was the lobe-finned fishes, or </a:t>
            </a:r>
            <a:r>
              <a:rPr lang="en-US" sz="2800" dirty="0" err="1" smtClean="0"/>
              <a:t>Sarcopterygii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err="1" smtClean="0"/>
              <a:t>Sarcoptrygii</a:t>
            </a:r>
            <a:r>
              <a:rPr lang="en-US" sz="2800" dirty="0" smtClean="0"/>
              <a:t> includes coelacanths (which retain one living form, </a:t>
            </a:r>
            <a:r>
              <a:rPr lang="en-US" sz="2800" i="1" dirty="0" err="1" smtClean="0"/>
              <a:t>Latimeria</a:t>
            </a:r>
            <a:r>
              <a:rPr lang="en-US" sz="2800" dirty="0" smtClean="0"/>
              <a:t>), lungfish, and crossopterygians.</a:t>
            </a:r>
          </a:p>
          <a:p>
            <a:endParaRPr lang="en-US" sz="2800" dirty="0"/>
          </a:p>
          <a:p>
            <a:r>
              <a:rPr lang="en-US" sz="2800" dirty="0" smtClean="0"/>
              <a:t>The transition from </a:t>
            </a:r>
            <a:r>
              <a:rPr lang="en-US" sz="2800" dirty="0" err="1" smtClean="0"/>
              <a:t>sarcopterygian</a:t>
            </a:r>
            <a:r>
              <a:rPr lang="en-US" sz="2800" dirty="0" smtClean="0"/>
              <a:t> fishes  to stem </a:t>
            </a:r>
            <a:r>
              <a:rPr lang="en-US" sz="2800" dirty="0" err="1" smtClean="0"/>
              <a:t>tetrapods</a:t>
            </a:r>
            <a:r>
              <a:rPr lang="en-US" sz="2800" dirty="0" smtClean="0"/>
              <a:t> proceeded through a series of groups – not all of which are included here.  There was no sharp and distinct transition, rather it was a continuum from very </a:t>
            </a:r>
            <a:r>
              <a:rPr lang="en-US" sz="2800" dirty="0" err="1" smtClean="0"/>
              <a:t>tetrapod</a:t>
            </a:r>
            <a:r>
              <a:rPr lang="en-US" sz="2800" dirty="0" smtClean="0"/>
              <a:t>-like fishes to very fish-like </a:t>
            </a:r>
            <a:r>
              <a:rPr lang="en-US" sz="2800" dirty="0" err="1" smtClean="0"/>
              <a:t>tetrapods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4" name="Picture 2" descr="Eryop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457200"/>
            <a:ext cx="7543800" cy="5043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Text Box 2"/>
          <p:cNvSpPr txBox="1">
            <a:spLocks noChangeArrowheads="1"/>
          </p:cNvSpPr>
          <p:nvPr/>
        </p:nvSpPr>
        <p:spPr bwMode="auto">
          <a:xfrm>
            <a:off x="0" y="0"/>
            <a:ext cx="8550275" cy="667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Living Amphibians:</a:t>
            </a:r>
          </a:p>
          <a:p>
            <a:endParaRPr lang="en-US" sz="4000">
              <a:solidFill>
                <a:schemeClr val="tx2"/>
              </a:solidFill>
            </a:endParaRPr>
          </a:p>
          <a:p>
            <a:r>
              <a:rPr lang="en-US" sz="3200"/>
              <a:t>All used to be included in a group called Lissamphibia</a:t>
            </a:r>
          </a:p>
          <a:p>
            <a:endParaRPr lang="en-US" sz="3200"/>
          </a:p>
          <a:p>
            <a:r>
              <a:rPr lang="en-US" sz="3200">
                <a:solidFill>
                  <a:schemeClr val="tx2"/>
                </a:solidFill>
              </a:rPr>
              <a:t>Lissamphibia</a:t>
            </a:r>
            <a:r>
              <a:rPr lang="en-US" sz="3200"/>
              <a:t> was considered a natural group because all have similar teeth (pedicillate) and all have similar ear bones.</a:t>
            </a:r>
          </a:p>
          <a:p>
            <a:endParaRPr lang="en-US" sz="3200"/>
          </a:p>
          <a:p>
            <a:r>
              <a:rPr lang="en-US" sz="3200">
                <a:solidFill>
                  <a:schemeClr val="tx2"/>
                </a:solidFill>
              </a:rPr>
              <a:t>Lissamphibia</a:t>
            </a:r>
            <a:r>
              <a:rPr lang="en-US" sz="3200"/>
              <a:t> included:</a:t>
            </a:r>
          </a:p>
          <a:p>
            <a:pPr>
              <a:buFontTx/>
              <a:buChar char="•"/>
            </a:pPr>
            <a:r>
              <a:rPr lang="en-US" sz="3200">
                <a:solidFill>
                  <a:schemeClr val="tx2"/>
                </a:solidFill>
              </a:rPr>
              <a:t>Gymnophiona</a:t>
            </a:r>
            <a:r>
              <a:rPr lang="en-US" sz="3200"/>
              <a:t> (limbless amphibians)</a:t>
            </a:r>
          </a:p>
          <a:p>
            <a:pPr>
              <a:buFontTx/>
              <a:buChar char="•"/>
            </a:pPr>
            <a:r>
              <a:rPr lang="en-US" sz="3200">
                <a:solidFill>
                  <a:schemeClr val="tx2"/>
                </a:solidFill>
              </a:rPr>
              <a:t>Caudata</a:t>
            </a:r>
            <a:r>
              <a:rPr lang="en-US" sz="3200"/>
              <a:t> (salamanders)</a:t>
            </a:r>
          </a:p>
          <a:p>
            <a:pPr>
              <a:buFontTx/>
              <a:buChar char="•"/>
            </a:pPr>
            <a:r>
              <a:rPr lang="en-US" sz="3200">
                <a:solidFill>
                  <a:schemeClr val="tx2"/>
                </a:solidFill>
              </a:rPr>
              <a:t>Anura</a:t>
            </a:r>
            <a:r>
              <a:rPr lang="en-US" sz="3200"/>
              <a:t> (frogs and toads)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06" name="Picture 2" descr="caecilian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990600"/>
            <a:ext cx="8153400" cy="3313113"/>
          </a:xfrm>
          <a:prstGeom prst="rect">
            <a:avLst/>
          </a:prstGeom>
          <a:noFill/>
        </p:spPr>
      </p:pic>
      <p:sp>
        <p:nvSpPr>
          <p:cNvPr id="328707" name="Rectangle 3"/>
          <p:cNvSpPr>
            <a:spLocks noChangeArrowheads="1"/>
          </p:cNvSpPr>
          <p:nvPr/>
        </p:nvSpPr>
        <p:spPr bwMode="auto">
          <a:xfrm>
            <a:off x="1066800" y="5257800"/>
            <a:ext cx="6889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3200"/>
              <a:t>Gymnophiona (limbless amphibians)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30" name="Picture 2" descr="fire salamander moth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457200"/>
            <a:ext cx="4962525" cy="6096000"/>
          </a:xfrm>
          <a:prstGeom prst="rect">
            <a:avLst/>
          </a:prstGeom>
          <a:noFill/>
        </p:spPr>
      </p:pic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5943600" y="609600"/>
            <a:ext cx="27765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Caudata </a:t>
            </a:r>
          </a:p>
          <a:p>
            <a:r>
              <a:rPr lang="en-US" sz="3200"/>
              <a:t>(salamanders)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4" name="Picture 2" descr="Ambystoma mexicanu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304800"/>
            <a:ext cx="7620000" cy="5740400"/>
          </a:xfrm>
          <a:prstGeom prst="rect">
            <a:avLst/>
          </a:prstGeom>
          <a:noFill/>
        </p:spPr>
      </p:pic>
      <p:sp>
        <p:nvSpPr>
          <p:cNvPr id="330755" name="Rectangle 3"/>
          <p:cNvSpPr>
            <a:spLocks noChangeArrowheads="1"/>
          </p:cNvSpPr>
          <p:nvPr/>
        </p:nvSpPr>
        <p:spPr bwMode="auto">
          <a:xfrm>
            <a:off x="2286000" y="6096000"/>
            <a:ext cx="4422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Caudata (salamanders)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Text Box 2"/>
          <p:cNvSpPr txBox="1">
            <a:spLocks noChangeArrowheads="1"/>
          </p:cNvSpPr>
          <p:nvPr/>
        </p:nvSpPr>
        <p:spPr bwMode="auto">
          <a:xfrm>
            <a:off x="288925" y="420688"/>
            <a:ext cx="88550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NEW INFORMATION!!!</a:t>
            </a:r>
          </a:p>
          <a:p>
            <a:endParaRPr lang="en-US"/>
          </a:p>
          <a:p>
            <a:r>
              <a:rPr lang="en-US"/>
              <a:t>It turns out…</a:t>
            </a:r>
          </a:p>
          <a:p>
            <a:endParaRPr lang="en-US"/>
          </a:p>
          <a:p>
            <a:r>
              <a:rPr lang="en-US"/>
              <a:t>We’ve found some important new fossil material that has given us the opportunity to reassess the evolutionary relationships of “Lissamphibia”.</a:t>
            </a:r>
          </a:p>
          <a:p>
            <a:endParaRPr lang="en-US"/>
          </a:p>
          <a:p>
            <a:r>
              <a:rPr lang="en-US"/>
              <a:t>A new animal – now known as </a:t>
            </a:r>
            <a:r>
              <a:rPr lang="en-US" i="1"/>
              <a:t>Gerobratrachus hottoni</a:t>
            </a:r>
            <a:r>
              <a:rPr lang="en-US"/>
              <a:t> was discovered.</a:t>
            </a:r>
          </a:p>
          <a:p>
            <a:endParaRPr lang="en-US"/>
          </a:p>
          <a:p>
            <a:r>
              <a:rPr lang="en-US"/>
              <a:t>From the Early Permian, about 280 million years old, of present-day north-central Texas</a:t>
            </a:r>
          </a:p>
          <a:p>
            <a:endParaRPr lang="en-US"/>
          </a:p>
          <a:p>
            <a:r>
              <a:rPr lang="en-US"/>
              <a:t>Looks remarkably like a frog, but still has a longer body and a tail like a salamander.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 descr="Gerobratrachu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226175" cy="6858000"/>
          </a:xfrm>
          <a:prstGeom prst="rect">
            <a:avLst/>
          </a:prstGeom>
          <a:noFill/>
        </p:spPr>
      </p:pic>
      <p:sp>
        <p:nvSpPr>
          <p:cNvPr id="428035" name="Text Box 3"/>
          <p:cNvSpPr txBox="1">
            <a:spLocks noChangeArrowheads="1"/>
          </p:cNvSpPr>
          <p:nvPr/>
        </p:nvSpPr>
        <p:spPr bwMode="auto">
          <a:xfrm>
            <a:off x="6248400" y="725488"/>
            <a:ext cx="2895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1"/>
              <a:t>Gerobratrachus hottoni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346" name="Picture 2" descr="Jason Anderson Batrachid smal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95488" y="228600"/>
            <a:ext cx="5091112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Text Box 2"/>
          <p:cNvSpPr txBox="1">
            <a:spLocks noChangeArrowheads="1"/>
          </p:cNvSpPr>
          <p:nvPr/>
        </p:nvSpPr>
        <p:spPr bwMode="auto">
          <a:xfrm>
            <a:off x="288925" y="268288"/>
            <a:ext cx="8855075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It turns out:</a:t>
            </a:r>
          </a:p>
          <a:p>
            <a:endParaRPr lang="en-US" sz="2800"/>
          </a:p>
          <a:p>
            <a:r>
              <a:rPr lang="en-US" sz="2800"/>
              <a:t>With the help of </a:t>
            </a:r>
            <a:r>
              <a:rPr lang="en-US" sz="2800" i="1"/>
              <a:t>Gerobatrachus</a:t>
            </a:r>
            <a:r>
              <a:rPr lang="en-US" sz="2800"/>
              <a:t>, we now know that frogs and salamanders are closely related, but gymnophionans are convergent in their dental features.</a:t>
            </a:r>
          </a:p>
          <a:p>
            <a:endParaRPr lang="en-US" sz="2800"/>
          </a:p>
          <a:p>
            <a:r>
              <a:rPr lang="en-US" sz="2800"/>
              <a:t>Frogs and salamanders ARE related to dissorophoid amphibians.  </a:t>
            </a:r>
          </a:p>
          <a:p>
            <a:endParaRPr lang="en-US" sz="2800"/>
          </a:p>
          <a:p>
            <a:r>
              <a:rPr lang="en-US" sz="2800"/>
              <a:t>Whereas gymnophionans are probably related to a group called MICROSAURS.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Text Box 2"/>
          <p:cNvSpPr txBox="1">
            <a:spLocks noChangeArrowheads="1"/>
          </p:cNvSpPr>
          <p:nvPr/>
        </p:nvSpPr>
        <p:spPr bwMode="auto">
          <a:xfrm>
            <a:off x="5334000" y="425470"/>
            <a:ext cx="2966133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Other </a:t>
            </a:r>
            <a:r>
              <a:rPr lang="en-US" sz="2400" dirty="0" err="1"/>
              <a:t>Sarcopterygians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Panderichthyids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Ichthyostegalia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Dissorophoids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“</a:t>
            </a:r>
            <a:r>
              <a:rPr lang="en-US" sz="2400" dirty="0" err="1">
                <a:solidFill>
                  <a:srgbClr val="FF0000"/>
                </a:solidFill>
              </a:rPr>
              <a:t>Batrachia</a:t>
            </a:r>
            <a:r>
              <a:rPr lang="en-US" sz="2400" dirty="0">
                <a:solidFill>
                  <a:srgbClr val="FF0000"/>
                </a:solidFill>
              </a:rPr>
              <a:t>” (</a:t>
            </a:r>
            <a:r>
              <a:rPr lang="en-US" sz="2400" dirty="0" smtClean="0">
                <a:solidFill>
                  <a:srgbClr val="FF0000"/>
                </a:solidFill>
              </a:rPr>
              <a:t>frogs &amp;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salamanders)</a:t>
            </a:r>
            <a:endParaRPr lang="en-US" sz="2400" dirty="0"/>
          </a:p>
          <a:p>
            <a:r>
              <a:rPr lang="en-US" sz="2400" dirty="0" err="1"/>
              <a:t>Anthracosauria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Seymouriamorpha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Diadectomorpha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Amniota</a:t>
            </a:r>
            <a:endParaRPr lang="en-US" sz="2400" dirty="0"/>
          </a:p>
        </p:txBody>
      </p:sp>
      <p:sp>
        <p:nvSpPr>
          <p:cNvPr id="432131" name="Line 3"/>
          <p:cNvSpPr>
            <a:spLocks noChangeShapeType="1"/>
          </p:cNvSpPr>
          <p:nvPr/>
        </p:nvSpPr>
        <p:spPr bwMode="auto">
          <a:xfrm>
            <a:off x="1295400" y="2743200"/>
            <a:ext cx="3810000" cy="3810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2132" name="Line 4"/>
          <p:cNvSpPr>
            <a:spLocks noChangeShapeType="1"/>
          </p:cNvSpPr>
          <p:nvPr/>
        </p:nvSpPr>
        <p:spPr bwMode="auto">
          <a:xfrm flipV="1">
            <a:off x="1600200" y="762000"/>
            <a:ext cx="3581400" cy="2362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2133" name="Line 5"/>
          <p:cNvSpPr>
            <a:spLocks noChangeShapeType="1"/>
          </p:cNvSpPr>
          <p:nvPr/>
        </p:nvSpPr>
        <p:spPr bwMode="auto">
          <a:xfrm flipV="1">
            <a:off x="1981200" y="1447800"/>
            <a:ext cx="3200400" cy="2057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2134" name="Line 6"/>
          <p:cNvSpPr>
            <a:spLocks noChangeShapeType="1"/>
          </p:cNvSpPr>
          <p:nvPr/>
        </p:nvSpPr>
        <p:spPr bwMode="auto">
          <a:xfrm flipV="1">
            <a:off x="2514600" y="2209800"/>
            <a:ext cx="2667000" cy="1752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2135" name="Line 7"/>
          <p:cNvSpPr>
            <a:spLocks noChangeShapeType="1"/>
          </p:cNvSpPr>
          <p:nvPr/>
        </p:nvSpPr>
        <p:spPr bwMode="auto">
          <a:xfrm flipV="1">
            <a:off x="2971800" y="2971800"/>
            <a:ext cx="220980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2136" name="Line 8"/>
          <p:cNvSpPr>
            <a:spLocks noChangeShapeType="1"/>
          </p:cNvSpPr>
          <p:nvPr/>
        </p:nvSpPr>
        <p:spPr bwMode="auto">
          <a:xfrm flipV="1">
            <a:off x="3810000" y="4419600"/>
            <a:ext cx="13716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2137" name="Line 9"/>
          <p:cNvSpPr>
            <a:spLocks noChangeShapeType="1"/>
          </p:cNvSpPr>
          <p:nvPr/>
        </p:nvSpPr>
        <p:spPr bwMode="auto">
          <a:xfrm flipV="1">
            <a:off x="4267200" y="5181600"/>
            <a:ext cx="9144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2138" name="Line 10"/>
          <p:cNvSpPr>
            <a:spLocks noChangeShapeType="1"/>
          </p:cNvSpPr>
          <p:nvPr/>
        </p:nvSpPr>
        <p:spPr bwMode="auto">
          <a:xfrm flipV="1">
            <a:off x="4724400" y="5867400"/>
            <a:ext cx="45720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2139" name="Line 11"/>
          <p:cNvSpPr>
            <a:spLocks noChangeShapeType="1"/>
          </p:cNvSpPr>
          <p:nvPr/>
        </p:nvSpPr>
        <p:spPr bwMode="auto">
          <a:xfrm flipH="1" flipV="1">
            <a:off x="4648200" y="3276600"/>
            <a:ext cx="5334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2140" name="Text Box 12"/>
          <p:cNvSpPr txBox="1">
            <a:spLocks noChangeArrowheads="1"/>
          </p:cNvSpPr>
          <p:nvPr/>
        </p:nvSpPr>
        <p:spPr bwMode="auto">
          <a:xfrm>
            <a:off x="0" y="3733800"/>
            <a:ext cx="196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Sarcopterygii</a:t>
            </a:r>
          </a:p>
        </p:txBody>
      </p:sp>
      <p:sp>
        <p:nvSpPr>
          <p:cNvPr id="432141" name="Line 13"/>
          <p:cNvSpPr>
            <a:spLocks noChangeShapeType="1"/>
          </p:cNvSpPr>
          <p:nvPr/>
        </p:nvSpPr>
        <p:spPr bwMode="auto">
          <a:xfrm flipV="1">
            <a:off x="990600" y="3200400"/>
            <a:ext cx="5334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2142" name="Line 14"/>
          <p:cNvSpPr>
            <a:spLocks noChangeShapeType="1"/>
          </p:cNvSpPr>
          <p:nvPr/>
        </p:nvSpPr>
        <p:spPr bwMode="auto">
          <a:xfrm flipV="1">
            <a:off x="1828800" y="4114800"/>
            <a:ext cx="6096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2143" name="Text Box 15"/>
          <p:cNvSpPr txBox="1">
            <a:spLocks noChangeArrowheads="1"/>
          </p:cNvSpPr>
          <p:nvPr/>
        </p:nvSpPr>
        <p:spPr bwMode="auto">
          <a:xfrm>
            <a:off x="212725" y="4687888"/>
            <a:ext cx="157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Tetrapoda</a:t>
            </a:r>
          </a:p>
        </p:txBody>
      </p:sp>
      <p:sp>
        <p:nvSpPr>
          <p:cNvPr id="432144" name="Line 16"/>
          <p:cNvSpPr>
            <a:spLocks noChangeShapeType="1"/>
          </p:cNvSpPr>
          <p:nvPr/>
        </p:nvSpPr>
        <p:spPr bwMode="auto">
          <a:xfrm flipV="1">
            <a:off x="3276600" y="4114800"/>
            <a:ext cx="838200" cy="53340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2145" name="Line 17"/>
          <p:cNvSpPr>
            <a:spLocks noChangeShapeType="1"/>
          </p:cNvSpPr>
          <p:nvPr/>
        </p:nvSpPr>
        <p:spPr bwMode="auto">
          <a:xfrm>
            <a:off x="3733800" y="4343400"/>
            <a:ext cx="381000" cy="38100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2146" name="Text Box 18"/>
          <p:cNvSpPr txBox="1">
            <a:spLocks noChangeArrowheads="1"/>
          </p:cNvSpPr>
          <p:nvPr/>
        </p:nvSpPr>
        <p:spPr bwMode="auto">
          <a:xfrm>
            <a:off x="4114800" y="3733800"/>
            <a:ext cx="4908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*</a:t>
            </a:r>
          </a:p>
        </p:txBody>
      </p:sp>
      <p:sp>
        <p:nvSpPr>
          <p:cNvPr id="432147" name="Text Box 19"/>
          <p:cNvSpPr txBox="1">
            <a:spLocks noChangeArrowheads="1"/>
          </p:cNvSpPr>
          <p:nvPr/>
        </p:nvSpPr>
        <p:spPr bwMode="auto">
          <a:xfrm>
            <a:off x="4038600" y="4419600"/>
            <a:ext cx="74571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**</a:t>
            </a:r>
          </a:p>
        </p:txBody>
      </p:sp>
      <p:sp>
        <p:nvSpPr>
          <p:cNvPr id="432148" name="Text Box 20"/>
          <p:cNvSpPr txBox="1">
            <a:spLocks noChangeArrowheads="1"/>
          </p:cNvSpPr>
          <p:nvPr/>
        </p:nvSpPr>
        <p:spPr bwMode="auto">
          <a:xfrm>
            <a:off x="212725" y="5678488"/>
            <a:ext cx="19622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*  = </a:t>
            </a:r>
            <a:r>
              <a:rPr lang="en-US" dirty="0" err="1">
                <a:solidFill>
                  <a:srgbClr val="7030A0"/>
                </a:solidFill>
              </a:rPr>
              <a:t>Microsauria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** = </a:t>
            </a:r>
            <a:r>
              <a:rPr lang="en-US" dirty="0" err="1">
                <a:solidFill>
                  <a:srgbClr val="7030A0"/>
                </a:solidFill>
              </a:rPr>
              <a:t>Gymnophiona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517525" y="496888"/>
            <a:ext cx="862647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SARCOPTERYGII – THE LOBE-FINNED FISHES</a:t>
            </a:r>
          </a:p>
          <a:p>
            <a:endParaRPr lang="en-US" sz="3600" dirty="0">
              <a:solidFill>
                <a:schemeClr val="tx2"/>
              </a:solidFill>
            </a:endParaRPr>
          </a:p>
          <a:p>
            <a:r>
              <a:rPr lang="en-US" sz="3600" dirty="0"/>
              <a:t>Includes</a:t>
            </a:r>
          </a:p>
          <a:p>
            <a:pPr lvl="1">
              <a:buFontTx/>
              <a:buChar char="•"/>
            </a:pPr>
            <a:endParaRPr lang="en-US" sz="3600" dirty="0" smtClean="0"/>
          </a:p>
          <a:p>
            <a:pPr lvl="1">
              <a:buFontTx/>
              <a:buChar char="•"/>
            </a:pPr>
            <a:r>
              <a:rPr lang="en-US" sz="3600" dirty="0" err="1" smtClean="0"/>
              <a:t>Actinista</a:t>
            </a:r>
            <a:r>
              <a:rPr lang="en-US" sz="3600" dirty="0" smtClean="0"/>
              <a:t> (including Coelacanths)</a:t>
            </a:r>
          </a:p>
          <a:p>
            <a:pPr lvl="1">
              <a:buFontTx/>
              <a:buChar char="•"/>
            </a:pPr>
            <a:r>
              <a:rPr lang="en-US" sz="3600" dirty="0" err="1" smtClean="0"/>
              <a:t>Dipnoi</a:t>
            </a:r>
            <a:r>
              <a:rPr lang="en-US" sz="3600" dirty="0" smtClean="0"/>
              <a:t> </a:t>
            </a:r>
            <a:r>
              <a:rPr lang="en-US" sz="3600" dirty="0"/>
              <a:t>(lungfishes)</a:t>
            </a:r>
          </a:p>
          <a:p>
            <a:pPr lvl="1">
              <a:buFontTx/>
              <a:buChar char="•"/>
            </a:pPr>
            <a:r>
              <a:rPr lang="en-US" sz="3600" dirty="0" err="1"/>
              <a:t>Crossopterygii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Crossopterygians include “</a:t>
            </a:r>
            <a:r>
              <a:rPr lang="en-US" sz="3600" dirty="0" err="1"/>
              <a:t>tetrapods</a:t>
            </a:r>
            <a:r>
              <a:rPr lang="en-US" sz="3600" dirty="0"/>
              <a:t>” – 4-legged land-dwelling vertebrates.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Text Box 2"/>
          <p:cNvSpPr txBox="1">
            <a:spLocks noChangeArrowheads="1"/>
          </p:cNvSpPr>
          <p:nvPr/>
        </p:nvSpPr>
        <p:spPr bwMode="auto">
          <a:xfrm>
            <a:off x="669925" y="649288"/>
            <a:ext cx="809307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400"/>
              <a:t>In other words…</a:t>
            </a:r>
          </a:p>
          <a:p>
            <a:endParaRPr lang="en-US" sz="5400"/>
          </a:p>
          <a:p>
            <a:r>
              <a:rPr lang="en-US" sz="5400"/>
              <a:t>“Lissamphibia” is not a true group; also known as “POLYPHYLETIC”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3" name="Picture 3" descr="Larson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71738" y="533400"/>
            <a:ext cx="4364037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91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Actinista</a:t>
            </a:r>
            <a:r>
              <a:rPr lang="en-US" dirty="0" smtClean="0"/>
              <a:t> date back to the Devonian.  They have very well developed lobed-fins.  There remains one </a:t>
            </a:r>
            <a:r>
              <a:rPr lang="en-US" dirty="0" err="1" smtClean="0"/>
              <a:t>livnig</a:t>
            </a:r>
            <a:r>
              <a:rPr lang="en-US" dirty="0" smtClean="0"/>
              <a:t> representative of the group, the coelacanth, </a:t>
            </a:r>
            <a:r>
              <a:rPr lang="en-US" i="1" dirty="0" err="1" smtClean="0"/>
              <a:t>Latimeria</a:t>
            </a:r>
            <a:r>
              <a:rPr lang="en-US" i="1" dirty="0" smtClean="0"/>
              <a:t> </a:t>
            </a:r>
            <a:r>
              <a:rPr lang="en-US" i="1" dirty="0" err="1" smtClean="0"/>
              <a:t>chalumnae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 descr="Coelocanth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" y="0"/>
            <a:ext cx="8096250" cy="53816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elocanth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3486" y="381000"/>
            <a:ext cx="9170972" cy="60959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Lungfis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914400"/>
            <a:ext cx="8382000" cy="5457825"/>
          </a:xfrm>
          <a:prstGeom prst="rect">
            <a:avLst/>
          </a:prstGeom>
          <a:noFill/>
        </p:spPr>
      </p:pic>
      <p:sp>
        <p:nvSpPr>
          <p:cNvPr id="238595" name="Text Box 3"/>
          <p:cNvSpPr txBox="1">
            <a:spLocks noChangeArrowheads="1"/>
          </p:cNvSpPr>
          <p:nvPr/>
        </p:nvSpPr>
        <p:spPr bwMode="auto">
          <a:xfrm>
            <a:off x="381000" y="0"/>
            <a:ext cx="2190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A lungfish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Crossopterygii</a:t>
            </a:r>
            <a:r>
              <a:rPr lang="en-US" dirty="0" smtClean="0"/>
              <a:t> include numerous representatives, the best known of which include </a:t>
            </a:r>
            <a:r>
              <a:rPr lang="en-US" i="1" dirty="0" err="1" smtClean="0"/>
              <a:t>Eusthenopteron</a:t>
            </a:r>
            <a:r>
              <a:rPr lang="en-US" dirty="0" smtClean="0"/>
              <a:t> (pictured here) and </a:t>
            </a:r>
            <a:r>
              <a:rPr lang="en-US" i="1" dirty="0" err="1" smtClean="0"/>
              <a:t>Panderichthyes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0" name="Picture 2" descr="http://www.miguasha.ca/mig-img/mig_p-222-moulage_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03398" y="609600"/>
            <a:ext cx="5779910" cy="2438400"/>
          </a:xfrm>
          <a:prstGeom prst="rect">
            <a:avLst/>
          </a:prstGeom>
          <a:noFill/>
        </p:spPr>
      </p:pic>
      <p:pic>
        <p:nvPicPr>
          <p:cNvPr id="7172" name="Picture 4" descr="http://www.miguasha.ca/mig-img/mig_eusthenopteron_2-fmd_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52600" y="3038475"/>
            <a:ext cx="6096000" cy="3819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018" y="990600"/>
            <a:ext cx="897943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676</Words>
  <Application>Microsoft Office PowerPoint</Application>
  <PresentationFormat>On-screen Show (4:3)</PresentationFormat>
  <Paragraphs>216</Paragraphs>
  <Slides>41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The Earliest Tetrapods (such as Ventastega and Ichthyostegalians) were Very “Fish-like”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Rega</dc:creator>
  <cp:lastModifiedBy>Rega</cp:lastModifiedBy>
  <cp:revision>14</cp:revision>
  <dcterms:created xsi:type="dcterms:W3CDTF">2012-08-31T04:50:54Z</dcterms:created>
  <dcterms:modified xsi:type="dcterms:W3CDTF">2012-08-31T06:54:29Z</dcterms:modified>
</cp:coreProperties>
</file>