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77" r:id="rId13"/>
    <p:sldId id="266" r:id="rId14"/>
    <p:sldId id="274" r:id="rId15"/>
    <p:sldId id="275" r:id="rId16"/>
    <p:sldId id="270" r:id="rId17"/>
    <p:sldId id="267" r:id="rId18"/>
    <p:sldId id="269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52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6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134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62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59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23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17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26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95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065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12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940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33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0" y="114151"/>
            <a:ext cx="4523836" cy="4000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8273" y="114151"/>
            <a:ext cx="4327529" cy="3624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4801" y="4114910"/>
            <a:ext cx="605806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BIOLOGY </a:t>
            </a:r>
            <a:r>
              <a:rPr lang="en-US" sz="2800" dirty="0"/>
              <a:t>524</a:t>
            </a:r>
          </a:p>
          <a:p>
            <a:pPr algn="ctr"/>
            <a:r>
              <a:rPr lang="en-US" sz="2800" dirty="0"/>
              <a:t>ADVANCED VERTEBRATE </a:t>
            </a:r>
            <a:r>
              <a:rPr lang="en-US" sz="2800" dirty="0" smtClean="0"/>
              <a:t>MORPHOLOGY</a:t>
            </a:r>
          </a:p>
          <a:p>
            <a:pPr algn="ctr"/>
            <a:r>
              <a:rPr lang="en-US" sz="2800" dirty="0" smtClean="0"/>
              <a:t>(OSTEOOGY)</a:t>
            </a:r>
          </a:p>
          <a:p>
            <a:pPr algn="ctr"/>
            <a:endParaRPr lang="en-US" sz="2800" dirty="0"/>
          </a:p>
          <a:p>
            <a:pPr algn="ctr"/>
            <a:r>
              <a:rPr lang="en-US" dirty="0" smtClean="0"/>
              <a:t>STUART SUMIDA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832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eleton4-Amniote-Synapsi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8478" y="973667"/>
            <a:ext cx="14355449" cy="49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105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eleton4-Amniote-Synapsi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8478" y="973667"/>
            <a:ext cx="14355449" cy="498122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38667" y="1862667"/>
            <a:ext cx="1538111" cy="550333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170289" y="2455334"/>
            <a:ext cx="5788378" cy="1467555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32667" y="2565401"/>
            <a:ext cx="110067" cy="1950155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237111" y="3372557"/>
            <a:ext cx="646290" cy="1142999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42000" y="4703002"/>
            <a:ext cx="2951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Pelvic Limb and </a:t>
            </a:r>
            <a:r>
              <a:rPr lang="en-US" sz="2400" dirty="0" err="1" smtClean="0">
                <a:solidFill>
                  <a:srgbClr val="FF6600"/>
                </a:solidFill>
              </a:rPr>
              <a:t>Gridle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7111" y="5164667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Pectoral Limb and Girdle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214729">
            <a:off x="52350" y="1566331"/>
            <a:ext cx="2209522" cy="3693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Skull, cranial skeleton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764939">
            <a:off x="4219222" y="1001889"/>
            <a:ext cx="1918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Axial skeleton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619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333" y="366889"/>
            <a:ext cx="366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Drawing components parts of a skull: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032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556" y="225779"/>
            <a:ext cx="866422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ORIENTATION TO THE VERTEBRATE SKULL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BRAINCASE</a:t>
            </a:r>
            <a:r>
              <a:rPr lang="en-US" sz="2000" dirty="0" smtClean="0"/>
              <a:t>- preformed in cartilage.  Derived from both mesoderm and </a:t>
            </a:r>
            <a:r>
              <a:rPr lang="en-US" sz="2000" dirty="0" err="1" smtClean="0"/>
              <a:t>nerual</a:t>
            </a:r>
            <a:r>
              <a:rPr lang="en-US" sz="2000" dirty="0" smtClean="0"/>
              <a:t> crest.  Forms a cradle for the brain, and </a:t>
            </a:r>
            <a:r>
              <a:rPr lang="en-US" sz="2000" dirty="0" err="1" smtClean="0"/>
              <a:t>throgh</a:t>
            </a:r>
            <a:r>
              <a:rPr lang="en-US" sz="2000" dirty="0" smtClean="0"/>
              <a:t> which major nerves and blood vessels pass.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DERMAL SKULL COMPONENTS</a:t>
            </a:r>
            <a:r>
              <a:rPr lang="en-US" sz="2000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DERMAL SKULL ROOF </a:t>
            </a:r>
            <a:r>
              <a:rPr lang="en-US" sz="2000" dirty="0" smtClean="0"/>
              <a:t>- A shield of </a:t>
            </a:r>
            <a:r>
              <a:rPr lang="en-US" sz="2000" dirty="0" err="1" smtClean="0"/>
              <a:t>intramembranously</a:t>
            </a:r>
            <a:r>
              <a:rPr lang="en-US" sz="2000" dirty="0" smtClean="0"/>
              <a:t> derived bone derived entirely from neural crest, covers over the top and sides of the head to protect the brain </a:t>
            </a:r>
            <a:r>
              <a:rPr lang="en-US" sz="2000" dirty="0" err="1" smtClean="0"/>
              <a:t>dorso</a:t>
            </a:r>
            <a:r>
              <a:rPr lang="en-US" sz="2000" dirty="0" smtClean="0"/>
              <a:t>-laterally.  Extends down to rim of upper jaw and bears the marginal row(s) of teeth. Has openings for major sense organs (nose, eye, parietal eye).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PALATAL COMPLEX </a:t>
            </a:r>
            <a:r>
              <a:rPr lang="en-US" sz="2000" dirty="0" smtClean="0"/>
              <a:t>– originally a plate or sheath of  </a:t>
            </a:r>
            <a:r>
              <a:rPr lang="en-US" sz="2000" dirty="0" err="1"/>
              <a:t>intramembranously</a:t>
            </a:r>
            <a:r>
              <a:rPr lang="en-US" sz="2000" dirty="0"/>
              <a:t> derived bone derived entirely from neural </a:t>
            </a:r>
            <a:r>
              <a:rPr lang="en-US" sz="2000" dirty="0" smtClean="0"/>
              <a:t>crest, applied to the underside of the braincase to border he roof of the oral cavity. Parts of the mandibular components of the </a:t>
            </a:r>
            <a:r>
              <a:rPr lang="en-US" sz="2000" dirty="0" err="1" smtClean="0"/>
              <a:t>splnchnocranium</a:t>
            </a:r>
            <a:r>
              <a:rPr lang="en-US" sz="2000" dirty="0" smtClean="0"/>
              <a:t> (see below) come to be fused onto it.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SPLANCHONOCRANIUM</a:t>
            </a:r>
            <a:r>
              <a:rPr lang="en-US" sz="2000" dirty="0" smtClean="0"/>
              <a:t> – structures associated with visceral (throat) skeleton and gill slits/pouches.  Includes structures of the jaw and hyoid apparatus which come to be incorporated into skull structure.  All components are </a:t>
            </a:r>
            <a:r>
              <a:rPr lang="en-US" sz="2000" dirty="0" err="1" smtClean="0"/>
              <a:t>endochondral</a:t>
            </a:r>
            <a:r>
              <a:rPr lang="en-US" sz="2000" dirty="0" smtClean="0"/>
              <a:t> in formation, and derived from neural crest tissue.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86275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case-labyrnthodo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776" y="-4108"/>
            <a:ext cx="4586111" cy="6553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6111" y="649110"/>
            <a:ext cx="45578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Braincase</a:t>
            </a:r>
            <a:r>
              <a:rPr lang="en-US" sz="2400" dirty="0" smtClean="0"/>
              <a:t>:  internal cradle for the brain. Open from above.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Dermal palate </a:t>
            </a:r>
            <a:r>
              <a:rPr lang="en-US" sz="2400" dirty="0" smtClean="0"/>
              <a:t>(and some components of mandibular arch of </a:t>
            </a:r>
            <a:r>
              <a:rPr lang="en-US" sz="2400" dirty="0" err="1" smtClean="0"/>
              <a:t>splanchnocranium</a:t>
            </a:r>
            <a:r>
              <a:rPr lang="en-US" sz="2400" dirty="0" smtClean="0"/>
              <a:t>) added.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Dermal roof added in this view to see how it protects from above.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29354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case-Eusthenopter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584" y="1721555"/>
            <a:ext cx="8728376" cy="31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81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4500" y="990600"/>
            <a:ext cx="57150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750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750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750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9700"/>
            <a:ext cx="9144000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64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79963" y="386721"/>
            <a:ext cx="2064037" cy="5370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09099" y="923064"/>
            <a:ext cx="2064037" cy="946877"/>
          </a:xfrm>
          <a:prstGeom prst="rect">
            <a:avLst/>
          </a:prstGeom>
        </p:spPr>
      </p:pic>
      <p:pic>
        <p:nvPicPr>
          <p:cNvPr id="6" name="Picture 5" descr="Skeleton5-Mamma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9963" y="6024398"/>
            <a:ext cx="2093173" cy="833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35763" y="1869941"/>
            <a:ext cx="2408237" cy="17531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02469" y="4630569"/>
            <a:ext cx="2215445" cy="85159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keleton6-Bird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2333" y="3792471"/>
            <a:ext cx="1158025" cy="1199852"/>
          </a:xfrm>
          <a:prstGeom prst="rect">
            <a:avLst/>
          </a:prstGeom>
        </p:spPr>
      </p:pic>
      <p:pic>
        <p:nvPicPr>
          <p:cNvPr id="11" name="Picture 10" descr="Skeleton2-Amphibian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9444" y="2044349"/>
            <a:ext cx="2893861" cy="9012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35763" y="1869940"/>
            <a:ext cx="2408237" cy="28905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keleton4-Amniote-Synapsid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9019" y="4992323"/>
            <a:ext cx="2624981" cy="91084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65667" y="386721"/>
            <a:ext cx="5813777" cy="59915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8067" y="539121"/>
            <a:ext cx="56613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18586" y="1354744"/>
            <a:ext cx="48608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81111" y="2624744"/>
            <a:ext cx="3598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04136" y="3228700"/>
            <a:ext cx="30753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418667" y="5479421"/>
            <a:ext cx="860777" cy="27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94111" y="3228700"/>
            <a:ext cx="1185333" cy="12460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22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37463"/>
            <a:ext cx="9144000" cy="23790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663190"/>
            <a:ext cx="9144000" cy="41948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4997" y="1284203"/>
            <a:ext cx="6907056" cy="1227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688" y="1426892"/>
            <a:ext cx="8673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Petromyzon</a:t>
            </a:r>
            <a:r>
              <a:rPr lang="en-US" sz="2000" dirty="0" smtClean="0"/>
              <a:t>, lamprey – jawless fish: axial skeleton, gill skeleton, partially developed cranial skeleton</a:t>
            </a:r>
          </a:p>
          <a:p>
            <a:endParaRPr lang="en-US" sz="2000" dirty="0"/>
          </a:p>
          <a:p>
            <a:r>
              <a:rPr lang="en-US" sz="2000" dirty="0" err="1" smtClean="0"/>
              <a:t>Perca</a:t>
            </a:r>
            <a:r>
              <a:rPr lang="en-US" sz="2000" dirty="0" smtClean="0"/>
              <a:t>, perch – </a:t>
            </a:r>
            <a:r>
              <a:rPr lang="en-US" sz="2000" dirty="0" err="1" smtClean="0"/>
              <a:t>gnathostome</a:t>
            </a:r>
            <a:r>
              <a:rPr lang="en-US" sz="2000" dirty="0" smtClean="0"/>
              <a:t>; cranial skeleton, </a:t>
            </a:r>
            <a:r>
              <a:rPr lang="en-US" sz="2000" dirty="0"/>
              <a:t>a</a:t>
            </a:r>
            <a:r>
              <a:rPr lang="en-US" sz="2000" dirty="0" smtClean="0"/>
              <a:t>xial skeleton, gill skeleton, </a:t>
            </a:r>
            <a:r>
              <a:rPr lang="en-US" sz="2000" dirty="0" smtClean="0">
                <a:solidFill>
                  <a:srgbClr val="FF0000"/>
                </a:solidFill>
              </a:rPr>
              <a:t>appendicular skeleton</a:t>
            </a:r>
            <a:r>
              <a:rPr lang="en-US" sz="2000" dirty="0" smtClean="0"/>
              <a:t>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76889" y="6293556"/>
            <a:ext cx="107244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903134" y="5641622"/>
            <a:ext cx="107244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275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eleton1-Fis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75" y="466792"/>
            <a:ext cx="7549241" cy="59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75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eleton2-Amphibi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67" y="1453521"/>
            <a:ext cx="9123839" cy="284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75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eleton4-Amniote-Synapsi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341" y="1897765"/>
            <a:ext cx="8882307" cy="308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75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eleton6-Bir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1347" y="188140"/>
            <a:ext cx="6264871" cy="64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75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eleton5-Mamm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4423" y="1426891"/>
            <a:ext cx="9853040" cy="392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75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8240" y="485143"/>
            <a:ext cx="7702866" cy="560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750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304</Words>
  <Application>Microsoft Office PowerPoint</Application>
  <PresentationFormat>On-screen Show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California State University San Bernardino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Sumida</dc:creator>
  <cp:lastModifiedBy>Rega</cp:lastModifiedBy>
  <cp:revision>14</cp:revision>
  <dcterms:created xsi:type="dcterms:W3CDTF">2013-01-09T05:43:40Z</dcterms:created>
  <dcterms:modified xsi:type="dcterms:W3CDTF">2013-01-16T08:50:42Z</dcterms:modified>
</cp:coreProperties>
</file>