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1" r:id="rId2"/>
    <p:sldId id="263" r:id="rId3"/>
    <p:sldId id="264" r:id="rId4"/>
    <p:sldId id="265" r:id="rId5"/>
    <p:sldId id="266" r:id="rId6"/>
    <p:sldId id="267" r:id="rId7"/>
    <p:sldId id="292"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93" r:id="rId29"/>
    <p:sldId id="288" r:id="rId30"/>
    <p:sldId id="289" r:id="rId31"/>
    <p:sldId id="290" r:id="rId32"/>
    <p:sldId id="291"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1384"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B3EB6C-0A69-D849-812F-8ED7EB4A2892}" type="datetimeFigureOut">
              <a:rPr lang="en-US" smtClean="0"/>
              <a:t>3/11/13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6DCE27-3F1A-E349-BF83-7A988D4425D6}" type="slidenum">
              <a:rPr lang="en-US" smtClean="0"/>
              <a:t>‹#›</a:t>
            </a:fld>
            <a:endParaRPr lang="en-US"/>
          </a:p>
        </p:txBody>
      </p:sp>
    </p:spTree>
    <p:extLst>
      <p:ext uri="{BB962C8B-B14F-4D97-AF65-F5344CB8AC3E}">
        <p14:creationId xmlns:p14="http://schemas.microsoft.com/office/powerpoint/2010/main" val="3646162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A39EAC-38FF-4BD6-968E-038E8580E655}"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15A7A-4423-3F42-B9A6-7635FB06F1F2}"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230661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15A7A-4423-3F42-B9A6-7635FB06F1F2}"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66469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15A7A-4423-3F42-B9A6-7635FB06F1F2}"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2793309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15A7A-4423-3F42-B9A6-7635FB06F1F2}"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30276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15A7A-4423-3F42-B9A6-7635FB06F1F2}" type="datetimeFigureOut">
              <a:rPr lang="en-US" smtClean="0"/>
              <a:t>3/11/13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344996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15A7A-4423-3F42-B9A6-7635FB06F1F2}"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2223499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15A7A-4423-3F42-B9A6-7635FB06F1F2}" type="datetimeFigureOut">
              <a:rPr lang="en-US" smtClean="0"/>
              <a:t>3/11/13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842531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15A7A-4423-3F42-B9A6-7635FB06F1F2}" type="datetimeFigureOut">
              <a:rPr lang="en-US" smtClean="0"/>
              <a:t>3/11/13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4443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15A7A-4423-3F42-B9A6-7635FB06F1F2}" type="datetimeFigureOut">
              <a:rPr lang="en-US" smtClean="0"/>
              <a:t>3/11/13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4207431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15A7A-4423-3F42-B9A6-7635FB06F1F2}"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4024019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15A7A-4423-3F42-B9A6-7635FB06F1F2}" type="datetimeFigureOut">
              <a:rPr lang="en-US" smtClean="0"/>
              <a:t>3/11/13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59DC6E-6D17-E443-945F-6AAB6074D67D}" type="slidenum">
              <a:rPr lang="en-US" smtClean="0"/>
              <a:t>‹#›</a:t>
            </a:fld>
            <a:endParaRPr lang="en-US"/>
          </a:p>
        </p:txBody>
      </p:sp>
    </p:spTree>
    <p:extLst>
      <p:ext uri="{BB962C8B-B14F-4D97-AF65-F5344CB8AC3E}">
        <p14:creationId xmlns:p14="http://schemas.microsoft.com/office/powerpoint/2010/main" val="34021033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15A7A-4423-3F42-B9A6-7635FB06F1F2}" type="datetimeFigureOut">
              <a:rPr lang="en-US" smtClean="0"/>
              <a:t>3/11/13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9DC6E-6D17-E443-945F-6AAB6074D67D}" type="slidenum">
              <a:rPr lang="en-US" smtClean="0"/>
              <a:t>‹#›</a:t>
            </a:fld>
            <a:endParaRPr lang="en-US"/>
          </a:p>
        </p:txBody>
      </p:sp>
    </p:spTree>
    <p:extLst>
      <p:ext uri="{BB962C8B-B14F-4D97-AF65-F5344CB8AC3E}">
        <p14:creationId xmlns:p14="http://schemas.microsoft.com/office/powerpoint/2010/main" val="3762032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8.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27.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143000" y="4114800"/>
            <a:ext cx="6858000" cy="4572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753136" y="3962400"/>
            <a:ext cx="5447375" cy="2585323"/>
          </a:xfrm>
          <a:prstGeom prst="rect">
            <a:avLst/>
          </a:prstGeom>
          <a:noFill/>
        </p:spPr>
        <p:txBody>
          <a:bodyPr wrap="none" rtlCol="0">
            <a:spAutoFit/>
          </a:bodyPr>
          <a:lstStyle/>
          <a:p>
            <a:pPr algn="ctr"/>
            <a:r>
              <a:rPr lang="en-US" sz="3600" dirty="0" smtClean="0">
                <a:solidFill>
                  <a:schemeClr val="bg1"/>
                </a:solidFill>
              </a:rPr>
              <a:t>BIOLOGY 524</a:t>
            </a:r>
          </a:p>
          <a:p>
            <a:pPr algn="ctr"/>
            <a:r>
              <a:rPr lang="en-US" sz="3600" dirty="0" smtClean="0">
                <a:solidFill>
                  <a:schemeClr val="bg1"/>
                </a:solidFill>
              </a:rPr>
              <a:t>POSTCRANIAL SKELETON - V</a:t>
            </a:r>
            <a:endParaRPr lang="en-US" sz="3600" dirty="0">
              <a:solidFill>
                <a:schemeClr val="bg1"/>
              </a:solidFill>
            </a:endParaRPr>
          </a:p>
          <a:p>
            <a:pPr algn="ctr"/>
            <a:r>
              <a:rPr lang="en-US" sz="3600" dirty="0" smtClean="0">
                <a:solidFill>
                  <a:schemeClr val="bg1"/>
                </a:solidFill>
              </a:rPr>
              <a:t>CRUS AND PES</a:t>
            </a: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r>
              <a:rPr lang="en-US" dirty="0" smtClean="0">
                <a:solidFill>
                  <a:schemeClr val="bg1"/>
                </a:solidFill>
              </a:rPr>
              <a:t>S. S. Sumida</a:t>
            </a:r>
            <a:endParaRPr lang="en-US" dirty="0">
              <a:solidFill>
                <a:schemeClr val="bg1"/>
              </a:solidFill>
            </a:endParaRPr>
          </a:p>
        </p:txBody>
      </p:sp>
      <p:pic>
        <p:nvPicPr>
          <p:cNvPr id="3" name="Picture 2" descr="ElephantFot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200" y="251798"/>
            <a:ext cx="3633216" cy="3578352"/>
          </a:xfrm>
          <a:prstGeom prst="rect">
            <a:avLst/>
          </a:prstGeom>
        </p:spPr>
      </p:pic>
    </p:spTree>
    <p:extLst>
      <p:ext uri="{BB962C8B-B14F-4D97-AF65-F5344CB8AC3E}">
        <p14:creationId xmlns:p14="http://schemas.microsoft.com/office/powerpoint/2010/main" val="3994353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1814220" y="336907"/>
            <a:ext cx="5598169" cy="6180947"/>
          </a:xfrm>
          <a:prstGeom prst="rect">
            <a:avLst/>
          </a:prstGeom>
        </p:spPr>
      </p:pic>
    </p:spTree>
    <p:extLst>
      <p:ext uri="{BB962C8B-B14F-4D97-AF65-F5344CB8AC3E}">
        <p14:creationId xmlns:p14="http://schemas.microsoft.com/office/powerpoint/2010/main" val="1224995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927" y="744956"/>
            <a:ext cx="8487964" cy="5016758"/>
          </a:xfrm>
          <a:prstGeom prst="rect">
            <a:avLst/>
          </a:prstGeom>
        </p:spPr>
        <p:txBody>
          <a:bodyPr wrap="square">
            <a:spAutoFit/>
          </a:bodyPr>
          <a:lstStyle/>
          <a:p>
            <a:r>
              <a:rPr lang="en-US" sz="4000" dirty="0"/>
              <a:t>PES</a:t>
            </a:r>
            <a:endParaRPr lang="en-US" sz="2800" dirty="0"/>
          </a:p>
          <a:p>
            <a:r>
              <a:rPr lang="en-US" sz="2800" dirty="0"/>
              <a:t> </a:t>
            </a:r>
          </a:p>
          <a:p>
            <a:r>
              <a:rPr lang="en-US" sz="2800" dirty="0"/>
              <a:t>The tetrapod PES is composed of the sole of the foot, or TARSUS which is a flexible mosaic of tarsal bones and five metatarsals; and the DIGITS, each with varying numbers of phalangeal elements.  </a:t>
            </a:r>
            <a:endParaRPr lang="en-US" sz="2800" dirty="0" smtClean="0"/>
          </a:p>
          <a:p>
            <a:endParaRPr lang="en-US" sz="2800" dirty="0"/>
          </a:p>
          <a:p>
            <a:r>
              <a:rPr lang="en-US" sz="2800" dirty="0" smtClean="0"/>
              <a:t>Differing </a:t>
            </a:r>
            <a:r>
              <a:rPr lang="en-US" sz="2800" dirty="0"/>
              <a:t>groups of </a:t>
            </a:r>
            <a:r>
              <a:rPr lang="en-US" sz="2800" dirty="0" err="1"/>
              <a:t>tetrapods</a:t>
            </a:r>
            <a:r>
              <a:rPr lang="en-US" sz="2800" dirty="0"/>
              <a:t> are often characterized by the number of phalangeal elements each as a PHALANGEAL FORMULA (for instance, that of humans is 2,3,3,3,3).</a:t>
            </a:r>
          </a:p>
        </p:txBody>
      </p:sp>
    </p:spTree>
    <p:extLst>
      <p:ext uri="{BB962C8B-B14F-4D97-AF65-F5344CB8AC3E}">
        <p14:creationId xmlns:p14="http://schemas.microsoft.com/office/powerpoint/2010/main" val="2616130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4017205" y="207329"/>
            <a:ext cx="5360052" cy="6067564"/>
          </a:xfrm>
          <a:prstGeom prst="rect">
            <a:avLst/>
          </a:prstGeom>
        </p:spPr>
      </p:pic>
      <p:sp>
        <p:nvSpPr>
          <p:cNvPr id="3" name="Rectangle 2"/>
          <p:cNvSpPr/>
          <p:nvPr/>
        </p:nvSpPr>
        <p:spPr>
          <a:xfrm>
            <a:off x="349885" y="1541343"/>
            <a:ext cx="4572000" cy="5355313"/>
          </a:xfrm>
          <a:prstGeom prst="rect">
            <a:avLst/>
          </a:prstGeom>
        </p:spPr>
        <p:txBody>
          <a:bodyPr>
            <a:spAutoFit/>
          </a:bodyPr>
          <a:lstStyle/>
          <a:p>
            <a:r>
              <a:rPr lang="en-US" dirty="0">
                <a:solidFill>
                  <a:srgbClr val="FF0000"/>
                </a:solidFill>
              </a:rPr>
              <a:t>THREE PROXIMAL TARSALS</a:t>
            </a:r>
          </a:p>
          <a:p>
            <a:r>
              <a:rPr lang="en-US" dirty="0"/>
              <a:t>(from digit I /thumb side)</a:t>
            </a:r>
          </a:p>
          <a:p>
            <a:pPr lvl="0"/>
            <a:r>
              <a:rPr lang="en-US" dirty="0" err="1"/>
              <a:t>Tibiale</a:t>
            </a:r>
            <a:endParaRPr lang="en-US" dirty="0"/>
          </a:p>
          <a:p>
            <a:pPr lvl="0"/>
            <a:r>
              <a:rPr lang="en-US" dirty="0" err="1"/>
              <a:t>Intermedium</a:t>
            </a:r>
            <a:endParaRPr lang="en-US" dirty="0"/>
          </a:p>
          <a:p>
            <a:pPr lvl="0"/>
            <a:r>
              <a:rPr lang="en-US" dirty="0" err="1" smtClean="0"/>
              <a:t>Fibulare</a:t>
            </a:r>
            <a:endParaRPr lang="en-US" dirty="0"/>
          </a:p>
          <a:p>
            <a:r>
              <a:rPr lang="en-US" dirty="0"/>
              <a:t>(As many as) </a:t>
            </a:r>
            <a:r>
              <a:rPr lang="en-US" dirty="0" smtClean="0">
                <a:solidFill>
                  <a:srgbClr val="FF0000"/>
                </a:solidFill>
              </a:rPr>
              <a:t>FOUR MIDDLE TARSALS</a:t>
            </a:r>
            <a:endParaRPr lang="en-US" dirty="0">
              <a:solidFill>
                <a:srgbClr val="FF0000"/>
              </a:solidFill>
            </a:endParaRPr>
          </a:p>
          <a:p>
            <a:pPr lvl="0"/>
            <a:r>
              <a:rPr lang="en-US" dirty="0" err="1"/>
              <a:t>Centrale</a:t>
            </a:r>
            <a:r>
              <a:rPr lang="en-US" dirty="0"/>
              <a:t> 1</a:t>
            </a:r>
          </a:p>
          <a:p>
            <a:pPr lvl="0"/>
            <a:r>
              <a:rPr lang="en-US" dirty="0" err="1"/>
              <a:t>Centrale</a:t>
            </a:r>
            <a:r>
              <a:rPr lang="en-US" dirty="0"/>
              <a:t> 2</a:t>
            </a:r>
          </a:p>
          <a:p>
            <a:pPr lvl="0"/>
            <a:r>
              <a:rPr lang="en-US" dirty="0" err="1"/>
              <a:t>Centrale</a:t>
            </a:r>
            <a:r>
              <a:rPr lang="en-US" dirty="0"/>
              <a:t> 3</a:t>
            </a:r>
          </a:p>
          <a:p>
            <a:pPr lvl="0"/>
            <a:r>
              <a:rPr lang="en-US" dirty="0" err="1"/>
              <a:t>Centrale</a:t>
            </a:r>
            <a:r>
              <a:rPr lang="en-US" dirty="0"/>
              <a:t> 4</a:t>
            </a:r>
          </a:p>
          <a:p>
            <a:r>
              <a:rPr lang="en-US" dirty="0">
                <a:solidFill>
                  <a:srgbClr val="FF0000"/>
                </a:solidFill>
              </a:rPr>
              <a:t>FIVE DISTAL TARSALS</a:t>
            </a:r>
          </a:p>
          <a:p>
            <a:pPr lvl="0"/>
            <a:r>
              <a:rPr lang="en-US" dirty="0"/>
              <a:t>Distal Tarsal 1</a:t>
            </a:r>
          </a:p>
          <a:p>
            <a:pPr lvl="0"/>
            <a:r>
              <a:rPr lang="en-US" dirty="0"/>
              <a:t>Distal Tarsal 2</a:t>
            </a:r>
          </a:p>
          <a:p>
            <a:pPr lvl="0"/>
            <a:r>
              <a:rPr lang="en-US" dirty="0"/>
              <a:t>Distal Tarsal 3</a:t>
            </a:r>
          </a:p>
          <a:p>
            <a:pPr lvl="0"/>
            <a:r>
              <a:rPr lang="en-US" dirty="0"/>
              <a:t>Distal Tarsal 4</a:t>
            </a:r>
          </a:p>
          <a:p>
            <a:pPr lvl="0"/>
            <a:r>
              <a:rPr lang="en-US" dirty="0"/>
              <a:t>Distal Tarsal 5</a:t>
            </a:r>
          </a:p>
          <a:p>
            <a:r>
              <a:rPr lang="en-US" dirty="0"/>
              <a:t> </a:t>
            </a:r>
          </a:p>
          <a:p>
            <a:r>
              <a:rPr lang="en-US" dirty="0"/>
              <a:t>The basal condition may be seen in the </a:t>
            </a:r>
            <a:r>
              <a:rPr lang="en-US" dirty="0" err="1"/>
              <a:t>embolomere</a:t>
            </a:r>
            <a:r>
              <a:rPr lang="en-US" dirty="0"/>
              <a:t> amphibian </a:t>
            </a:r>
            <a:r>
              <a:rPr lang="en-US" i="1" dirty="0" err="1" smtClean="0"/>
              <a:t>Greererpeton</a:t>
            </a:r>
            <a:r>
              <a:rPr lang="en-US" i="1" dirty="0" smtClean="0"/>
              <a:t>.</a:t>
            </a:r>
            <a:r>
              <a:rPr lang="en-US" dirty="0" smtClean="0"/>
              <a:t> </a:t>
            </a:r>
            <a:endParaRPr lang="en-US" dirty="0"/>
          </a:p>
        </p:txBody>
      </p:sp>
      <p:sp>
        <p:nvSpPr>
          <p:cNvPr id="4" name="Rectangle 3"/>
          <p:cNvSpPr/>
          <p:nvPr/>
        </p:nvSpPr>
        <p:spPr>
          <a:xfrm>
            <a:off x="173728" y="102783"/>
            <a:ext cx="3843478" cy="861774"/>
          </a:xfrm>
          <a:prstGeom prst="rect">
            <a:avLst/>
          </a:prstGeom>
        </p:spPr>
        <p:txBody>
          <a:bodyPr wrap="square">
            <a:spAutoFit/>
          </a:bodyPr>
          <a:lstStyle/>
          <a:p>
            <a:r>
              <a:rPr lang="en-US" sz="3200" dirty="0" err="1"/>
              <a:t>Pes</a:t>
            </a:r>
            <a:r>
              <a:rPr lang="en-US" sz="3200" dirty="0"/>
              <a:t>: Basal </a:t>
            </a:r>
            <a:r>
              <a:rPr lang="en-US" sz="3200" dirty="0" err="1"/>
              <a:t>Tetrapods</a:t>
            </a:r>
            <a:endParaRPr lang="en-US" sz="3200" dirty="0"/>
          </a:p>
          <a:p>
            <a:r>
              <a:rPr lang="en-US" dirty="0"/>
              <a:t> </a:t>
            </a:r>
          </a:p>
        </p:txBody>
      </p:sp>
    </p:spTree>
    <p:extLst>
      <p:ext uri="{BB962C8B-B14F-4D97-AF65-F5344CB8AC3E}">
        <p14:creationId xmlns:p14="http://schemas.microsoft.com/office/powerpoint/2010/main" val="365833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05" y="162691"/>
            <a:ext cx="3628443" cy="5632310"/>
          </a:xfrm>
          <a:prstGeom prst="rect">
            <a:avLst/>
          </a:prstGeom>
        </p:spPr>
        <p:txBody>
          <a:bodyPr wrap="square">
            <a:spAutoFit/>
          </a:bodyPr>
          <a:lstStyle/>
          <a:p>
            <a:r>
              <a:rPr lang="en-US" sz="2400" dirty="0"/>
              <a:t>The condition in the </a:t>
            </a:r>
            <a:r>
              <a:rPr lang="en-US" sz="2400" dirty="0" err="1"/>
              <a:t>seymouriamorph</a:t>
            </a:r>
            <a:r>
              <a:rPr lang="en-US" sz="2400" dirty="0"/>
              <a:t> amphibian </a:t>
            </a:r>
            <a:r>
              <a:rPr lang="en-US" sz="2400" i="1" dirty="0" err="1"/>
              <a:t>Seymouria</a:t>
            </a:r>
            <a:r>
              <a:rPr lang="en-US" sz="2400" dirty="0"/>
              <a:t> is somewhat more advanced.  The proximal and distal rows of tarsals remain, but the Centralia are reduced in number to three.  Note that the </a:t>
            </a:r>
            <a:r>
              <a:rPr lang="en-US" sz="2400" dirty="0" err="1"/>
              <a:t>tibale</a:t>
            </a:r>
            <a:r>
              <a:rPr lang="en-US" sz="2400" dirty="0"/>
              <a:t> has moved to a position distal to the </a:t>
            </a:r>
            <a:r>
              <a:rPr lang="en-US" sz="2400" dirty="0" err="1"/>
              <a:t>intermedium</a:t>
            </a:r>
            <a:r>
              <a:rPr lang="en-US" sz="2400" dirty="0"/>
              <a:t>.  It is still identifiable as the </a:t>
            </a:r>
            <a:r>
              <a:rPr lang="en-US" sz="2400" dirty="0" err="1"/>
              <a:t>tibiale</a:t>
            </a:r>
            <a:r>
              <a:rPr lang="en-US" sz="2400" dirty="0"/>
              <a:t> because of how the tibia comes in to articulate with it.</a:t>
            </a:r>
          </a:p>
        </p:txBody>
      </p:sp>
      <p:pic>
        <p:nvPicPr>
          <p:cNvPr id="3" name="Picture 2"/>
          <p:cNvPicPr/>
          <p:nvPr/>
        </p:nvPicPr>
        <p:blipFill>
          <a:blip r:embed="rId2">
            <a:extLst>
              <a:ext uri="{28A0092B-C50C-407E-A947-70E740481C1C}">
                <a14:useLocalDpi xmlns:a14="http://schemas.microsoft.com/office/drawing/2010/main"/>
              </a:ext>
            </a:extLst>
          </a:blip>
          <a:stretch>
            <a:fillRect/>
          </a:stretch>
        </p:blipFill>
        <p:spPr>
          <a:xfrm>
            <a:off x="3667318" y="375781"/>
            <a:ext cx="5580351" cy="5338679"/>
          </a:xfrm>
          <a:prstGeom prst="rect">
            <a:avLst/>
          </a:prstGeom>
        </p:spPr>
      </p:pic>
    </p:spTree>
    <p:extLst>
      <p:ext uri="{BB962C8B-B14F-4D97-AF65-F5344CB8AC3E}">
        <p14:creationId xmlns:p14="http://schemas.microsoft.com/office/powerpoint/2010/main" val="1579387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05" y="226457"/>
            <a:ext cx="8850809" cy="5539978"/>
          </a:xfrm>
          <a:prstGeom prst="rect">
            <a:avLst/>
          </a:prstGeom>
        </p:spPr>
        <p:txBody>
          <a:bodyPr wrap="square">
            <a:spAutoFit/>
          </a:bodyPr>
          <a:lstStyle/>
          <a:p>
            <a:r>
              <a:rPr lang="en-US" sz="3600" dirty="0" err="1"/>
              <a:t>Pes</a:t>
            </a:r>
            <a:r>
              <a:rPr lang="en-US" sz="3600" dirty="0"/>
              <a:t>: Basal </a:t>
            </a:r>
            <a:r>
              <a:rPr lang="en-US" sz="3600" dirty="0" err="1"/>
              <a:t>Amniota</a:t>
            </a:r>
            <a:endParaRPr lang="en-US" sz="3600" dirty="0"/>
          </a:p>
          <a:p>
            <a:r>
              <a:rPr lang="en-US" sz="2000" dirty="0"/>
              <a:t> </a:t>
            </a:r>
          </a:p>
          <a:p>
            <a:r>
              <a:rPr lang="en-US" sz="2000" dirty="0"/>
              <a:t>The story of the tarsus in amniotes is that of the formation of the ASTRAGALUS and CALCANEUM; as well as reduction of the Centralia</a:t>
            </a:r>
            <a:r>
              <a:rPr lang="en-US" sz="2000" dirty="0" smtClean="0"/>
              <a:t>.</a:t>
            </a:r>
          </a:p>
          <a:p>
            <a:endParaRPr lang="en-US" sz="2000" dirty="0"/>
          </a:p>
          <a:p>
            <a:pPr lvl="0"/>
            <a:r>
              <a:rPr lang="en-US" sz="2000" dirty="0"/>
              <a:t>The CALCANEUS is generally considered to be homologous to the </a:t>
            </a:r>
            <a:r>
              <a:rPr lang="en-US" sz="2000" dirty="0" err="1"/>
              <a:t>fibulare</a:t>
            </a:r>
            <a:r>
              <a:rPr lang="en-US" sz="2000" dirty="0" smtClean="0"/>
              <a:t>.</a:t>
            </a:r>
          </a:p>
          <a:p>
            <a:pPr lvl="0"/>
            <a:endParaRPr lang="en-US" sz="2000" dirty="0"/>
          </a:p>
          <a:p>
            <a:pPr lvl="0"/>
            <a:r>
              <a:rPr lang="en-US" sz="2000" dirty="0"/>
              <a:t>Although there are alternative hypotheses, the most common one for the ASTRAGALUS that it is a </a:t>
            </a:r>
            <a:r>
              <a:rPr lang="en-US" sz="2000" b="1" i="1" dirty="0"/>
              <a:t>fusion of the </a:t>
            </a:r>
            <a:r>
              <a:rPr lang="en-US" sz="2000" b="1" i="1" dirty="0" err="1"/>
              <a:t>tibiale+intermedium</a:t>
            </a:r>
            <a:r>
              <a:rPr lang="en-US" sz="2000" b="1" i="1" dirty="0"/>
              <a:t>+[probably] the 4</a:t>
            </a:r>
            <a:r>
              <a:rPr lang="en-US" sz="2000" b="1" i="1" baseline="30000" dirty="0"/>
              <a:t>th</a:t>
            </a:r>
            <a:r>
              <a:rPr lang="en-US" sz="2000" b="1" i="1" dirty="0"/>
              <a:t> </a:t>
            </a:r>
            <a:r>
              <a:rPr lang="en-US" sz="2000" b="1" i="1" dirty="0" err="1"/>
              <a:t>centrale</a:t>
            </a:r>
            <a:r>
              <a:rPr lang="en-US" sz="2000" dirty="0" smtClean="0"/>
              <a:t>.</a:t>
            </a:r>
          </a:p>
          <a:p>
            <a:pPr lvl="0"/>
            <a:endParaRPr lang="en-US" sz="2000" dirty="0"/>
          </a:p>
          <a:p>
            <a:pPr lvl="0"/>
            <a:r>
              <a:rPr lang="en-US" sz="2000" dirty="0"/>
              <a:t>The lone remaining </a:t>
            </a:r>
            <a:r>
              <a:rPr lang="en-US" sz="2000" dirty="0" err="1"/>
              <a:t>amniote</a:t>
            </a:r>
            <a:r>
              <a:rPr lang="en-US" sz="2000" dirty="0"/>
              <a:t> </a:t>
            </a:r>
            <a:r>
              <a:rPr lang="en-US" sz="2000" dirty="0" err="1"/>
              <a:t>centrale</a:t>
            </a:r>
            <a:r>
              <a:rPr lang="en-US" sz="2000" dirty="0"/>
              <a:t> is probably a </a:t>
            </a:r>
            <a:r>
              <a:rPr lang="en-US" sz="2000" b="1" i="1" dirty="0"/>
              <a:t>fusion of Centralia 1-3</a:t>
            </a:r>
            <a:r>
              <a:rPr lang="en-US" sz="2000" dirty="0"/>
              <a:t>.</a:t>
            </a:r>
          </a:p>
          <a:p>
            <a:pPr lvl="0"/>
            <a:r>
              <a:rPr lang="en-US" sz="2000" dirty="0"/>
              <a:t>All five DISTAL TARSALS remain</a:t>
            </a:r>
            <a:r>
              <a:rPr lang="en-US" sz="2000" dirty="0" smtClean="0"/>
              <a:t>.</a:t>
            </a:r>
            <a:endParaRPr lang="en-US" sz="2000" dirty="0"/>
          </a:p>
          <a:p>
            <a:r>
              <a:rPr lang="en-US" sz="2000" dirty="0"/>
              <a:t> </a:t>
            </a:r>
          </a:p>
          <a:p>
            <a:pPr lvl="0"/>
            <a:r>
              <a:rPr lang="en-US" sz="2000" dirty="0"/>
              <a:t>The </a:t>
            </a:r>
            <a:r>
              <a:rPr lang="en-US" sz="2000" dirty="0" err="1"/>
              <a:t>astragalus</a:t>
            </a:r>
            <a:r>
              <a:rPr lang="en-US" sz="2000" dirty="0"/>
              <a:t> and </a:t>
            </a:r>
            <a:r>
              <a:rPr lang="en-US" sz="2000" dirty="0" err="1"/>
              <a:t>calcaneum</a:t>
            </a:r>
            <a:r>
              <a:rPr lang="en-US" sz="2000" dirty="0"/>
              <a:t> each possess a notch which when the two elements articulate create a central foramen for a perforating artery</a:t>
            </a:r>
            <a:r>
              <a:rPr lang="en-US" sz="2000" dirty="0" smtClean="0"/>
              <a:t>.</a:t>
            </a:r>
          </a:p>
          <a:p>
            <a:pPr lvl="0"/>
            <a:endParaRPr lang="en-US" dirty="0"/>
          </a:p>
        </p:txBody>
      </p:sp>
    </p:spTree>
    <p:extLst>
      <p:ext uri="{BB962C8B-B14F-4D97-AF65-F5344CB8AC3E}">
        <p14:creationId xmlns:p14="http://schemas.microsoft.com/office/powerpoint/2010/main" val="1125504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989"/>
            <a:ext cx="9143999" cy="1938992"/>
          </a:xfrm>
          <a:prstGeom prst="rect">
            <a:avLst/>
          </a:prstGeom>
        </p:spPr>
        <p:txBody>
          <a:bodyPr wrap="square">
            <a:spAutoFit/>
          </a:bodyPr>
          <a:lstStyle/>
          <a:p>
            <a:pPr lvl="0"/>
            <a:r>
              <a:rPr lang="en-US" sz="2400" dirty="0"/>
              <a:t>The </a:t>
            </a:r>
            <a:r>
              <a:rPr lang="en-US" sz="2400" dirty="0" err="1"/>
              <a:t>astragalus</a:t>
            </a:r>
            <a:r>
              <a:rPr lang="en-US" sz="2400" dirty="0"/>
              <a:t> is characterized by its “L-shaped” outline and large facet to accept the tibia</a:t>
            </a:r>
            <a:r>
              <a:rPr lang="en-US" sz="2400" dirty="0" smtClean="0"/>
              <a:t>.</a:t>
            </a:r>
          </a:p>
          <a:p>
            <a:pPr lvl="0"/>
            <a:endParaRPr lang="en-US" sz="2400" dirty="0"/>
          </a:p>
          <a:p>
            <a:pPr lvl="0"/>
            <a:r>
              <a:rPr lang="en-US" sz="2400" dirty="0"/>
              <a:t>The </a:t>
            </a:r>
            <a:r>
              <a:rPr lang="en-US" sz="2400" dirty="0" err="1"/>
              <a:t>astragalus</a:t>
            </a:r>
            <a:r>
              <a:rPr lang="en-US" sz="2400" dirty="0"/>
              <a:t> of </a:t>
            </a:r>
            <a:r>
              <a:rPr lang="en-US" sz="2400" dirty="0" err="1"/>
              <a:t>diapsid</a:t>
            </a:r>
            <a:r>
              <a:rPr lang="en-US" sz="2400" dirty="0"/>
              <a:t> reptiles </a:t>
            </a:r>
            <a:r>
              <a:rPr lang="en-US" sz="2400" dirty="0" smtClean="0"/>
              <a:t>has a </a:t>
            </a:r>
            <a:r>
              <a:rPr lang="en-US" sz="2400" dirty="0"/>
              <a:t>“tongue-and-groove” slot so that it articulates tightly with the calcaneus. </a:t>
            </a:r>
            <a:r>
              <a:rPr lang="en-US" sz="2400" dirty="0" smtClean="0"/>
              <a:t>(</a:t>
            </a:r>
            <a:r>
              <a:rPr lang="en-US" sz="2400" dirty="0"/>
              <a:t>B</a:t>
            </a:r>
            <a:r>
              <a:rPr lang="en-US" sz="2400" dirty="0" smtClean="0"/>
              <a:t>elow </a:t>
            </a:r>
            <a:r>
              <a:rPr lang="en-US" sz="2400" dirty="0"/>
              <a:t>right.)</a:t>
            </a:r>
            <a:endParaRPr lang="en-US" sz="2400"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229995" y="2133600"/>
            <a:ext cx="6684010" cy="4724400"/>
          </a:xfrm>
          <a:prstGeom prst="rect">
            <a:avLst/>
          </a:prstGeom>
        </p:spPr>
      </p:pic>
    </p:spTree>
    <p:extLst>
      <p:ext uri="{BB962C8B-B14F-4D97-AF65-F5344CB8AC3E}">
        <p14:creationId xmlns:p14="http://schemas.microsoft.com/office/powerpoint/2010/main" val="1108084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5389" y="864771"/>
            <a:ext cx="8241749" cy="4770537"/>
          </a:xfrm>
          <a:prstGeom prst="rect">
            <a:avLst/>
          </a:prstGeom>
        </p:spPr>
        <p:txBody>
          <a:bodyPr wrap="square">
            <a:spAutoFit/>
          </a:bodyPr>
          <a:lstStyle/>
          <a:p>
            <a:r>
              <a:rPr lang="en-US" sz="3200" dirty="0"/>
              <a:t>The Transition from Amphibian to </a:t>
            </a:r>
            <a:r>
              <a:rPr lang="en-US" sz="3200" dirty="0" err="1"/>
              <a:t>Amniote</a:t>
            </a:r>
            <a:r>
              <a:rPr lang="en-US" sz="3200" dirty="0"/>
              <a:t>:</a:t>
            </a:r>
          </a:p>
          <a:p>
            <a:r>
              <a:rPr lang="en-US" sz="3200" dirty="0"/>
              <a:t>The Confusion of the </a:t>
            </a:r>
            <a:r>
              <a:rPr lang="en-US" sz="3200" dirty="0" err="1"/>
              <a:t>Astragalus</a:t>
            </a:r>
            <a:endParaRPr lang="en-US" sz="3200" dirty="0"/>
          </a:p>
          <a:p>
            <a:r>
              <a:rPr lang="en-US" sz="2400" dirty="0"/>
              <a:t> </a:t>
            </a:r>
          </a:p>
          <a:p>
            <a:r>
              <a:rPr lang="en-US" sz="2400" dirty="0" err="1"/>
              <a:t>Diadectomorpha</a:t>
            </a:r>
            <a:r>
              <a:rPr lang="en-US" sz="2400" dirty="0"/>
              <a:t>, including the genus </a:t>
            </a:r>
            <a:r>
              <a:rPr lang="en-US" sz="2400" i="1" dirty="0" err="1"/>
              <a:t>Diadectes</a:t>
            </a:r>
            <a:r>
              <a:rPr lang="en-US" sz="2400" dirty="0"/>
              <a:t>, is currently regarded at the </a:t>
            </a:r>
            <a:r>
              <a:rPr lang="en-US" sz="2400" dirty="0" err="1"/>
              <a:t>sistergroup</a:t>
            </a:r>
            <a:r>
              <a:rPr lang="en-US" sz="2400" dirty="0"/>
              <a:t> to </a:t>
            </a:r>
            <a:r>
              <a:rPr lang="en-US" sz="2400" dirty="0" err="1"/>
              <a:t>Amniota</a:t>
            </a:r>
            <a:r>
              <a:rPr lang="en-US" sz="2400" dirty="0"/>
              <a:t> as traditionally defined.  However for many years it was thought to have some problematic issues with that possible position, including what was thought to be an unusual tarsus.  </a:t>
            </a:r>
          </a:p>
          <a:p>
            <a:r>
              <a:rPr lang="en-US" sz="2400" dirty="0"/>
              <a:t> </a:t>
            </a:r>
          </a:p>
          <a:p>
            <a:r>
              <a:rPr lang="en-US" sz="2400" dirty="0"/>
              <a:t>In 1931, </a:t>
            </a:r>
            <a:r>
              <a:rPr lang="en-US" sz="2400" dirty="0" err="1"/>
              <a:t>Romer</a:t>
            </a:r>
            <a:r>
              <a:rPr lang="en-US" sz="2400" dirty="0"/>
              <a:t> and Byrne </a:t>
            </a:r>
            <a:r>
              <a:rPr lang="en-US" sz="2400" dirty="0" err="1"/>
              <a:t>describd</a:t>
            </a:r>
            <a:r>
              <a:rPr lang="en-US" sz="2400" dirty="0"/>
              <a:t> what </a:t>
            </a:r>
            <a:r>
              <a:rPr lang="en-US" sz="2400" dirty="0" err="1"/>
              <a:t>appeard</a:t>
            </a:r>
            <a:r>
              <a:rPr lang="en-US" sz="2400" dirty="0"/>
              <a:t> to be a very unusual set of tarsal bones in </a:t>
            </a:r>
            <a:r>
              <a:rPr lang="en-US" sz="2400" i="1" dirty="0" err="1"/>
              <a:t>Diadectes</a:t>
            </a:r>
            <a:r>
              <a:rPr lang="en-US" sz="2400" dirty="0"/>
              <a:t> wherein they were fused into a large, elongate structure.</a:t>
            </a:r>
          </a:p>
        </p:txBody>
      </p:sp>
    </p:spTree>
    <p:extLst>
      <p:ext uri="{BB962C8B-B14F-4D97-AF65-F5344CB8AC3E}">
        <p14:creationId xmlns:p14="http://schemas.microsoft.com/office/powerpoint/2010/main" val="255510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634978" y="362822"/>
            <a:ext cx="7736358" cy="6051367"/>
          </a:xfrm>
          <a:prstGeom prst="rect">
            <a:avLst/>
          </a:prstGeom>
        </p:spPr>
      </p:pic>
    </p:spTree>
    <p:extLst>
      <p:ext uri="{BB962C8B-B14F-4D97-AF65-F5344CB8AC3E}">
        <p14:creationId xmlns:p14="http://schemas.microsoft.com/office/powerpoint/2010/main" val="3086844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10385245"/>
              </p:ext>
            </p:extLst>
          </p:nvPr>
        </p:nvGraphicFramePr>
        <p:xfrm>
          <a:off x="195988" y="803393"/>
          <a:ext cx="8833010" cy="5299806"/>
        </p:xfrm>
        <a:graphic>
          <a:graphicData uri="http://schemas.openxmlformats.org/presentationml/2006/ole">
            <mc:AlternateContent xmlns:mc="http://schemas.openxmlformats.org/markup-compatibility/2006">
              <mc:Choice xmlns:v="urn:schemas-microsoft-com:vml" Requires="v">
                <p:oleObj spid="_x0000_s1030" name="Document" r:id="rId3" imgW="6858000" imgH="4114800" progId="Word.Document.12">
                  <p:embed/>
                </p:oleObj>
              </mc:Choice>
              <mc:Fallback>
                <p:oleObj name="Document" r:id="rId3" imgW="6858000" imgH="4114800" progId="Word.Document.12">
                  <p:embed/>
                  <p:pic>
                    <p:nvPicPr>
                      <p:cNvPr id="0" name=""/>
                      <p:cNvPicPr/>
                      <p:nvPr/>
                    </p:nvPicPr>
                    <p:blipFill>
                      <a:blip r:embed="rId4"/>
                      <a:stretch>
                        <a:fillRect/>
                      </a:stretch>
                    </p:blipFill>
                    <p:spPr>
                      <a:xfrm>
                        <a:off x="195988" y="803393"/>
                        <a:ext cx="8833010" cy="5299806"/>
                      </a:xfrm>
                      <a:prstGeom prst="rect">
                        <a:avLst/>
                      </a:prstGeom>
                    </p:spPr>
                  </p:pic>
                </p:oleObj>
              </mc:Fallback>
            </mc:AlternateContent>
          </a:graphicData>
        </a:graphic>
      </p:graphicFrame>
    </p:spTree>
    <p:extLst>
      <p:ext uri="{BB962C8B-B14F-4D97-AF65-F5344CB8AC3E}">
        <p14:creationId xmlns:p14="http://schemas.microsoft.com/office/powerpoint/2010/main" val="240041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8051" y="610494"/>
            <a:ext cx="8591634" cy="5693867"/>
          </a:xfrm>
          <a:prstGeom prst="rect">
            <a:avLst/>
          </a:prstGeom>
        </p:spPr>
        <p:txBody>
          <a:bodyPr wrap="square">
            <a:spAutoFit/>
          </a:bodyPr>
          <a:lstStyle/>
          <a:p>
            <a:r>
              <a:rPr lang="en-US" sz="2800" dirty="0"/>
              <a:t>Then, in 2003, Berman and </a:t>
            </a:r>
            <a:r>
              <a:rPr lang="en-US" sz="2800" dirty="0" err="1"/>
              <a:t>Henrici</a:t>
            </a:r>
            <a:r>
              <a:rPr lang="en-US" sz="2800" dirty="0"/>
              <a:t> discovered juvenile </a:t>
            </a:r>
            <a:r>
              <a:rPr lang="en-US" sz="2800" dirty="0" err="1"/>
              <a:t>diadectids</a:t>
            </a:r>
            <a:r>
              <a:rPr lang="en-US" sz="2800" dirty="0"/>
              <a:t> in German and Utah.  These slightly younger individuals showed the larger elements were late-life fusions of elements we already knew, namely the three proximal tarsals and the </a:t>
            </a:r>
            <a:r>
              <a:rPr lang="en-US" sz="2800" dirty="0" err="1"/>
              <a:t>centrale</a:t>
            </a:r>
            <a:r>
              <a:rPr lang="en-US" sz="2800" dirty="0"/>
              <a:t>. </a:t>
            </a:r>
            <a:endParaRPr lang="en-US" sz="2800" dirty="0" smtClean="0"/>
          </a:p>
          <a:p>
            <a:endParaRPr lang="en-US" sz="2800" dirty="0"/>
          </a:p>
          <a:p>
            <a:r>
              <a:rPr lang="en-US" sz="2800" dirty="0" smtClean="0"/>
              <a:t>Their </a:t>
            </a:r>
            <a:r>
              <a:rPr lang="en-US" sz="2800" dirty="0"/>
              <a:t>work showed conclusively that </a:t>
            </a:r>
            <a:r>
              <a:rPr lang="en-US" sz="2800" dirty="0" err="1"/>
              <a:t>diadectids</a:t>
            </a:r>
            <a:r>
              <a:rPr lang="en-US" sz="2800" dirty="0"/>
              <a:t> have an </a:t>
            </a:r>
            <a:r>
              <a:rPr lang="en-US" sz="2800" dirty="0" err="1"/>
              <a:t>astragalus</a:t>
            </a:r>
            <a:r>
              <a:rPr lang="en-US" sz="2800" dirty="0"/>
              <a:t> composed of a </a:t>
            </a:r>
            <a:r>
              <a:rPr lang="en-US" sz="2800" dirty="0" err="1"/>
              <a:t>tibale</a:t>
            </a:r>
            <a:r>
              <a:rPr lang="en-US" sz="2800" dirty="0"/>
              <a:t>, </a:t>
            </a:r>
            <a:r>
              <a:rPr lang="en-US" sz="2800" dirty="0" err="1"/>
              <a:t>intermedium</a:t>
            </a:r>
            <a:r>
              <a:rPr lang="en-US" sz="2800" dirty="0"/>
              <a:t> and [proximal] </a:t>
            </a:r>
            <a:r>
              <a:rPr lang="en-US" sz="2800" dirty="0" err="1"/>
              <a:t>centrale</a:t>
            </a:r>
            <a:r>
              <a:rPr lang="en-US" sz="2800" dirty="0"/>
              <a:t>.  </a:t>
            </a:r>
            <a:endParaRPr lang="en-US" sz="2800" dirty="0" smtClean="0"/>
          </a:p>
          <a:p>
            <a:endParaRPr lang="en-US" sz="2800" dirty="0"/>
          </a:p>
          <a:p>
            <a:r>
              <a:rPr lang="en-US" sz="2800" dirty="0" smtClean="0"/>
              <a:t>Thus</a:t>
            </a:r>
            <a:r>
              <a:rPr lang="en-US" sz="2800" dirty="0"/>
              <a:t>, the condition of the tarsus in </a:t>
            </a:r>
            <a:r>
              <a:rPr lang="en-US" sz="2800" dirty="0" err="1"/>
              <a:t>diadectids</a:t>
            </a:r>
            <a:r>
              <a:rPr lang="en-US" sz="2800" dirty="0"/>
              <a:t> (and the larger group to which they belong, the </a:t>
            </a:r>
            <a:r>
              <a:rPr lang="en-US" sz="2800" dirty="0" err="1"/>
              <a:t>Diadectomorpha</a:t>
            </a:r>
            <a:r>
              <a:rPr lang="en-US" sz="2800" dirty="0"/>
              <a:t>) is more like amniotes than like non-</a:t>
            </a:r>
            <a:r>
              <a:rPr lang="en-US" sz="2800" dirty="0" err="1"/>
              <a:t>amniote</a:t>
            </a:r>
            <a:r>
              <a:rPr lang="en-US" sz="2800" dirty="0"/>
              <a:t> amphibians.</a:t>
            </a:r>
          </a:p>
        </p:txBody>
      </p:sp>
    </p:spTree>
    <p:extLst>
      <p:ext uri="{BB962C8B-B14F-4D97-AF65-F5344CB8AC3E}">
        <p14:creationId xmlns:p14="http://schemas.microsoft.com/office/powerpoint/2010/main" val="2733739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1379196" y="0"/>
            <a:ext cx="6103965" cy="6690732"/>
          </a:xfrm>
          <a:prstGeom prst="rect">
            <a:avLst/>
          </a:prstGeom>
        </p:spPr>
      </p:pic>
    </p:spTree>
    <p:extLst>
      <p:ext uri="{BB962C8B-B14F-4D97-AF65-F5344CB8AC3E}">
        <p14:creationId xmlns:p14="http://schemas.microsoft.com/office/powerpoint/2010/main" val="939924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0" y="336907"/>
            <a:ext cx="9144000" cy="6271651"/>
          </a:xfrm>
          <a:prstGeom prst="rect">
            <a:avLst/>
          </a:prstGeom>
        </p:spPr>
      </p:pic>
    </p:spTree>
    <p:extLst>
      <p:ext uri="{BB962C8B-B14F-4D97-AF65-F5344CB8AC3E}">
        <p14:creationId xmlns:p14="http://schemas.microsoft.com/office/powerpoint/2010/main" val="3789548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702"/>
            <a:ext cx="8876727" cy="6463307"/>
          </a:xfrm>
          <a:prstGeom prst="rect">
            <a:avLst/>
          </a:prstGeom>
        </p:spPr>
        <p:txBody>
          <a:bodyPr wrap="square">
            <a:spAutoFit/>
          </a:bodyPr>
          <a:lstStyle/>
          <a:p>
            <a:r>
              <a:rPr lang="en-US" sz="4000" dirty="0" smtClean="0">
                <a:solidFill>
                  <a:srgbClr val="FF0000"/>
                </a:solidFill>
              </a:rPr>
              <a:t>PES:  MAMMALIA</a:t>
            </a:r>
          </a:p>
          <a:p>
            <a:endParaRPr lang="en-US" sz="2200" dirty="0">
              <a:solidFill>
                <a:srgbClr val="FF0000"/>
              </a:solidFill>
            </a:endParaRPr>
          </a:p>
          <a:p>
            <a:r>
              <a:rPr lang="en-US" sz="2200" dirty="0" smtClean="0">
                <a:solidFill>
                  <a:srgbClr val="FF0000"/>
                </a:solidFill>
              </a:rPr>
              <a:t>TWO </a:t>
            </a:r>
            <a:r>
              <a:rPr lang="en-US" sz="2200" dirty="0">
                <a:solidFill>
                  <a:srgbClr val="FF0000"/>
                </a:solidFill>
              </a:rPr>
              <a:t>PROXIMAL TARSALS – ONLY ONE OF WHICH ARTICULATES WITH THE TIBIA.  </a:t>
            </a:r>
          </a:p>
          <a:p>
            <a:pPr marL="342900" lvl="0" indent="-342900">
              <a:buFont typeface="Arial"/>
              <a:buChar char="•"/>
            </a:pPr>
            <a:r>
              <a:rPr lang="en-US" sz="2200" dirty="0"/>
              <a:t>The TALUS articulates with the tibia.  This is logical, and the </a:t>
            </a:r>
            <a:r>
              <a:rPr lang="en-US" sz="2200" b="1" i="1" dirty="0"/>
              <a:t>talus = </a:t>
            </a:r>
            <a:r>
              <a:rPr lang="en-US" sz="2200" b="1" i="1" dirty="0" err="1"/>
              <a:t>astragalus</a:t>
            </a:r>
            <a:r>
              <a:rPr lang="en-US" sz="2200" dirty="0"/>
              <a:t>.</a:t>
            </a:r>
          </a:p>
          <a:p>
            <a:pPr marL="342900" lvl="0" indent="-342900">
              <a:buFont typeface="Arial"/>
              <a:buChar char="•"/>
            </a:pPr>
            <a:r>
              <a:rPr lang="en-US" sz="2200" dirty="0"/>
              <a:t>The CALCANEUS remains is is set distal to the talus.  </a:t>
            </a:r>
          </a:p>
          <a:p>
            <a:r>
              <a:rPr lang="en-US" sz="2200" dirty="0"/>
              <a:t> </a:t>
            </a:r>
          </a:p>
          <a:p>
            <a:r>
              <a:rPr lang="en-US" sz="2200" dirty="0">
                <a:solidFill>
                  <a:srgbClr val="FF0000"/>
                </a:solidFill>
              </a:rPr>
              <a:t>NAVICULAR</a:t>
            </a:r>
          </a:p>
          <a:p>
            <a:pPr marL="342900" indent="-342900">
              <a:buFont typeface="Arial"/>
              <a:buChar char="•"/>
            </a:pPr>
            <a:r>
              <a:rPr lang="en-US" sz="2200" dirty="0"/>
              <a:t>The only remnant of the </a:t>
            </a:r>
            <a:r>
              <a:rPr lang="en-US" sz="2200" dirty="0" err="1"/>
              <a:t>centralia</a:t>
            </a:r>
            <a:r>
              <a:rPr lang="en-US" sz="2200" dirty="0"/>
              <a:t> is the </a:t>
            </a:r>
            <a:r>
              <a:rPr lang="en-US" sz="2200" dirty="0">
                <a:solidFill>
                  <a:srgbClr val="FF0000"/>
                </a:solidFill>
              </a:rPr>
              <a:t>NAVICULAR</a:t>
            </a:r>
            <a:r>
              <a:rPr lang="en-US" sz="2200" dirty="0"/>
              <a:t>, which is homologous to [a fusion] of </a:t>
            </a:r>
            <a:r>
              <a:rPr lang="en-US" sz="2200" dirty="0" err="1"/>
              <a:t>centralia</a:t>
            </a:r>
            <a:r>
              <a:rPr lang="en-US" sz="2200" dirty="0"/>
              <a:t> 1-3.</a:t>
            </a:r>
          </a:p>
          <a:p>
            <a:r>
              <a:rPr lang="en-US" sz="2200" dirty="0"/>
              <a:t> </a:t>
            </a:r>
          </a:p>
          <a:p>
            <a:r>
              <a:rPr lang="en-US" sz="2200" dirty="0">
                <a:solidFill>
                  <a:srgbClr val="FF0000"/>
                </a:solidFill>
              </a:rPr>
              <a:t>DISTAL ROW OF TARSALS</a:t>
            </a:r>
          </a:p>
          <a:p>
            <a:pPr marL="342900" lvl="0" indent="-342900">
              <a:buFont typeface="Arial"/>
              <a:buChar char="•"/>
            </a:pPr>
            <a:r>
              <a:rPr lang="en-US" sz="2200" dirty="0"/>
              <a:t>Distal tarsal 1 becomes </a:t>
            </a:r>
            <a:r>
              <a:rPr lang="en-US" sz="2200" dirty="0">
                <a:solidFill>
                  <a:srgbClr val="FF0000"/>
                </a:solidFill>
              </a:rPr>
              <a:t>CUNEIFORM 1</a:t>
            </a:r>
            <a:r>
              <a:rPr lang="en-US" sz="2200" dirty="0"/>
              <a:t>.</a:t>
            </a:r>
          </a:p>
          <a:p>
            <a:pPr marL="342900" lvl="0" indent="-342900">
              <a:buFont typeface="Arial"/>
              <a:buChar char="•"/>
            </a:pPr>
            <a:r>
              <a:rPr lang="en-US" sz="2200" dirty="0"/>
              <a:t>Distal tarsal 2 becomes the </a:t>
            </a:r>
            <a:r>
              <a:rPr lang="en-US" sz="2200" dirty="0">
                <a:solidFill>
                  <a:srgbClr val="FF0000"/>
                </a:solidFill>
              </a:rPr>
              <a:t>CUNEIFORM 2</a:t>
            </a:r>
            <a:r>
              <a:rPr lang="en-US" sz="2200" dirty="0"/>
              <a:t>.</a:t>
            </a:r>
          </a:p>
          <a:p>
            <a:pPr marL="342900" lvl="0" indent="-342900">
              <a:buFont typeface="Arial"/>
              <a:buChar char="•"/>
            </a:pPr>
            <a:r>
              <a:rPr lang="en-US" sz="2200" dirty="0"/>
              <a:t>Distal tarsal 3 becomes the </a:t>
            </a:r>
            <a:r>
              <a:rPr lang="en-US" sz="2200" dirty="0">
                <a:solidFill>
                  <a:srgbClr val="FF0000"/>
                </a:solidFill>
              </a:rPr>
              <a:t>CUNEIFORM 3</a:t>
            </a:r>
            <a:r>
              <a:rPr lang="en-US" sz="2200" dirty="0"/>
              <a:t>.</a:t>
            </a:r>
          </a:p>
          <a:p>
            <a:pPr marL="342900" lvl="0" indent="-342900">
              <a:buFont typeface="Arial"/>
              <a:buChar char="•"/>
            </a:pPr>
            <a:r>
              <a:rPr lang="en-US" sz="2200" dirty="0"/>
              <a:t>Distal tarsal 4 becomes the </a:t>
            </a:r>
            <a:r>
              <a:rPr lang="en-US" sz="2200" dirty="0">
                <a:solidFill>
                  <a:srgbClr val="FF0000"/>
                </a:solidFill>
              </a:rPr>
              <a:t>CUBOID</a:t>
            </a:r>
            <a:r>
              <a:rPr lang="en-US" sz="2200" dirty="0"/>
              <a:t>.</a:t>
            </a:r>
          </a:p>
          <a:p>
            <a:pPr marL="342900" lvl="0" indent="-342900">
              <a:buFont typeface="Arial"/>
              <a:buChar char="•"/>
            </a:pPr>
            <a:r>
              <a:rPr lang="en-US" sz="2200" dirty="0"/>
              <a:t>Distal tarsal 5 is lost.</a:t>
            </a:r>
          </a:p>
        </p:txBody>
      </p:sp>
    </p:spTree>
    <p:extLst>
      <p:ext uri="{BB962C8B-B14F-4D97-AF65-F5344CB8AC3E}">
        <p14:creationId xmlns:p14="http://schemas.microsoft.com/office/powerpoint/2010/main" val="1229717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87" y="3056414"/>
            <a:ext cx="8876727" cy="3662541"/>
          </a:xfrm>
          <a:prstGeom prst="rect">
            <a:avLst/>
          </a:prstGeom>
        </p:spPr>
        <p:txBody>
          <a:bodyPr wrap="square">
            <a:spAutoFit/>
          </a:bodyPr>
          <a:lstStyle/>
          <a:p>
            <a:r>
              <a:rPr lang="en-US" sz="1600" dirty="0">
                <a:solidFill>
                  <a:srgbClr val="FF0000"/>
                </a:solidFill>
              </a:rPr>
              <a:t>TWO PROXIMAL TARSALS – ONLY ONE OF WHICH ARTICULATES WITH THE TIBIA</a:t>
            </a:r>
            <a:r>
              <a:rPr lang="en-US" sz="1600" dirty="0"/>
              <a:t>.  </a:t>
            </a:r>
          </a:p>
          <a:p>
            <a:pPr marL="285750" lvl="0" indent="-285750">
              <a:buFont typeface="Arial"/>
              <a:buChar char="•"/>
            </a:pPr>
            <a:r>
              <a:rPr lang="en-US" sz="1600" dirty="0"/>
              <a:t>The </a:t>
            </a:r>
            <a:r>
              <a:rPr lang="en-US" sz="1600" dirty="0">
                <a:solidFill>
                  <a:srgbClr val="FF0000"/>
                </a:solidFill>
              </a:rPr>
              <a:t>TALUS</a:t>
            </a:r>
            <a:r>
              <a:rPr lang="en-US" sz="1600" dirty="0"/>
              <a:t> articulates with the tibia.  This is logical, and the </a:t>
            </a:r>
            <a:r>
              <a:rPr lang="en-US" sz="1600" b="1" i="1" dirty="0"/>
              <a:t>talus = </a:t>
            </a:r>
            <a:r>
              <a:rPr lang="en-US" sz="1600" b="1" i="1" dirty="0" err="1"/>
              <a:t>astragalus</a:t>
            </a:r>
            <a:r>
              <a:rPr lang="en-US" sz="1600" dirty="0"/>
              <a:t>.</a:t>
            </a:r>
          </a:p>
          <a:p>
            <a:pPr marL="285750" lvl="0" indent="-285750">
              <a:buFont typeface="Arial"/>
              <a:buChar char="•"/>
            </a:pPr>
            <a:r>
              <a:rPr lang="en-US" sz="1600" dirty="0"/>
              <a:t>The </a:t>
            </a:r>
            <a:r>
              <a:rPr lang="en-US" sz="1600" dirty="0">
                <a:solidFill>
                  <a:srgbClr val="FF0000"/>
                </a:solidFill>
              </a:rPr>
              <a:t>CALCANEUS</a:t>
            </a:r>
            <a:r>
              <a:rPr lang="en-US" sz="1600" dirty="0"/>
              <a:t> remains is is set distal to the talus.  </a:t>
            </a:r>
          </a:p>
          <a:p>
            <a:r>
              <a:rPr lang="en-US" sz="1600" dirty="0"/>
              <a:t> </a:t>
            </a:r>
          </a:p>
          <a:p>
            <a:r>
              <a:rPr lang="en-US" sz="1600" dirty="0">
                <a:solidFill>
                  <a:srgbClr val="FF0000"/>
                </a:solidFill>
              </a:rPr>
              <a:t>NAVICULAR</a:t>
            </a:r>
          </a:p>
          <a:p>
            <a:pPr marL="285750" indent="-285750">
              <a:buFont typeface="Arial"/>
              <a:buChar char="•"/>
            </a:pPr>
            <a:r>
              <a:rPr lang="en-US" sz="1600" dirty="0"/>
              <a:t>The only remnant of the </a:t>
            </a:r>
            <a:r>
              <a:rPr lang="en-US" sz="1600" dirty="0" err="1"/>
              <a:t>centralia</a:t>
            </a:r>
            <a:r>
              <a:rPr lang="en-US" sz="1600" dirty="0"/>
              <a:t> is the NAVICULAR, which is homologous to [a fusion] of </a:t>
            </a:r>
            <a:r>
              <a:rPr lang="en-US" sz="1600" dirty="0" err="1"/>
              <a:t>centralia</a:t>
            </a:r>
            <a:r>
              <a:rPr lang="en-US" sz="1600" dirty="0"/>
              <a:t> 1-3.</a:t>
            </a:r>
          </a:p>
          <a:p>
            <a:r>
              <a:rPr lang="en-US" sz="1600" dirty="0"/>
              <a:t> </a:t>
            </a:r>
          </a:p>
          <a:p>
            <a:r>
              <a:rPr lang="en-US" sz="1600" dirty="0">
                <a:solidFill>
                  <a:srgbClr val="FF0000"/>
                </a:solidFill>
              </a:rPr>
              <a:t>DISTAL ROW OF TARSALS</a:t>
            </a:r>
          </a:p>
          <a:p>
            <a:pPr marL="285750" lvl="0" indent="-285750">
              <a:buFont typeface="Arial"/>
              <a:buChar char="•"/>
            </a:pPr>
            <a:r>
              <a:rPr lang="en-US" sz="1600" dirty="0"/>
              <a:t>Distal tarsal 1 becomes </a:t>
            </a:r>
            <a:r>
              <a:rPr lang="en-US" sz="1600" dirty="0">
                <a:solidFill>
                  <a:srgbClr val="FF0000"/>
                </a:solidFill>
              </a:rPr>
              <a:t>CUNEIFORM 1.</a:t>
            </a:r>
          </a:p>
          <a:p>
            <a:pPr marL="285750" lvl="0" indent="-285750">
              <a:buFont typeface="Arial"/>
              <a:buChar char="•"/>
            </a:pPr>
            <a:r>
              <a:rPr lang="en-US" sz="1600" dirty="0"/>
              <a:t>Distal tarsal 2 becomes the </a:t>
            </a:r>
            <a:r>
              <a:rPr lang="en-US" sz="1600" dirty="0">
                <a:solidFill>
                  <a:srgbClr val="FF0000"/>
                </a:solidFill>
              </a:rPr>
              <a:t>CUNEIFORM 2</a:t>
            </a:r>
            <a:r>
              <a:rPr lang="en-US" sz="1600" dirty="0"/>
              <a:t>.</a:t>
            </a:r>
          </a:p>
          <a:p>
            <a:pPr marL="285750" lvl="0" indent="-285750">
              <a:buFont typeface="Arial"/>
              <a:buChar char="•"/>
            </a:pPr>
            <a:r>
              <a:rPr lang="en-US" sz="1600" dirty="0"/>
              <a:t>Distal tarsal 3 becomes the </a:t>
            </a:r>
            <a:r>
              <a:rPr lang="en-US" sz="1600" dirty="0">
                <a:solidFill>
                  <a:srgbClr val="FF0000"/>
                </a:solidFill>
              </a:rPr>
              <a:t>CUNEIFORM 3.</a:t>
            </a:r>
          </a:p>
          <a:p>
            <a:pPr marL="285750" lvl="0" indent="-285750">
              <a:buFont typeface="Arial"/>
              <a:buChar char="•"/>
            </a:pPr>
            <a:r>
              <a:rPr lang="en-US" sz="1600" dirty="0"/>
              <a:t>Distal tarsal 4 becomes the </a:t>
            </a:r>
            <a:r>
              <a:rPr lang="en-US" sz="1600" dirty="0">
                <a:solidFill>
                  <a:srgbClr val="FF0000"/>
                </a:solidFill>
              </a:rPr>
              <a:t>CUBOID</a:t>
            </a:r>
            <a:r>
              <a:rPr lang="en-US" sz="1600" dirty="0"/>
              <a:t>.</a:t>
            </a:r>
          </a:p>
          <a:p>
            <a:pPr marL="285750" lvl="0" indent="-285750">
              <a:buFont typeface="Arial"/>
              <a:buChar char="•"/>
            </a:pPr>
            <a:r>
              <a:rPr lang="en-US" sz="1600" dirty="0"/>
              <a:t>Distal tarsal 5 is lost.</a:t>
            </a:r>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1053018" y="-132912"/>
            <a:ext cx="6675120" cy="3340100"/>
          </a:xfrm>
          <a:prstGeom prst="rect">
            <a:avLst/>
          </a:prstGeom>
        </p:spPr>
      </p:pic>
    </p:spTree>
    <p:extLst>
      <p:ext uri="{BB962C8B-B14F-4D97-AF65-F5344CB8AC3E}">
        <p14:creationId xmlns:p14="http://schemas.microsoft.com/office/powerpoint/2010/main" val="3777969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34313317"/>
              </p:ext>
            </p:extLst>
          </p:nvPr>
        </p:nvGraphicFramePr>
        <p:xfrm>
          <a:off x="148563" y="570150"/>
          <a:ext cx="8801759" cy="5688544"/>
        </p:xfrm>
        <a:graphic>
          <a:graphicData uri="http://schemas.openxmlformats.org/presentationml/2006/ole">
            <mc:AlternateContent xmlns:mc="http://schemas.openxmlformats.org/markup-compatibility/2006">
              <mc:Choice xmlns:v="urn:schemas-microsoft-com:vml" Requires="v">
                <p:oleObj spid="_x0000_s3076" name="Document" r:id="rId3" imgW="6858000" imgH="4432300" progId="Word.Document.12">
                  <p:embed/>
                </p:oleObj>
              </mc:Choice>
              <mc:Fallback>
                <p:oleObj name="Document" r:id="rId3" imgW="6858000" imgH="4432300" progId="Word.Document.12">
                  <p:embed/>
                  <p:pic>
                    <p:nvPicPr>
                      <p:cNvPr id="0" name=""/>
                      <p:cNvPicPr/>
                      <p:nvPr/>
                    </p:nvPicPr>
                    <p:blipFill>
                      <a:blip r:embed="rId4"/>
                      <a:stretch>
                        <a:fillRect/>
                      </a:stretch>
                    </p:blipFill>
                    <p:spPr>
                      <a:xfrm>
                        <a:off x="148563" y="570150"/>
                        <a:ext cx="8801759" cy="5688544"/>
                      </a:xfrm>
                      <a:prstGeom prst="rect">
                        <a:avLst/>
                      </a:prstGeom>
                    </p:spPr>
                  </p:pic>
                </p:oleObj>
              </mc:Fallback>
            </mc:AlternateContent>
          </a:graphicData>
        </a:graphic>
      </p:graphicFrame>
    </p:spTree>
    <p:extLst>
      <p:ext uri="{BB962C8B-B14F-4D97-AF65-F5344CB8AC3E}">
        <p14:creationId xmlns:p14="http://schemas.microsoft.com/office/powerpoint/2010/main" val="381519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13848555"/>
              </p:ext>
            </p:extLst>
          </p:nvPr>
        </p:nvGraphicFramePr>
        <p:xfrm>
          <a:off x="51495" y="842267"/>
          <a:ext cx="9148571" cy="5235016"/>
        </p:xfrm>
        <a:graphic>
          <a:graphicData uri="http://schemas.openxmlformats.org/presentationml/2006/ole">
            <mc:AlternateContent xmlns:mc="http://schemas.openxmlformats.org/markup-compatibility/2006">
              <mc:Choice xmlns:v="urn:schemas-microsoft-com:vml" Requires="v">
                <p:oleObj spid="_x0000_s4100" name="Document" r:id="rId3" imgW="6858000" imgH="3924300" progId="Word.Document.12">
                  <p:embed/>
                </p:oleObj>
              </mc:Choice>
              <mc:Fallback>
                <p:oleObj name="Document" r:id="rId3" imgW="6858000" imgH="3924300" progId="Word.Document.12">
                  <p:embed/>
                  <p:pic>
                    <p:nvPicPr>
                      <p:cNvPr id="0" name=""/>
                      <p:cNvPicPr/>
                      <p:nvPr/>
                    </p:nvPicPr>
                    <p:blipFill>
                      <a:blip r:embed="rId4"/>
                      <a:stretch>
                        <a:fillRect/>
                      </a:stretch>
                    </p:blipFill>
                    <p:spPr>
                      <a:xfrm>
                        <a:off x="51495" y="842267"/>
                        <a:ext cx="9148571" cy="5235016"/>
                      </a:xfrm>
                      <a:prstGeom prst="rect">
                        <a:avLst/>
                      </a:prstGeom>
                    </p:spPr>
                  </p:pic>
                </p:oleObj>
              </mc:Fallback>
            </mc:AlternateContent>
          </a:graphicData>
        </a:graphic>
      </p:graphicFrame>
    </p:spTree>
    <p:extLst>
      <p:ext uri="{BB962C8B-B14F-4D97-AF65-F5344CB8AC3E}">
        <p14:creationId xmlns:p14="http://schemas.microsoft.com/office/powerpoint/2010/main" val="740578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1611946"/>
              </p:ext>
            </p:extLst>
          </p:nvPr>
        </p:nvGraphicFramePr>
        <p:xfrm>
          <a:off x="388761" y="187179"/>
          <a:ext cx="8286135" cy="6421379"/>
        </p:xfrm>
        <a:graphic>
          <a:graphicData uri="http://schemas.openxmlformats.org/presentationml/2006/ole">
            <mc:AlternateContent xmlns:mc="http://schemas.openxmlformats.org/markup-compatibility/2006">
              <mc:Choice xmlns:v="urn:schemas-microsoft-com:vml" Requires="v">
                <p:oleObj spid="_x0000_s5124" name="Document" r:id="rId3" imgW="6997700" imgH="5422900" progId="Word.Document.12">
                  <p:embed/>
                </p:oleObj>
              </mc:Choice>
              <mc:Fallback>
                <p:oleObj name="Document" r:id="rId3" imgW="6997700" imgH="5422900" progId="Word.Document.12">
                  <p:embed/>
                  <p:pic>
                    <p:nvPicPr>
                      <p:cNvPr id="0" name=""/>
                      <p:cNvPicPr/>
                      <p:nvPr/>
                    </p:nvPicPr>
                    <p:blipFill>
                      <a:blip r:embed="rId4"/>
                      <a:stretch>
                        <a:fillRect/>
                      </a:stretch>
                    </p:blipFill>
                    <p:spPr>
                      <a:xfrm>
                        <a:off x="388761" y="187179"/>
                        <a:ext cx="8286135" cy="6421379"/>
                      </a:xfrm>
                      <a:prstGeom prst="rect">
                        <a:avLst/>
                      </a:prstGeom>
                    </p:spPr>
                  </p:pic>
                </p:oleObj>
              </mc:Fallback>
            </mc:AlternateContent>
          </a:graphicData>
        </a:graphic>
      </p:graphicFrame>
    </p:spTree>
    <p:extLst>
      <p:ext uri="{BB962C8B-B14F-4D97-AF65-F5344CB8AC3E}">
        <p14:creationId xmlns:p14="http://schemas.microsoft.com/office/powerpoint/2010/main" val="685312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22" y="181193"/>
            <a:ext cx="8734180" cy="6370974"/>
          </a:xfrm>
          <a:prstGeom prst="rect">
            <a:avLst/>
          </a:prstGeom>
        </p:spPr>
        <p:txBody>
          <a:bodyPr wrap="square">
            <a:spAutoFit/>
          </a:bodyPr>
          <a:lstStyle/>
          <a:p>
            <a:r>
              <a:rPr lang="en-US" sz="2400" b="1" i="1" dirty="0"/>
              <a:t>FOOT </a:t>
            </a:r>
            <a:r>
              <a:rPr lang="en-US" sz="2400" b="1" i="1" dirty="0" smtClean="0"/>
              <a:t>POSTURES</a:t>
            </a:r>
          </a:p>
          <a:p>
            <a:endParaRPr lang="en-US" sz="2400" dirty="0"/>
          </a:p>
          <a:p>
            <a:pPr lvl="0"/>
            <a:r>
              <a:rPr lang="en-US" sz="2400" dirty="0"/>
              <a:t>The primitive mammalian condition is to have the entire foot “flat” on the ground, from calcaneus to phalanges.  This is known as the </a:t>
            </a:r>
            <a:r>
              <a:rPr lang="en-US" sz="2400" dirty="0">
                <a:solidFill>
                  <a:srgbClr val="FF0000"/>
                </a:solidFill>
              </a:rPr>
              <a:t>PLANTIGRADE</a:t>
            </a:r>
            <a:r>
              <a:rPr lang="en-US" sz="2400" dirty="0"/>
              <a:t> condition.  It generalized, though climbers tend to retain it as well.  </a:t>
            </a:r>
            <a:endParaRPr lang="en-US" sz="2400" dirty="0" smtClean="0"/>
          </a:p>
          <a:p>
            <a:pPr lvl="0"/>
            <a:endParaRPr lang="en-US" sz="2400" dirty="0"/>
          </a:p>
          <a:p>
            <a:pPr lvl="0"/>
            <a:r>
              <a:rPr lang="en-US" sz="2400" dirty="0"/>
              <a:t>A variety of highly CURSORIAL animal (fast runners) elongate elements of the hand and foot, elevating the tarsals and metatarsals, contacting only the digits.  This conditions, common to </a:t>
            </a:r>
            <a:r>
              <a:rPr lang="en-US" sz="2400" dirty="0" err="1"/>
              <a:t>canids</a:t>
            </a:r>
            <a:r>
              <a:rPr lang="en-US" sz="2400" dirty="0"/>
              <a:t>, felids, and </a:t>
            </a:r>
            <a:r>
              <a:rPr lang="en-US" sz="2400" dirty="0" err="1"/>
              <a:t>glires</a:t>
            </a:r>
            <a:r>
              <a:rPr lang="en-US" sz="2400" dirty="0"/>
              <a:t> (rodents + lagomorphs (rabbits)) is known as </a:t>
            </a:r>
            <a:r>
              <a:rPr lang="en-US" sz="2400" dirty="0">
                <a:solidFill>
                  <a:srgbClr val="FF0000"/>
                </a:solidFill>
              </a:rPr>
              <a:t>DIGITIGRADE</a:t>
            </a:r>
            <a:r>
              <a:rPr lang="en-US" sz="2400" dirty="0" smtClean="0"/>
              <a:t>.</a:t>
            </a:r>
          </a:p>
          <a:p>
            <a:pPr lvl="0"/>
            <a:endParaRPr lang="en-US" sz="2400" dirty="0"/>
          </a:p>
          <a:p>
            <a:pPr lvl="0"/>
            <a:r>
              <a:rPr lang="en-US" sz="2400" dirty="0"/>
              <a:t>Also in the highly </a:t>
            </a:r>
            <a:r>
              <a:rPr lang="en-US" sz="2400" dirty="0" err="1"/>
              <a:t>cursorial</a:t>
            </a:r>
            <a:r>
              <a:rPr lang="en-US" sz="2400" dirty="0"/>
              <a:t> </a:t>
            </a:r>
            <a:r>
              <a:rPr lang="en-US" sz="2400" dirty="0" err="1"/>
              <a:t>Perissodactyla</a:t>
            </a:r>
            <a:r>
              <a:rPr lang="en-US" sz="2400" dirty="0"/>
              <a:t> (odd-toed ungulates), </a:t>
            </a:r>
            <a:r>
              <a:rPr lang="en-US" sz="2400" dirty="0" err="1"/>
              <a:t>Artiodactyla</a:t>
            </a:r>
            <a:r>
              <a:rPr lang="en-US" sz="2400" dirty="0"/>
              <a:t> (even-toed ungulates), is the condition wherein the the nail of the middle digit is the only element in contact with the ground.  This is known as </a:t>
            </a:r>
            <a:r>
              <a:rPr lang="en-US" sz="2400" dirty="0">
                <a:solidFill>
                  <a:srgbClr val="FF0000"/>
                </a:solidFill>
              </a:rPr>
              <a:t>UNGULIGRADE</a:t>
            </a:r>
            <a:r>
              <a:rPr lang="en-US" sz="2400" dirty="0"/>
              <a:t>.</a:t>
            </a:r>
          </a:p>
        </p:txBody>
      </p:sp>
    </p:spTree>
    <p:extLst>
      <p:ext uri="{BB962C8B-B14F-4D97-AF65-F5344CB8AC3E}">
        <p14:creationId xmlns:p14="http://schemas.microsoft.com/office/powerpoint/2010/main" val="2411302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1244"/>
            <a:ext cx="4002795" cy="5509201"/>
          </a:xfrm>
          <a:prstGeom prst="rect">
            <a:avLst/>
          </a:prstGeom>
        </p:spPr>
        <p:txBody>
          <a:bodyPr wrap="square">
            <a:spAutoFit/>
          </a:bodyPr>
          <a:lstStyle/>
          <a:p>
            <a:r>
              <a:rPr lang="en-US" sz="1600" b="1" i="1" dirty="0"/>
              <a:t>FOOT POSTURES</a:t>
            </a:r>
          </a:p>
          <a:p>
            <a:endParaRPr lang="en-US" sz="1600" dirty="0"/>
          </a:p>
          <a:p>
            <a:pPr lvl="0"/>
            <a:r>
              <a:rPr lang="en-US" sz="1600" dirty="0"/>
              <a:t>The primitive mammalian condition is to have the entire foot “flat” on the ground, from calcaneus to phalanges.  This is known as the </a:t>
            </a:r>
            <a:r>
              <a:rPr lang="en-US" sz="1600" dirty="0">
                <a:solidFill>
                  <a:srgbClr val="FF0000"/>
                </a:solidFill>
              </a:rPr>
              <a:t>PLANTIGRADE</a:t>
            </a:r>
            <a:r>
              <a:rPr lang="en-US" sz="1600" dirty="0"/>
              <a:t> condition.  It generalized, though climbers tend to retain it as well.  </a:t>
            </a:r>
          </a:p>
          <a:p>
            <a:pPr lvl="0"/>
            <a:endParaRPr lang="en-US" sz="1600" dirty="0"/>
          </a:p>
          <a:p>
            <a:pPr lvl="0"/>
            <a:r>
              <a:rPr lang="en-US" sz="1600" dirty="0"/>
              <a:t>A variety of highly CURSORIAL animal (fast runners) elongate elements of the hand and foot, elevating the tarsals and metatarsals, contacting only the digits.  This conditions, common to </a:t>
            </a:r>
            <a:r>
              <a:rPr lang="en-US" sz="1600" dirty="0" err="1"/>
              <a:t>canids</a:t>
            </a:r>
            <a:r>
              <a:rPr lang="en-US" sz="1600" dirty="0"/>
              <a:t>, felids, and </a:t>
            </a:r>
            <a:r>
              <a:rPr lang="en-US" sz="1600" dirty="0" err="1"/>
              <a:t>glires</a:t>
            </a:r>
            <a:r>
              <a:rPr lang="en-US" sz="1600" dirty="0"/>
              <a:t> (rodents + lagomorphs (rabbits)) is known as </a:t>
            </a:r>
            <a:r>
              <a:rPr lang="en-US" sz="1600" dirty="0">
                <a:solidFill>
                  <a:srgbClr val="FF0000"/>
                </a:solidFill>
              </a:rPr>
              <a:t>DIGITIGRADE</a:t>
            </a:r>
            <a:r>
              <a:rPr lang="en-US" sz="1600" dirty="0"/>
              <a:t>.</a:t>
            </a:r>
          </a:p>
          <a:p>
            <a:pPr lvl="0"/>
            <a:endParaRPr lang="en-US" sz="1600" dirty="0"/>
          </a:p>
          <a:p>
            <a:pPr lvl="0"/>
            <a:r>
              <a:rPr lang="en-US" sz="1600" dirty="0"/>
              <a:t>Also in the highly </a:t>
            </a:r>
            <a:r>
              <a:rPr lang="en-US" sz="1600" dirty="0" err="1"/>
              <a:t>cursorial</a:t>
            </a:r>
            <a:r>
              <a:rPr lang="en-US" sz="1600" dirty="0"/>
              <a:t> </a:t>
            </a:r>
            <a:r>
              <a:rPr lang="en-US" sz="1600" dirty="0" err="1"/>
              <a:t>Perissodactyla</a:t>
            </a:r>
            <a:r>
              <a:rPr lang="en-US" sz="1600" dirty="0"/>
              <a:t> (odd-toed ungulates), </a:t>
            </a:r>
            <a:r>
              <a:rPr lang="en-US" sz="1600" dirty="0" err="1"/>
              <a:t>Artiodactyla</a:t>
            </a:r>
            <a:r>
              <a:rPr lang="en-US" sz="1600" dirty="0"/>
              <a:t> (even-toed ungulates), is the condition wherein the the nail of the middle digit is the only element in contact with the ground.  This is known as </a:t>
            </a:r>
            <a:r>
              <a:rPr lang="en-US" sz="1600" dirty="0">
                <a:solidFill>
                  <a:srgbClr val="FF0000"/>
                </a:solidFill>
              </a:rPr>
              <a:t>UNGULIGRADE</a:t>
            </a:r>
            <a:r>
              <a:rPr lang="en-US" sz="1600" dirty="0"/>
              <a:t>.</a:t>
            </a:r>
            <a:endParaRPr lang="en-US" sz="1600"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4002795" y="431245"/>
            <a:ext cx="5026026" cy="5386880"/>
          </a:xfrm>
          <a:prstGeom prst="rect">
            <a:avLst/>
          </a:prstGeom>
        </p:spPr>
      </p:pic>
    </p:spTree>
    <p:extLst>
      <p:ext uri="{BB962C8B-B14F-4D97-AF65-F5344CB8AC3E}">
        <p14:creationId xmlns:p14="http://schemas.microsoft.com/office/powerpoint/2010/main" val="2588737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rtiodactyla.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8733" y="505359"/>
            <a:ext cx="6846210" cy="5636713"/>
          </a:xfrm>
          <a:prstGeom prst="rect">
            <a:avLst/>
          </a:prstGeom>
        </p:spPr>
      </p:pic>
    </p:spTree>
    <p:extLst>
      <p:ext uri="{BB962C8B-B14F-4D97-AF65-F5344CB8AC3E}">
        <p14:creationId xmlns:p14="http://schemas.microsoft.com/office/powerpoint/2010/main" val="4039176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29" y="105014"/>
            <a:ext cx="4781769" cy="3139321"/>
          </a:xfrm>
          <a:prstGeom prst="rect">
            <a:avLst/>
          </a:prstGeom>
        </p:spPr>
        <p:txBody>
          <a:bodyPr wrap="square">
            <a:spAutoFit/>
          </a:bodyPr>
          <a:lstStyle/>
          <a:p>
            <a:r>
              <a:rPr lang="en-US" b="1" i="1" dirty="0"/>
              <a:t>MACROPOD MARSUPIALS</a:t>
            </a:r>
            <a:endParaRPr lang="en-US" dirty="0"/>
          </a:p>
          <a:p>
            <a:r>
              <a:rPr lang="en-US" dirty="0"/>
              <a:t> </a:t>
            </a:r>
          </a:p>
          <a:p>
            <a:pPr marL="285750" lvl="0" indent="-285750">
              <a:buFont typeface="Arial"/>
              <a:buChar char="•"/>
            </a:pPr>
            <a:r>
              <a:rPr lang="en-US" dirty="0" err="1"/>
              <a:t>Macropod</a:t>
            </a:r>
            <a:r>
              <a:rPr lang="en-US" dirty="0"/>
              <a:t> marsupials (kangaroos and their relatives) are a </a:t>
            </a:r>
            <a:r>
              <a:rPr lang="en-US" dirty="0" err="1"/>
              <a:t>particilar</a:t>
            </a:r>
            <a:r>
              <a:rPr lang="en-US" dirty="0"/>
              <a:t> condition </a:t>
            </a:r>
            <a:r>
              <a:rPr lang="en-US" dirty="0" err="1"/>
              <a:t>withing</a:t>
            </a:r>
            <a:r>
              <a:rPr lang="en-US" dirty="0"/>
              <a:t> </a:t>
            </a:r>
            <a:r>
              <a:rPr lang="en-US" dirty="0" err="1"/>
              <a:t>digitgrade</a:t>
            </a:r>
            <a:r>
              <a:rPr lang="en-US" dirty="0"/>
              <a:t> mammals</a:t>
            </a:r>
            <a:r>
              <a:rPr lang="en-US" dirty="0" smtClean="0"/>
              <a:t>.</a:t>
            </a:r>
          </a:p>
          <a:p>
            <a:pPr marL="285750" lvl="0" indent="-285750">
              <a:buFont typeface="Arial"/>
              <a:buChar char="•"/>
            </a:pPr>
            <a:endParaRPr lang="en-US" dirty="0"/>
          </a:p>
          <a:p>
            <a:pPr marL="285750" lvl="0" indent="-285750">
              <a:buFont typeface="Arial"/>
              <a:buChar char="•"/>
            </a:pPr>
            <a:r>
              <a:rPr lang="en-US" dirty="0"/>
              <a:t>They </a:t>
            </a:r>
            <a:r>
              <a:rPr lang="en-US" dirty="0" smtClean="0"/>
              <a:t>have </a:t>
            </a:r>
            <a:r>
              <a:rPr lang="en-US" dirty="0"/>
              <a:t>extremely elongate metatarsals</a:t>
            </a:r>
            <a:r>
              <a:rPr lang="en-US" dirty="0" smtClean="0"/>
              <a:t>.</a:t>
            </a:r>
          </a:p>
          <a:p>
            <a:pPr marL="285750" lvl="0" indent="-285750">
              <a:buFont typeface="Arial"/>
              <a:buChar char="•"/>
            </a:pPr>
            <a:endParaRPr lang="en-US" dirty="0"/>
          </a:p>
          <a:p>
            <a:pPr marL="285750" lvl="0" indent="-285750">
              <a:buFont typeface="Arial"/>
              <a:buChar char="•"/>
            </a:pPr>
            <a:r>
              <a:rPr lang="en-US" dirty="0"/>
              <a:t>And they have characteristically and unusually reduced digits 2 and 3 - reduced to thin elongate tendons.</a:t>
            </a:r>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5317824" y="632480"/>
            <a:ext cx="3727365" cy="5431845"/>
          </a:xfrm>
          <a:prstGeom prst="rect">
            <a:avLst/>
          </a:prstGeom>
        </p:spPr>
      </p:pic>
      <p:pic>
        <p:nvPicPr>
          <p:cNvPr id="4" name="Picture 3" descr="a-captive-red-kangaroo-macropus-rufus-tim-lama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15" y="3599397"/>
            <a:ext cx="1877568" cy="2743200"/>
          </a:xfrm>
          <a:prstGeom prst="rect">
            <a:avLst/>
          </a:prstGeom>
        </p:spPr>
      </p:pic>
      <p:pic>
        <p:nvPicPr>
          <p:cNvPr id="5" name="Picture 4" descr="Dendrolagus_goodfellowi_-Melbourne_Zoo,_Australia-8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4175" y="5088652"/>
            <a:ext cx="2081495" cy="1387462"/>
          </a:xfrm>
          <a:prstGeom prst="rect">
            <a:avLst/>
          </a:prstGeom>
        </p:spPr>
      </p:pic>
      <p:cxnSp>
        <p:nvCxnSpPr>
          <p:cNvPr id="7" name="Straight Arrow Connector 6"/>
          <p:cNvCxnSpPr/>
          <p:nvPr/>
        </p:nvCxnSpPr>
        <p:spPr>
          <a:xfrm flipV="1">
            <a:off x="5165670" y="5714461"/>
            <a:ext cx="2700276" cy="76165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2710683" y="3819503"/>
            <a:ext cx="2848610" cy="53743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8643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927" y="442704"/>
            <a:ext cx="8604593" cy="5786200"/>
          </a:xfrm>
          <a:prstGeom prst="rect">
            <a:avLst/>
          </a:prstGeom>
        </p:spPr>
        <p:txBody>
          <a:bodyPr wrap="square">
            <a:spAutoFit/>
          </a:bodyPr>
          <a:lstStyle/>
          <a:p>
            <a:r>
              <a:rPr lang="en-US" sz="3200" dirty="0"/>
              <a:t>The basic tetrapod </a:t>
            </a:r>
            <a:r>
              <a:rPr lang="en-US" sz="3200" dirty="0" smtClean="0"/>
              <a:t>crus:</a:t>
            </a:r>
          </a:p>
          <a:p>
            <a:endParaRPr lang="en-US" dirty="0"/>
          </a:p>
          <a:p>
            <a:r>
              <a:rPr lang="en-US" dirty="0" smtClean="0"/>
              <a:t>… </a:t>
            </a:r>
            <a:r>
              <a:rPr lang="en-US" dirty="0"/>
              <a:t>is composed of two elements, distal to the femur, the </a:t>
            </a:r>
            <a:r>
              <a:rPr lang="en-US" dirty="0">
                <a:solidFill>
                  <a:srgbClr val="FF0000"/>
                </a:solidFill>
              </a:rPr>
              <a:t>TIBIA</a:t>
            </a:r>
            <a:r>
              <a:rPr lang="en-US" dirty="0"/>
              <a:t> on the [PREAXIAL] side of the first digit (thumb), and the </a:t>
            </a:r>
            <a:r>
              <a:rPr lang="en-US" dirty="0">
                <a:solidFill>
                  <a:srgbClr val="FF0000"/>
                </a:solidFill>
              </a:rPr>
              <a:t>FIBULA</a:t>
            </a:r>
            <a:r>
              <a:rPr lang="en-US" dirty="0"/>
              <a:t> on the [POSTAXIAL] side of the fifth digit.   </a:t>
            </a:r>
          </a:p>
          <a:p>
            <a:r>
              <a:rPr lang="en-US" dirty="0"/>
              <a:t> </a:t>
            </a:r>
            <a:endParaRPr lang="en-US" dirty="0" smtClean="0"/>
          </a:p>
          <a:p>
            <a:r>
              <a:rPr lang="en-US" sz="3200" dirty="0"/>
              <a:t>The basic tetrapod </a:t>
            </a:r>
            <a:r>
              <a:rPr lang="en-US" sz="3200" dirty="0" err="1" smtClean="0"/>
              <a:t>pes</a:t>
            </a:r>
            <a:r>
              <a:rPr lang="en-US" sz="3200" dirty="0" smtClean="0"/>
              <a:t>:</a:t>
            </a:r>
            <a:endParaRPr lang="en-US" sz="3200" dirty="0"/>
          </a:p>
          <a:p>
            <a:endParaRPr lang="en-US" dirty="0"/>
          </a:p>
          <a:p>
            <a:r>
              <a:rPr lang="en-US" dirty="0"/>
              <a:t>Distal to the tibia is an element known as the </a:t>
            </a:r>
            <a:r>
              <a:rPr lang="en-US" dirty="0">
                <a:solidFill>
                  <a:srgbClr val="FF0000"/>
                </a:solidFill>
              </a:rPr>
              <a:t>TIBIALE</a:t>
            </a:r>
            <a:r>
              <a:rPr lang="en-US" dirty="0"/>
              <a:t>; distal to the fibula is the </a:t>
            </a:r>
            <a:r>
              <a:rPr lang="en-US" dirty="0">
                <a:solidFill>
                  <a:srgbClr val="FF0000"/>
                </a:solidFill>
              </a:rPr>
              <a:t>FIBULARE</a:t>
            </a:r>
            <a:r>
              <a:rPr lang="en-US" dirty="0"/>
              <a:t>.  Between the </a:t>
            </a:r>
            <a:r>
              <a:rPr lang="en-US" dirty="0" err="1"/>
              <a:t>tibiale</a:t>
            </a:r>
            <a:r>
              <a:rPr lang="en-US" dirty="0"/>
              <a:t> and </a:t>
            </a:r>
            <a:r>
              <a:rPr lang="en-US" dirty="0" err="1"/>
              <a:t>fibulare</a:t>
            </a:r>
            <a:r>
              <a:rPr lang="en-US" dirty="0"/>
              <a:t> is an element known as the </a:t>
            </a:r>
            <a:r>
              <a:rPr lang="en-US" dirty="0">
                <a:solidFill>
                  <a:srgbClr val="FF0000"/>
                </a:solidFill>
              </a:rPr>
              <a:t>INTERMEDIUM</a:t>
            </a:r>
            <a:r>
              <a:rPr lang="en-US" dirty="0"/>
              <a:t>.</a:t>
            </a:r>
          </a:p>
          <a:p>
            <a:r>
              <a:rPr lang="en-US" dirty="0"/>
              <a:t> </a:t>
            </a:r>
          </a:p>
          <a:p>
            <a:r>
              <a:rPr lang="en-US" dirty="0"/>
              <a:t>In the transition to </a:t>
            </a:r>
            <a:r>
              <a:rPr lang="en-US" dirty="0" err="1"/>
              <a:t>tetrapods</a:t>
            </a:r>
            <a:r>
              <a:rPr lang="en-US" dirty="0"/>
              <a:t>, the </a:t>
            </a:r>
            <a:r>
              <a:rPr lang="en-US" dirty="0">
                <a:solidFill>
                  <a:srgbClr val="FF0000"/>
                </a:solidFill>
              </a:rPr>
              <a:t>PES</a:t>
            </a:r>
            <a:r>
              <a:rPr lang="en-US" dirty="0"/>
              <a:t> </a:t>
            </a:r>
            <a:r>
              <a:rPr lang="en-US" dirty="0" smtClean="0"/>
              <a:t>(foot) </a:t>
            </a:r>
            <a:r>
              <a:rPr lang="en-US" dirty="0"/>
              <a:t>consolidates into a more discrete series of structures:</a:t>
            </a:r>
          </a:p>
          <a:p>
            <a:pPr marL="285750" lvl="0" indent="-285750">
              <a:buFont typeface="Arial"/>
              <a:buChar char="•"/>
            </a:pPr>
            <a:r>
              <a:rPr lang="en-US" dirty="0"/>
              <a:t>Three elements make up the base of the foot:  </a:t>
            </a:r>
            <a:r>
              <a:rPr lang="en-US" dirty="0">
                <a:solidFill>
                  <a:srgbClr val="FF0000"/>
                </a:solidFill>
              </a:rPr>
              <a:t>TIBIALE</a:t>
            </a:r>
            <a:r>
              <a:rPr lang="en-US" dirty="0"/>
              <a:t>, </a:t>
            </a:r>
            <a:r>
              <a:rPr lang="en-US" dirty="0">
                <a:solidFill>
                  <a:srgbClr val="FF0000"/>
                </a:solidFill>
              </a:rPr>
              <a:t>INTERMEDIUM</a:t>
            </a:r>
            <a:r>
              <a:rPr lang="en-US" dirty="0"/>
              <a:t>, and </a:t>
            </a:r>
            <a:r>
              <a:rPr lang="en-US" dirty="0">
                <a:solidFill>
                  <a:srgbClr val="FF0000"/>
                </a:solidFill>
              </a:rPr>
              <a:t>FIBULARE</a:t>
            </a:r>
            <a:r>
              <a:rPr lang="en-US" dirty="0"/>
              <a:t>. </a:t>
            </a:r>
          </a:p>
          <a:p>
            <a:pPr marL="285750" lvl="0" indent="-285750">
              <a:buFont typeface="Arial"/>
              <a:buChar char="•"/>
            </a:pPr>
            <a:r>
              <a:rPr lang="en-US" dirty="0"/>
              <a:t>Up to four </a:t>
            </a:r>
            <a:r>
              <a:rPr lang="en-US" dirty="0">
                <a:solidFill>
                  <a:srgbClr val="FF0000"/>
                </a:solidFill>
              </a:rPr>
              <a:t>CENTRALIA</a:t>
            </a:r>
            <a:r>
              <a:rPr lang="en-US" dirty="0"/>
              <a:t> (singular CENTRALE), numbered 1-4 make up the next row of the </a:t>
            </a:r>
            <a:r>
              <a:rPr lang="en-US" dirty="0" err="1"/>
              <a:t>pes</a:t>
            </a:r>
            <a:r>
              <a:rPr lang="en-US" dirty="0"/>
              <a:t>.</a:t>
            </a:r>
          </a:p>
          <a:p>
            <a:pPr marL="285750" lvl="0" indent="-285750">
              <a:buFont typeface="Arial"/>
              <a:buChar char="•"/>
            </a:pPr>
            <a:r>
              <a:rPr lang="en-US" dirty="0"/>
              <a:t>Five </a:t>
            </a:r>
            <a:r>
              <a:rPr lang="en-US" dirty="0">
                <a:solidFill>
                  <a:srgbClr val="FF0000"/>
                </a:solidFill>
              </a:rPr>
              <a:t>DISTAL </a:t>
            </a:r>
            <a:r>
              <a:rPr lang="en-US" dirty="0" smtClean="0">
                <a:solidFill>
                  <a:srgbClr val="FF0000"/>
                </a:solidFill>
              </a:rPr>
              <a:t>TARSALS</a:t>
            </a:r>
            <a:r>
              <a:rPr lang="en-US" dirty="0"/>
              <a:t>, numbered 1-5 make up the next row.</a:t>
            </a:r>
          </a:p>
          <a:p>
            <a:pPr marL="285750" lvl="0" indent="-285750">
              <a:buFont typeface="Arial"/>
              <a:buChar char="•"/>
            </a:pPr>
            <a:r>
              <a:rPr lang="en-US" dirty="0"/>
              <a:t>Each digit has a </a:t>
            </a:r>
            <a:r>
              <a:rPr lang="en-US" dirty="0">
                <a:solidFill>
                  <a:srgbClr val="FF0000"/>
                </a:solidFill>
              </a:rPr>
              <a:t>METATARSAL</a:t>
            </a:r>
            <a:r>
              <a:rPr lang="en-US" dirty="0"/>
              <a:t> at its base.</a:t>
            </a:r>
          </a:p>
          <a:p>
            <a:pPr marL="285750" lvl="0" indent="-285750">
              <a:buFont typeface="Arial"/>
              <a:buChar char="•"/>
            </a:pPr>
            <a:r>
              <a:rPr lang="en-US" dirty="0"/>
              <a:t>The digits have a variable number of </a:t>
            </a:r>
            <a:r>
              <a:rPr lang="en-US" dirty="0">
                <a:solidFill>
                  <a:srgbClr val="FF0000"/>
                </a:solidFill>
              </a:rPr>
              <a:t>PHALANGEAL ELEMENTS</a:t>
            </a:r>
            <a:r>
              <a:rPr lang="en-US" dirty="0"/>
              <a:t>.  The PHALANGEAL FORMULA is the number of phalangeal elements in digits 1-5.</a:t>
            </a:r>
          </a:p>
        </p:txBody>
      </p:sp>
    </p:spTree>
    <p:extLst>
      <p:ext uri="{BB962C8B-B14F-4D97-AF65-F5344CB8AC3E}">
        <p14:creationId xmlns:p14="http://schemas.microsoft.com/office/powerpoint/2010/main" val="2683622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503" y="151179"/>
            <a:ext cx="3745073" cy="5447646"/>
          </a:xfrm>
          <a:prstGeom prst="rect">
            <a:avLst/>
          </a:prstGeom>
        </p:spPr>
        <p:txBody>
          <a:bodyPr wrap="square">
            <a:spAutoFit/>
          </a:bodyPr>
          <a:lstStyle/>
          <a:p>
            <a:r>
              <a:rPr lang="en-US" sz="2400" b="1" i="1" dirty="0"/>
              <a:t>FELID CLAWS</a:t>
            </a:r>
            <a:endParaRPr lang="en-US" sz="2400" dirty="0"/>
          </a:p>
          <a:p>
            <a:r>
              <a:rPr lang="en-US" b="1" i="1" dirty="0"/>
              <a:t> </a:t>
            </a:r>
            <a:endParaRPr lang="en-US" dirty="0"/>
          </a:p>
          <a:p>
            <a:pPr marL="285750" lvl="0" indent="-285750">
              <a:buFont typeface="Arial"/>
              <a:buChar char="•"/>
            </a:pPr>
            <a:r>
              <a:rPr lang="en-US" dirty="0"/>
              <a:t>Cats are actually specialized distal phalangeal elements which includes the claw. (De-clawing is the equivalent of cutting off the distal phalanx.</a:t>
            </a:r>
            <a:r>
              <a:rPr lang="en-US" dirty="0" smtClean="0"/>
              <a:t>)</a:t>
            </a:r>
          </a:p>
          <a:p>
            <a:pPr marL="285750" lvl="0" indent="-285750">
              <a:buFont typeface="Arial"/>
              <a:buChar char="•"/>
            </a:pPr>
            <a:endParaRPr lang="en-US" dirty="0"/>
          </a:p>
          <a:p>
            <a:pPr marL="285750" lvl="0" indent="-285750">
              <a:buFont typeface="Arial"/>
              <a:buChar char="•"/>
            </a:pPr>
            <a:r>
              <a:rPr lang="en-US" dirty="0"/>
              <a:t>Specialized flexor tendons, when shortened, pulls the proximal end of this distal phalanx proximally, which pulls the claw forward.  </a:t>
            </a:r>
            <a:endParaRPr lang="en-US" dirty="0" smtClean="0"/>
          </a:p>
          <a:p>
            <a:pPr marL="285750" lvl="0" indent="-285750">
              <a:buFont typeface="Arial"/>
              <a:buChar char="•"/>
            </a:pPr>
            <a:endParaRPr lang="en-US" dirty="0"/>
          </a:p>
          <a:p>
            <a:pPr marL="285750" lvl="0" indent="-285750">
              <a:buFont typeface="Arial"/>
              <a:buChar char="•"/>
            </a:pPr>
            <a:r>
              <a:rPr lang="en-US" dirty="0"/>
              <a:t>Relaxation of the flexor tendon retracts the claw</a:t>
            </a:r>
            <a:r>
              <a:rPr lang="en-US" dirty="0" smtClean="0"/>
              <a:t>.</a:t>
            </a:r>
          </a:p>
          <a:p>
            <a:pPr marL="285750" lvl="0" indent="-285750">
              <a:buFont typeface="Arial"/>
              <a:buChar char="•"/>
            </a:pPr>
            <a:endParaRPr lang="en-US" dirty="0"/>
          </a:p>
          <a:p>
            <a:pPr marL="285750" lvl="0" indent="-285750">
              <a:buFont typeface="Arial"/>
              <a:buChar char="•"/>
            </a:pPr>
            <a:r>
              <a:rPr lang="en-US" dirty="0"/>
              <a:t>Cheetahs are the exception.  Their high speed running abilities preclude their having this system.</a:t>
            </a:r>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3900576" y="738603"/>
            <a:ext cx="5554432" cy="5364596"/>
          </a:xfrm>
          <a:prstGeom prst="rect">
            <a:avLst/>
          </a:prstGeom>
        </p:spPr>
      </p:pic>
    </p:spTree>
    <p:extLst>
      <p:ext uri="{BB962C8B-B14F-4D97-AF65-F5344CB8AC3E}">
        <p14:creationId xmlns:p14="http://schemas.microsoft.com/office/powerpoint/2010/main" val="2557629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screen">
            <a:extLst>
              <a:ext uri="{28A0092B-C50C-407E-A947-70E740481C1C}">
                <a14:useLocalDpi xmlns:a14="http://schemas.microsoft.com/office/drawing/2010/main"/>
              </a:ext>
            </a:extLst>
          </a:blip>
          <a:stretch>
            <a:fillRect/>
          </a:stretch>
        </p:blipFill>
        <p:spPr>
          <a:xfrm>
            <a:off x="3511814" y="260251"/>
            <a:ext cx="5290489" cy="5829989"/>
          </a:xfrm>
          <a:prstGeom prst="rect">
            <a:avLst/>
          </a:prstGeom>
        </p:spPr>
      </p:pic>
      <p:sp>
        <p:nvSpPr>
          <p:cNvPr id="3" name="Rectangle 2"/>
          <p:cNvSpPr/>
          <p:nvPr/>
        </p:nvSpPr>
        <p:spPr>
          <a:xfrm>
            <a:off x="199645" y="260251"/>
            <a:ext cx="3623179" cy="6001642"/>
          </a:xfrm>
          <a:prstGeom prst="rect">
            <a:avLst/>
          </a:prstGeom>
        </p:spPr>
        <p:txBody>
          <a:bodyPr wrap="square">
            <a:spAutoFit/>
          </a:bodyPr>
          <a:lstStyle/>
          <a:p>
            <a:r>
              <a:rPr lang="en-US" sz="2400" b="1" i="1" dirty="0"/>
              <a:t>GRAVIPORTAL MAMMALS</a:t>
            </a:r>
            <a:endParaRPr lang="en-US" sz="2400" dirty="0"/>
          </a:p>
          <a:p>
            <a:r>
              <a:rPr lang="en-US" sz="2400" dirty="0"/>
              <a:t> </a:t>
            </a:r>
          </a:p>
          <a:p>
            <a:pPr marL="285750" lvl="0" indent="-285750">
              <a:buFont typeface="Arial"/>
              <a:buChar char="•"/>
            </a:pPr>
            <a:r>
              <a:rPr lang="en-US" sz="2400" dirty="0"/>
              <a:t>The best known of </a:t>
            </a:r>
            <a:r>
              <a:rPr lang="en-US" sz="2400" dirty="0" err="1"/>
              <a:t>graviportal</a:t>
            </a:r>
            <a:r>
              <a:rPr lang="en-US" sz="2400" dirty="0"/>
              <a:t> mammals are </a:t>
            </a:r>
            <a:r>
              <a:rPr lang="en-US" sz="2400" dirty="0" err="1"/>
              <a:t>elphants</a:t>
            </a:r>
            <a:r>
              <a:rPr lang="en-US" sz="2400" dirty="0"/>
              <a:t>. They are animals so heavy their morphology is </a:t>
            </a:r>
            <a:r>
              <a:rPr lang="en-US" sz="2400" dirty="0" err="1"/>
              <a:t>cominated</a:t>
            </a:r>
            <a:r>
              <a:rPr lang="en-US" sz="2400" dirty="0"/>
              <a:t> by responses to gravity itself</a:t>
            </a:r>
            <a:r>
              <a:rPr lang="en-US" sz="2400" dirty="0" smtClean="0"/>
              <a:t>.</a:t>
            </a:r>
          </a:p>
          <a:p>
            <a:pPr marL="285750" lvl="0" indent="-285750">
              <a:buFont typeface="Arial"/>
              <a:buChar char="•"/>
            </a:pPr>
            <a:endParaRPr lang="en-US" sz="2400" dirty="0"/>
          </a:p>
          <a:p>
            <a:pPr marL="285750" lvl="0" indent="-285750">
              <a:buFont typeface="Arial"/>
              <a:buChar char="•"/>
            </a:pPr>
            <a:r>
              <a:rPr lang="en-US" sz="2400" dirty="0"/>
              <a:t>Limb orientation is columnar, and manual and pedal morphology has placed huge fat pads distal to digitigrade foot orientations.</a:t>
            </a:r>
          </a:p>
        </p:txBody>
      </p:sp>
    </p:spTree>
    <p:extLst>
      <p:ext uri="{BB962C8B-B14F-4D97-AF65-F5344CB8AC3E}">
        <p14:creationId xmlns:p14="http://schemas.microsoft.com/office/powerpoint/2010/main" val="3311923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681504711"/>
              </p:ext>
            </p:extLst>
          </p:nvPr>
        </p:nvGraphicFramePr>
        <p:xfrm>
          <a:off x="21928" y="647898"/>
          <a:ext cx="9167192" cy="4872193"/>
        </p:xfrm>
        <a:graphic>
          <a:graphicData uri="http://schemas.openxmlformats.org/presentationml/2006/ole">
            <mc:AlternateContent xmlns:mc="http://schemas.openxmlformats.org/markup-compatibility/2006">
              <mc:Choice xmlns:v="urn:schemas-microsoft-com:vml" Requires="v">
                <p:oleObj spid="_x0000_s6147" name="Document" r:id="rId3" imgW="6858000" imgH="3644900" progId="Word.Document.12">
                  <p:embed/>
                </p:oleObj>
              </mc:Choice>
              <mc:Fallback>
                <p:oleObj name="Document" r:id="rId3" imgW="6858000" imgH="3644900" progId="Word.Document.12">
                  <p:embed/>
                  <p:pic>
                    <p:nvPicPr>
                      <p:cNvPr id="0" name=""/>
                      <p:cNvPicPr/>
                      <p:nvPr/>
                    </p:nvPicPr>
                    <p:blipFill>
                      <a:blip r:embed="rId4"/>
                      <a:stretch>
                        <a:fillRect/>
                      </a:stretch>
                    </p:blipFill>
                    <p:spPr>
                      <a:xfrm>
                        <a:off x="21928" y="647898"/>
                        <a:ext cx="9167192" cy="4872193"/>
                      </a:xfrm>
                      <a:prstGeom prst="rect">
                        <a:avLst/>
                      </a:prstGeom>
                    </p:spPr>
                  </p:pic>
                </p:oleObj>
              </mc:Fallback>
            </mc:AlternateContent>
          </a:graphicData>
        </a:graphic>
      </p:graphicFrame>
    </p:spTree>
    <p:extLst>
      <p:ext uri="{BB962C8B-B14F-4D97-AF65-F5344CB8AC3E}">
        <p14:creationId xmlns:p14="http://schemas.microsoft.com/office/powerpoint/2010/main" val="1847558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87" y="0"/>
            <a:ext cx="8889685" cy="5786200"/>
          </a:xfrm>
          <a:prstGeom prst="rect">
            <a:avLst/>
          </a:prstGeom>
        </p:spPr>
        <p:txBody>
          <a:bodyPr wrap="square">
            <a:spAutoFit/>
          </a:bodyPr>
          <a:lstStyle/>
          <a:p>
            <a:r>
              <a:rPr lang="en-US" sz="2800" dirty="0"/>
              <a:t>CRUS: </a:t>
            </a:r>
            <a:r>
              <a:rPr lang="en-US" sz="2800" dirty="0" smtClean="0"/>
              <a:t>AMPHIBIANS and BASAL AMNIOTES</a:t>
            </a:r>
            <a:endParaRPr lang="en-US" sz="2800" dirty="0"/>
          </a:p>
          <a:p>
            <a:r>
              <a:rPr lang="en-US" dirty="0"/>
              <a:t> </a:t>
            </a:r>
          </a:p>
          <a:p>
            <a:r>
              <a:rPr lang="en-US" dirty="0"/>
              <a:t>For those with a homocentric perspective, the tibia is frequently assumed to be the larger of the </a:t>
            </a:r>
            <a:r>
              <a:rPr lang="en-US" dirty="0" err="1"/>
              <a:t>crural</a:t>
            </a:r>
            <a:r>
              <a:rPr lang="en-US" dirty="0"/>
              <a:t> elements.  However, in basal </a:t>
            </a:r>
            <a:r>
              <a:rPr lang="en-US" dirty="0" err="1"/>
              <a:t>tetrapods</a:t>
            </a:r>
            <a:r>
              <a:rPr lang="en-US" dirty="0"/>
              <a:t>, the fibula is often very close to the tibia on absolute size.  This makes it clear that both elements were of importance in both postural function and providing attachment for </a:t>
            </a:r>
            <a:r>
              <a:rPr lang="en-US" dirty="0" err="1"/>
              <a:t>locomotor</a:t>
            </a:r>
            <a:r>
              <a:rPr lang="en-US" dirty="0"/>
              <a:t> musculature.  </a:t>
            </a:r>
          </a:p>
          <a:p>
            <a:r>
              <a:rPr lang="en-US" dirty="0"/>
              <a:t> </a:t>
            </a:r>
            <a:endParaRPr lang="en-US" dirty="0" smtClean="0"/>
          </a:p>
          <a:p>
            <a:endParaRPr lang="en-US" dirty="0"/>
          </a:p>
          <a:p>
            <a:r>
              <a:rPr lang="en-US" dirty="0"/>
              <a:t>The tibia and fibula of </a:t>
            </a:r>
            <a:endParaRPr lang="en-US" dirty="0" smtClean="0"/>
          </a:p>
          <a:p>
            <a:r>
              <a:rPr lang="en-US" dirty="0" err="1" smtClean="0"/>
              <a:t>anamniote</a:t>
            </a:r>
            <a:r>
              <a:rPr lang="en-US" dirty="0" smtClean="0"/>
              <a:t> </a:t>
            </a:r>
            <a:r>
              <a:rPr lang="en-US" dirty="0" err="1"/>
              <a:t>tetrapods</a:t>
            </a:r>
            <a:r>
              <a:rPr lang="en-US" dirty="0"/>
              <a:t> </a:t>
            </a:r>
            <a:endParaRPr lang="en-US" dirty="0" smtClean="0"/>
          </a:p>
          <a:p>
            <a:r>
              <a:rPr lang="en-US" dirty="0" smtClean="0"/>
              <a:t>(</a:t>
            </a:r>
            <a:r>
              <a:rPr lang="en-US" dirty="0"/>
              <a:t>aka “amphibians”; </a:t>
            </a:r>
            <a:endParaRPr lang="en-US" dirty="0" smtClean="0"/>
          </a:p>
          <a:p>
            <a:r>
              <a:rPr lang="en-US" dirty="0" smtClean="0"/>
              <a:t>“</a:t>
            </a:r>
            <a:r>
              <a:rPr lang="en-US" dirty="0"/>
              <a:t>non-amniotes”) often </a:t>
            </a:r>
            <a:endParaRPr lang="en-US" dirty="0" smtClean="0"/>
          </a:p>
          <a:p>
            <a:r>
              <a:rPr lang="en-US" dirty="0" smtClean="0"/>
              <a:t>have </a:t>
            </a:r>
            <a:r>
              <a:rPr lang="en-US" dirty="0"/>
              <a:t>curved outlines on </a:t>
            </a:r>
            <a:endParaRPr lang="en-US" dirty="0" smtClean="0"/>
          </a:p>
          <a:p>
            <a:r>
              <a:rPr lang="en-US" dirty="0" smtClean="0"/>
              <a:t>the </a:t>
            </a:r>
            <a:r>
              <a:rPr lang="en-US" dirty="0"/>
              <a:t>side of the elements </a:t>
            </a:r>
            <a:endParaRPr lang="en-US" dirty="0" smtClean="0"/>
          </a:p>
          <a:p>
            <a:r>
              <a:rPr lang="en-US" dirty="0" smtClean="0"/>
              <a:t>facing </a:t>
            </a:r>
            <a:r>
              <a:rPr lang="en-US" dirty="0"/>
              <a:t>one another.  </a:t>
            </a:r>
            <a:endParaRPr lang="en-US" dirty="0" smtClean="0"/>
          </a:p>
          <a:p>
            <a:r>
              <a:rPr lang="en-US" dirty="0" smtClean="0"/>
              <a:t> </a:t>
            </a:r>
          </a:p>
          <a:p>
            <a:endParaRPr lang="en-US" dirty="0"/>
          </a:p>
          <a:p>
            <a:r>
              <a:rPr lang="en-US" dirty="0"/>
              <a:t>Elements frequently are </a:t>
            </a:r>
            <a:endParaRPr lang="en-US" dirty="0" smtClean="0"/>
          </a:p>
          <a:p>
            <a:r>
              <a:rPr lang="en-US" dirty="0" smtClean="0"/>
              <a:t>more </a:t>
            </a:r>
            <a:r>
              <a:rPr lang="en-US" dirty="0"/>
              <a:t>flattened than </a:t>
            </a:r>
            <a:endParaRPr lang="en-US" dirty="0" smtClean="0"/>
          </a:p>
          <a:p>
            <a:r>
              <a:rPr lang="en-US" dirty="0" smtClean="0"/>
              <a:t>cylindrical</a:t>
            </a:r>
            <a:r>
              <a:rPr lang="en-US" dirty="0"/>
              <a:t>.</a:t>
            </a:r>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3006424" y="1982569"/>
            <a:ext cx="6012848" cy="4875432"/>
          </a:xfrm>
          <a:prstGeom prst="rect">
            <a:avLst/>
          </a:prstGeom>
        </p:spPr>
      </p:pic>
    </p:spTree>
    <p:extLst>
      <p:ext uri="{BB962C8B-B14F-4D97-AF65-F5344CB8AC3E}">
        <p14:creationId xmlns:p14="http://schemas.microsoft.com/office/powerpoint/2010/main" val="2076163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298" y="249358"/>
            <a:ext cx="8786016" cy="6463309"/>
          </a:xfrm>
          <a:prstGeom prst="rect">
            <a:avLst/>
          </a:prstGeom>
        </p:spPr>
        <p:txBody>
          <a:bodyPr wrap="square">
            <a:spAutoFit/>
          </a:bodyPr>
          <a:lstStyle/>
          <a:p>
            <a:r>
              <a:rPr lang="en-US" dirty="0"/>
              <a:t>The articular surfaces of the proximal ends of the tibia and fibula were not set a perfect right angle to the long axis of the elements, leading Sumida (1997) and Holmes (1977) to speculate that the tibia and fibula did not sit exactly perpendicular to the substrate, but rather at an angle of 75-80 </a:t>
            </a:r>
            <a:r>
              <a:rPr lang="en-US" dirty="0" smtClean="0"/>
              <a:t>degrees.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Distally</a:t>
            </a:r>
            <a:r>
              <a:rPr lang="en-US" dirty="0"/>
              <a:t>, the fibula articulates with the </a:t>
            </a:r>
            <a:r>
              <a:rPr lang="en-US" dirty="0" err="1"/>
              <a:t>fibulare</a:t>
            </a:r>
            <a:r>
              <a:rPr lang="en-US" dirty="0"/>
              <a:t> and </a:t>
            </a:r>
            <a:r>
              <a:rPr lang="en-US" dirty="0" err="1"/>
              <a:t>intermedium</a:t>
            </a:r>
            <a:r>
              <a:rPr lang="en-US" dirty="0"/>
              <a:t>, whereas the tibia articulates with the </a:t>
            </a:r>
            <a:r>
              <a:rPr lang="en-US" dirty="0" err="1"/>
              <a:t>tibiale</a:t>
            </a:r>
            <a:r>
              <a:rPr lang="en-US" dirty="0"/>
              <a:t> plus </a:t>
            </a:r>
            <a:r>
              <a:rPr lang="en-US" dirty="0" err="1"/>
              <a:t>intermedium</a:t>
            </a:r>
            <a:r>
              <a:rPr lang="en-US" dirty="0"/>
              <a:t>.  </a:t>
            </a:r>
            <a:endParaRPr lang="en-US" dirty="0"/>
          </a:p>
        </p:txBody>
      </p:sp>
      <p:pic>
        <p:nvPicPr>
          <p:cNvPr id="3" name="Picture 2"/>
          <p:cNvPicPr/>
          <p:nvPr/>
        </p:nvPicPr>
        <p:blipFill>
          <a:blip r:embed="rId2">
            <a:extLst>
              <a:ext uri="{28A0092B-C50C-407E-A947-70E740481C1C}">
                <a14:useLocalDpi xmlns:a14="http://schemas.microsoft.com/office/drawing/2010/main"/>
              </a:ext>
            </a:extLst>
          </a:blip>
          <a:stretch>
            <a:fillRect/>
          </a:stretch>
        </p:blipFill>
        <p:spPr>
          <a:xfrm>
            <a:off x="1244037" y="1814114"/>
            <a:ext cx="6038765" cy="3874430"/>
          </a:xfrm>
          <a:prstGeom prst="rect">
            <a:avLst/>
          </a:prstGeom>
        </p:spPr>
      </p:pic>
      <p:cxnSp>
        <p:nvCxnSpPr>
          <p:cNvPr id="5" name="Straight Connector 4"/>
          <p:cNvCxnSpPr/>
          <p:nvPr/>
        </p:nvCxnSpPr>
        <p:spPr>
          <a:xfrm>
            <a:off x="2630621" y="3148784"/>
            <a:ext cx="99782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3628443" y="3148784"/>
            <a:ext cx="881193" cy="156791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59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422" y="50107"/>
            <a:ext cx="8837850" cy="2031325"/>
          </a:xfrm>
          <a:prstGeom prst="rect">
            <a:avLst/>
          </a:prstGeom>
        </p:spPr>
        <p:txBody>
          <a:bodyPr wrap="square">
            <a:spAutoFit/>
          </a:bodyPr>
          <a:lstStyle/>
          <a:p>
            <a:r>
              <a:rPr lang="en-US" sz="2800" dirty="0"/>
              <a:t>CRUS OF BIRDS</a:t>
            </a:r>
          </a:p>
          <a:p>
            <a:r>
              <a:rPr lang="en-US" dirty="0"/>
              <a:t> </a:t>
            </a:r>
          </a:p>
          <a:p>
            <a:r>
              <a:rPr lang="en-US" sz="2000" dirty="0"/>
              <a:t>Birds have highly modified tarsal elements.  Proximal components of the tarsus fuse with the distal end of the tibia to make the composite element the </a:t>
            </a:r>
            <a:r>
              <a:rPr lang="en-US" sz="2000" dirty="0">
                <a:solidFill>
                  <a:srgbClr val="FF0000"/>
                </a:solidFill>
              </a:rPr>
              <a:t>TIBIOTARSUS</a:t>
            </a:r>
            <a:r>
              <a:rPr lang="en-US" sz="2000" dirty="0"/>
              <a:t>.   Distal elements of the tarsus fuse with metatarsal elements generating the </a:t>
            </a:r>
            <a:r>
              <a:rPr lang="en-US" sz="2000" dirty="0">
                <a:solidFill>
                  <a:srgbClr val="FF0000"/>
                </a:solidFill>
              </a:rPr>
              <a:t>TARSOMETATARSUS</a:t>
            </a:r>
            <a:r>
              <a:rPr lang="en-US" sz="2000" dirty="0"/>
              <a:t>.  This leaves the “bird foot” as only </a:t>
            </a:r>
            <a:r>
              <a:rPr lang="en-US" sz="2000" dirty="0" smtClean="0"/>
              <a:t>the phalanges.</a:t>
            </a:r>
            <a:endParaRPr lang="en-US" sz="2000" dirty="0"/>
          </a:p>
        </p:txBody>
      </p:sp>
      <p:pic>
        <p:nvPicPr>
          <p:cNvPr id="3" name="Picture 2"/>
          <p:cNvPicPr/>
          <p:nvPr/>
        </p:nvPicPr>
        <p:blipFill>
          <a:blip r:embed="rId2" cstate="screen">
            <a:extLst>
              <a:ext uri="{28A0092B-C50C-407E-A947-70E740481C1C}">
                <a14:useLocalDpi xmlns:a14="http://schemas.microsoft.com/office/drawing/2010/main"/>
              </a:ext>
            </a:extLst>
          </a:blip>
          <a:stretch>
            <a:fillRect/>
          </a:stretch>
        </p:blipFill>
        <p:spPr>
          <a:xfrm>
            <a:off x="5908032" y="2275801"/>
            <a:ext cx="2511425" cy="4193540"/>
          </a:xfrm>
          <a:prstGeom prst="rect">
            <a:avLst/>
          </a:prstGeom>
          <a:extLst>
            <a:ext uri="{FAA26D3D-D897-4be2-8F04-BA451C77F1D7}">
              <ma14:placeholderFlag xmlns:ma14="http://schemas.microsoft.com/office/mac/drawingml/2011/main"/>
            </a:ext>
          </a:extLst>
        </p:spPr>
      </p:pic>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1221890" y="2141181"/>
            <a:ext cx="3693795" cy="4328160"/>
          </a:xfrm>
          <a:prstGeom prst="rect">
            <a:avLst/>
          </a:prstGeom>
        </p:spPr>
      </p:pic>
    </p:spTree>
    <p:extLst>
      <p:ext uri="{BB962C8B-B14F-4D97-AF65-F5344CB8AC3E}">
        <p14:creationId xmlns:p14="http://schemas.microsoft.com/office/powerpoint/2010/main" val="1246771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tryma-skeleton-and-foot-bones-amnh-616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3900" y="0"/>
            <a:ext cx="7692625" cy="6858000"/>
          </a:xfrm>
          <a:prstGeom prst="rect">
            <a:avLst/>
          </a:prstGeom>
        </p:spPr>
      </p:pic>
    </p:spTree>
    <p:extLst>
      <p:ext uri="{BB962C8B-B14F-4D97-AF65-F5344CB8AC3E}">
        <p14:creationId xmlns:p14="http://schemas.microsoft.com/office/powerpoint/2010/main" val="169384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214" y="241945"/>
            <a:ext cx="8695306" cy="5232201"/>
          </a:xfrm>
          <a:prstGeom prst="rect">
            <a:avLst/>
          </a:prstGeom>
        </p:spPr>
        <p:txBody>
          <a:bodyPr wrap="square">
            <a:spAutoFit/>
          </a:bodyPr>
          <a:lstStyle/>
          <a:p>
            <a:r>
              <a:rPr lang="en-US" sz="2800" dirty="0"/>
              <a:t>CRUS: MAMMALIA</a:t>
            </a:r>
          </a:p>
          <a:p>
            <a:r>
              <a:rPr lang="en-US" sz="2400" dirty="0"/>
              <a:t> </a:t>
            </a:r>
          </a:p>
          <a:p>
            <a:r>
              <a:rPr lang="en-US" sz="2400" dirty="0"/>
              <a:t>Primitively mammals retain both the tibia and the fibula, though highly </a:t>
            </a:r>
            <a:r>
              <a:rPr lang="en-US" sz="2400" dirty="0" err="1"/>
              <a:t>cursorial</a:t>
            </a:r>
            <a:r>
              <a:rPr lang="en-US" sz="2400" dirty="0"/>
              <a:t> ungulates often fuse them, or lose the fibula.</a:t>
            </a:r>
          </a:p>
          <a:p>
            <a:r>
              <a:rPr lang="en-US" sz="2400" dirty="0"/>
              <a:t> </a:t>
            </a:r>
          </a:p>
          <a:p>
            <a:r>
              <a:rPr lang="en-US" sz="2400" dirty="0"/>
              <a:t>The tibia in mammals is easy to identify, as it is essentially triangular in cross section, whereas the tibia is similar in shape to an elongate, flattened sword.  </a:t>
            </a:r>
          </a:p>
          <a:p>
            <a:r>
              <a:rPr lang="en-US" sz="2400" dirty="0"/>
              <a:t> </a:t>
            </a:r>
          </a:p>
          <a:p>
            <a:r>
              <a:rPr lang="en-US" sz="2400" dirty="0"/>
              <a:t>The tibia forms the articular surface of the knee joint, and the tibia, though primitively still present functions primarily only as a lateral brace and to provide additional surface area for muscular attachment and the insertion of the </a:t>
            </a:r>
            <a:r>
              <a:rPr lang="en-US" sz="2400" dirty="0" err="1"/>
              <a:t>interosseous</a:t>
            </a:r>
            <a:r>
              <a:rPr lang="en-US" sz="2400" dirty="0"/>
              <a:t> membrane.  </a:t>
            </a:r>
          </a:p>
          <a:p>
            <a:r>
              <a:rPr lang="en-US" dirty="0"/>
              <a:t> </a:t>
            </a:r>
          </a:p>
        </p:txBody>
      </p:sp>
    </p:spTree>
    <p:extLst>
      <p:ext uri="{BB962C8B-B14F-4D97-AF65-F5344CB8AC3E}">
        <p14:creationId xmlns:p14="http://schemas.microsoft.com/office/powerpoint/2010/main" val="1741648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a:ext>
            </a:extLst>
          </a:blip>
          <a:stretch>
            <a:fillRect/>
          </a:stretch>
        </p:blipFill>
        <p:spPr>
          <a:xfrm>
            <a:off x="738647" y="596066"/>
            <a:ext cx="7567895" cy="5558965"/>
          </a:xfrm>
          <a:prstGeom prst="rect">
            <a:avLst/>
          </a:prstGeom>
        </p:spPr>
      </p:pic>
    </p:spTree>
    <p:extLst>
      <p:ext uri="{BB962C8B-B14F-4D97-AF65-F5344CB8AC3E}">
        <p14:creationId xmlns:p14="http://schemas.microsoft.com/office/powerpoint/2010/main" val="4095782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204</TotalTime>
  <Words>820</Words>
  <Application>Microsoft Macintosh PowerPoint</Application>
  <PresentationFormat>On-screen Show (4:3)</PresentationFormat>
  <Paragraphs>183</Paragraphs>
  <Slides>32</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California State University San Bernardino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Sumida</dc:creator>
  <cp:lastModifiedBy>Stuart Sumida</cp:lastModifiedBy>
  <cp:revision>20</cp:revision>
  <dcterms:created xsi:type="dcterms:W3CDTF">2013-03-06T07:11:39Z</dcterms:created>
  <dcterms:modified xsi:type="dcterms:W3CDTF">2013-03-11T21:32:40Z</dcterms:modified>
</cp:coreProperties>
</file>