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9" r:id="rId3"/>
    <p:sldId id="258" r:id="rId4"/>
    <p:sldId id="260" r:id="rId5"/>
    <p:sldId id="261" r:id="rId6"/>
    <p:sldId id="262" r:id="rId7"/>
    <p:sldId id="264" r:id="rId8"/>
    <p:sldId id="263" r:id="rId9"/>
    <p:sldId id="288" r:id="rId10"/>
    <p:sldId id="289" r:id="rId11"/>
    <p:sldId id="265" r:id="rId12"/>
    <p:sldId id="291" r:id="rId13"/>
    <p:sldId id="266" r:id="rId14"/>
    <p:sldId id="282" r:id="rId15"/>
    <p:sldId id="267" r:id="rId16"/>
    <p:sldId id="268" r:id="rId17"/>
    <p:sldId id="269" r:id="rId18"/>
    <p:sldId id="270" r:id="rId19"/>
    <p:sldId id="292" r:id="rId20"/>
    <p:sldId id="293" r:id="rId21"/>
    <p:sldId id="271" r:id="rId22"/>
    <p:sldId id="272" r:id="rId23"/>
    <p:sldId id="273" r:id="rId24"/>
    <p:sldId id="294" r:id="rId25"/>
    <p:sldId id="274" r:id="rId26"/>
    <p:sldId id="275" r:id="rId27"/>
    <p:sldId id="276" r:id="rId28"/>
    <p:sldId id="296" r:id="rId29"/>
    <p:sldId id="277" r:id="rId30"/>
    <p:sldId id="283" r:id="rId31"/>
    <p:sldId id="278" r:id="rId32"/>
    <p:sldId id="279" r:id="rId33"/>
    <p:sldId id="280" r:id="rId34"/>
    <p:sldId id="28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3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66F0C-0CA9-384F-A902-D17598BBD89E}" type="datetimeFigureOut">
              <a:rPr lang="en-US" smtClean="0"/>
              <a:t>1/26/13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907BE-0F7C-8D45-982B-292B4FD6DF62}" type="slidenum">
              <a:rPr lang="en-US" smtClean="0"/>
              <a:t>‹#›</a:t>
            </a:fld>
            <a:endParaRPr lang="en-US"/>
          </a:p>
        </p:txBody>
      </p:sp>
    </p:spTree>
    <p:extLst>
      <p:ext uri="{BB962C8B-B14F-4D97-AF65-F5344CB8AC3E}">
        <p14:creationId xmlns:p14="http://schemas.microsoft.com/office/powerpoint/2010/main" val="910073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A39EAC-38FF-4BD6-968E-038E8580E65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5AB4D-16D3-1B49-9595-2F60CFC1BEBD}"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139761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5AB4D-16D3-1B49-9595-2F60CFC1BEBD}"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39448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5AB4D-16D3-1B49-9595-2F60CFC1BEBD}"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319621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5AB4D-16D3-1B49-9595-2F60CFC1BEBD}"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323920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5AB4D-16D3-1B49-9595-2F60CFC1BEBD}" type="datetimeFigureOut">
              <a:rPr lang="en-US" smtClean="0"/>
              <a:t>1/26/13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345512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5AB4D-16D3-1B49-9595-2F60CFC1BEBD}" type="datetimeFigureOut">
              <a:rPr lang="en-US" smtClean="0"/>
              <a:t>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1899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5AB4D-16D3-1B49-9595-2F60CFC1BEBD}" type="datetimeFigureOut">
              <a:rPr lang="en-US" smtClean="0"/>
              <a:t>1/26/13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264738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5AB4D-16D3-1B49-9595-2F60CFC1BEBD}" type="datetimeFigureOut">
              <a:rPr lang="en-US" smtClean="0"/>
              <a:t>1/26/13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339012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5AB4D-16D3-1B49-9595-2F60CFC1BEBD}" type="datetimeFigureOut">
              <a:rPr lang="en-US" smtClean="0"/>
              <a:t>1/26/13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39676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5AB4D-16D3-1B49-9595-2F60CFC1BEBD}" type="datetimeFigureOut">
              <a:rPr lang="en-US" smtClean="0"/>
              <a:t>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259014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5AB4D-16D3-1B49-9595-2F60CFC1BEBD}" type="datetimeFigureOut">
              <a:rPr lang="en-US" smtClean="0"/>
              <a:t>1/26/13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6E060-14DB-3B49-8147-434284B6B513}" type="slidenum">
              <a:rPr lang="en-US" smtClean="0"/>
              <a:t>‹#›</a:t>
            </a:fld>
            <a:endParaRPr lang="en-US"/>
          </a:p>
        </p:txBody>
      </p:sp>
    </p:spTree>
    <p:extLst>
      <p:ext uri="{BB962C8B-B14F-4D97-AF65-F5344CB8AC3E}">
        <p14:creationId xmlns:p14="http://schemas.microsoft.com/office/powerpoint/2010/main" val="2727956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5AB4D-16D3-1B49-9595-2F60CFC1BEBD}" type="datetimeFigureOut">
              <a:rPr lang="en-US" smtClean="0"/>
              <a:t>1/26/13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6E060-14DB-3B49-8147-434284B6B513}" type="slidenum">
              <a:rPr lang="en-US" smtClean="0"/>
              <a:t>‹#›</a:t>
            </a:fld>
            <a:endParaRPr lang="en-US"/>
          </a:p>
        </p:txBody>
      </p:sp>
    </p:spTree>
    <p:extLst>
      <p:ext uri="{BB962C8B-B14F-4D97-AF65-F5344CB8AC3E}">
        <p14:creationId xmlns:p14="http://schemas.microsoft.com/office/powerpoint/2010/main" val="1019739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143000" y="4114800"/>
            <a:ext cx="6858000" cy="457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276228" y="3962400"/>
            <a:ext cx="4401190" cy="2585323"/>
          </a:xfrm>
          <a:prstGeom prst="rect">
            <a:avLst/>
          </a:prstGeom>
          <a:noFill/>
        </p:spPr>
        <p:txBody>
          <a:bodyPr wrap="none" rtlCol="0">
            <a:spAutoFit/>
          </a:bodyPr>
          <a:lstStyle/>
          <a:p>
            <a:pPr algn="ctr"/>
            <a:r>
              <a:rPr lang="en-US" sz="3600" dirty="0" smtClean="0">
                <a:solidFill>
                  <a:schemeClr val="bg1"/>
                </a:solidFill>
              </a:rPr>
              <a:t>BIOLOGY 524</a:t>
            </a:r>
          </a:p>
          <a:p>
            <a:pPr algn="ctr"/>
            <a:r>
              <a:rPr lang="en-US" sz="3600" dirty="0" smtClean="0">
                <a:solidFill>
                  <a:schemeClr val="bg1"/>
                </a:solidFill>
              </a:rPr>
              <a:t>SKULL III</a:t>
            </a:r>
            <a:endParaRPr lang="en-US" sz="3600" dirty="0">
              <a:solidFill>
                <a:schemeClr val="bg1"/>
              </a:solidFill>
            </a:endParaRPr>
          </a:p>
          <a:p>
            <a:pPr algn="ctr"/>
            <a:r>
              <a:rPr lang="en-US" sz="3600" dirty="0" smtClean="0">
                <a:solidFill>
                  <a:schemeClr val="bg1"/>
                </a:solidFill>
              </a:rPr>
              <a:t>SPLANCHNOCRANIUM</a:t>
            </a: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S. S. Sumida</a:t>
            </a:r>
            <a:endParaRPr lang="en-US" dirty="0">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122" y="-414609"/>
            <a:ext cx="5836012" cy="4377009"/>
          </a:xfrm>
          <a:prstGeom prst="rect">
            <a:avLst/>
          </a:prstGeom>
        </p:spPr>
      </p:pic>
    </p:spTree>
    <p:extLst>
      <p:ext uri="{BB962C8B-B14F-4D97-AF65-F5344CB8AC3E}">
        <p14:creationId xmlns:p14="http://schemas.microsoft.com/office/powerpoint/2010/main" val="3401723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9895" y="247123"/>
            <a:ext cx="3339343" cy="5940088"/>
          </a:xfrm>
          <a:prstGeom prst="rect">
            <a:avLst/>
          </a:prstGeom>
        </p:spPr>
        <p:txBody>
          <a:bodyPr wrap="square">
            <a:spAutoFit/>
          </a:bodyPr>
          <a:lstStyle/>
          <a:p>
            <a:r>
              <a:rPr lang="en-US" sz="2000" dirty="0"/>
              <a:t>In all of </a:t>
            </a:r>
            <a:r>
              <a:rPr lang="en-US" sz="2000" dirty="0" smtClean="0"/>
              <a:t>the </a:t>
            </a:r>
            <a:r>
              <a:rPr lang="en-US" sz="2000" dirty="0"/>
              <a:t>hypotheses, at least one </a:t>
            </a:r>
            <a:r>
              <a:rPr lang="en-US" sz="2000" dirty="0" err="1"/>
              <a:t>premandibular</a:t>
            </a:r>
            <a:r>
              <a:rPr lang="en-US" sz="2000" dirty="0"/>
              <a:t> arch is suggested.  The additional branch of the trigeminal nerve is cited as support for this hypothesis.  Additional, many would suggest that the paired </a:t>
            </a:r>
            <a:r>
              <a:rPr lang="en-US" sz="2000" dirty="0" err="1"/>
              <a:t>trabeculae</a:t>
            </a:r>
            <a:r>
              <a:rPr lang="en-US" sz="2000" dirty="0"/>
              <a:t> of the rostral underside of the braincase are homologous to </a:t>
            </a:r>
            <a:r>
              <a:rPr lang="en-US" sz="2000" dirty="0" err="1"/>
              <a:t>premandibular</a:t>
            </a:r>
            <a:r>
              <a:rPr lang="en-US" sz="2000" dirty="0"/>
              <a:t> visceral arch elements.</a:t>
            </a:r>
          </a:p>
          <a:p>
            <a:r>
              <a:rPr lang="en-US" sz="2000" dirty="0"/>
              <a:t> </a:t>
            </a:r>
          </a:p>
          <a:p>
            <a:r>
              <a:rPr lang="en-US" sz="2000" dirty="0"/>
              <a:t>Immediately caudal to the mandibular arch, the next arch, known as the hyoid arch is also highly modified, in part to facilitate suspension of the jaws on the underside of the braincase.</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0" y="-2461745"/>
            <a:ext cx="5549895" cy="8326033"/>
          </a:xfrm>
          <a:prstGeom prst="rect">
            <a:avLst/>
          </a:prstGeom>
        </p:spPr>
      </p:pic>
      <p:sp>
        <p:nvSpPr>
          <p:cNvPr id="4" name="Rectangle 3"/>
          <p:cNvSpPr/>
          <p:nvPr/>
        </p:nvSpPr>
        <p:spPr>
          <a:xfrm>
            <a:off x="3480442" y="-266558"/>
            <a:ext cx="1395313" cy="9407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64396" y="-674236"/>
            <a:ext cx="2916046" cy="1097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4396" y="5932536"/>
            <a:ext cx="3675706" cy="707886"/>
          </a:xfrm>
          <a:prstGeom prst="rect">
            <a:avLst/>
          </a:prstGeom>
          <a:noFill/>
        </p:spPr>
        <p:txBody>
          <a:bodyPr wrap="none" rtlCol="0">
            <a:spAutoFit/>
          </a:bodyPr>
          <a:lstStyle/>
          <a:p>
            <a:r>
              <a:rPr lang="en-US" sz="4000" dirty="0" smtClean="0">
                <a:solidFill>
                  <a:srgbClr val="FF0000"/>
                </a:solidFill>
              </a:rPr>
              <a:t>ORIGIN OF JAWS</a:t>
            </a:r>
            <a:endParaRPr lang="en-US" sz="4000" dirty="0">
              <a:solidFill>
                <a:srgbClr val="FF0000"/>
              </a:solidFill>
            </a:endParaRPr>
          </a:p>
        </p:txBody>
      </p:sp>
    </p:spTree>
    <p:extLst>
      <p:ext uri="{BB962C8B-B14F-4D97-AF65-F5344CB8AC3E}">
        <p14:creationId xmlns:p14="http://schemas.microsoft.com/office/powerpoint/2010/main" val="2280335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2092881"/>
          </a:xfrm>
          <a:prstGeom prst="rect">
            <a:avLst/>
          </a:prstGeom>
        </p:spPr>
        <p:txBody>
          <a:bodyPr wrap="square">
            <a:spAutoFit/>
          </a:bodyPr>
          <a:lstStyle/>
          <a:p>
            <a:r>
              <a:rPr lang="en-US" sz="2000" dirty="0">
                <a:solidFill>
                  <a:srgbClr val="FF0000"/>
                </a:solidFill>
              </a:rPr>
              <a:t>OVERVIEW OF ORGANIZATION OF THE SPLANCHNOCRANIUM IN </a:t>
            </a:r>
            <a:r>
              <a:rPr lang="en-US" sz="2000" dirty="0" smtClean="0">
                <a:solidFill>
                  <a:srgbClr val="FF0000"/>
                </a:solidFill>
              </a:rPr>
              <a:t>GNATHOSTOME FISHES:</a:t>
            </a:r>
            <a:endParaRPr lang="en-US" sz="1600" dirty="0">
              <a:solidFill>
                <a:srgbClr val="FF0000"/>
              </a:solidFill>
            </a:endParaRPr>
          </a:p>
          <a:p>
            <a:r>
              <a:rPr lang="en-US" dirty="0"/>
              <a:t>The vertebrate head is dominated by two great tubes:  the dorsal hollow nerve tube, and the gut tube.  The nerve tube’s influence on the skull derives from the protective function of the braincase and </a:t>
            </a:r>
            <a:r>
              <a:rPr lang="en-US" dirty="0" err="1"/>
              <a:t>dermatocranial</a:t>
            </a:r>
            <a:r>
              <a:rPr lang="en-US" dirty="0"/>
              <a:t> skull roof.  The gut tube’s initial influence is due to the pharyngeal position of the gill sits, near to the head, and particularly the influence of the mandibular arch (jaws) and hyoid arch on skull structures.</a:t>
            </a:r>
          </a:p>
        </p:txBody>
      </p:sp>
      <p:pic>
        <p:nvPicPr>
          <p:cNvPr id="3" name="Picture 2" descr="GnathostomeSplanchnocraniu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820185"/>
            <a:ext cx="9144000" cy="5037815"/>
          </a:xfrm>
          <a:prstGeom prst="rect">
            <a:avLst/>
          </a:prstGeom>
        </p:spPr>
      </p:pic>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2092881"/>
          </a:xfrm>
          <a:prstGeom prst="rect">
            <a:avLst/>
          </a:prstGeom>
        </p:spPr>
        <p:txBody>
          <a:bodyPr wrap="square">
            <a:spAutoFit/>
          </a:bodyPr>
          <a:lstStyle/>
          <a:p>
            <a:r>
              <a:rPr lang="en-US" sz="2000" dirty="0">
                <a:solidFill>
                  <a:srgbClr val="FF0000"/>
                </a:solidFill>
              </a:rPr>
              <a:t>OVERVIEW OF ORGANIZATION OF THE SPLANCHNOCRANIUM IN </a:t>
            </a:r>
            <a:r>
              <a:rPr lang="en-US" sz="2000" dirty="0" smtClean="0">
                <a:solidFill>
                  <a:srgbClr val="FF0000"/>
                </a:solidFill>
              </a:rPr>
              <a:t>GNATHOSTOME FISHES:</a:t>
            </a:r>
            <a:endParaRPr lang="en-US" sz="1600" dirty="0">
              <a:solidFill>
                <a:srgbClr val="FF0000"/>
              </a:solidFill>
            </a:endParaRPr>
          </a:p>
          <a:p>
            <a:r>
              <a:rPr lang="en-US" dirty="0"/>
              <a:t>The vertebrate head is dominated by two great tubes:  the dorsal hollow nerve tube, and the gut tube.  The nerve tube’s influence on the skull derives from the protective function of the braincase and </a:t>
            </a:r>
            <a:r>
              <a:rPr lang="en-US" dirty="0" err="1"/>
              <a:t>dermatocranial</a:t>
            </a:r>
            <a:r>
              <a:rPr lang="en-US" dirty="0"/>
              <a:t> skull roof.  The gut tube’s initial influence is due to the pharyngeal position of the gill sits, near to the head, and particularly the influence of the mandibular arch (jaws) and hyoid arch on skull structures.</a:t>
            </a:r>
          </a:p>
        </p:txBody>
      </p:sp>
      <p:pic>
        <p:nvPicPr>
          <p:cNvPr id="4" name="Picture 3" descr="GnathostomeSplanchnocranium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820185"/>
            <a:ext cx="9144000" cy="5037815"/>
          </a:xfrm>
          <a:prstGeom prst="rect">
            <a:avLst/>
          </a:prstGeom>
        </p:spPr>
      </p:pic>
    </p:spTree>
    <p:extLst>
      <p:ext uri="{BB962C8B-B14F-4D97-AF65-F5344CB8AC3E}">
        <p14:creationId xmlns:p14="http://schemas.microsoft.com/office/powerpoint/2010/main" val="11192017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231"/>
            <a:ext cx="9030337" cy="2431435"/>
          </a:xfrm>
          <a:prstGeom prst="rect">
            <a:avLst/>
          </a:prstGeom>
        </p:spPr>
        <p:txBody>
          <a:bodyPr wrap="square">
            <a:spAutoFit/>
          </a:bodyPr>
          <a:lstStyle/>
          <a:p>
            <a:r>
              <a:rPr lang="en-US" sz="3200" dirty="0">
                <a:solidFill>
                  <a:srgbClr val="FF0000"/>
                </a:solidFill>
              </a:rPr>
              <a:t>SPLANCHNOCRANIUM IN </a:t>
            </a:r>
            <a:r>
              <a:rPr lang="en-US" sz="3200" dirty="0" smtClean="0">
                <a:solidFill>
                  <a:srgbClr val="FF0000"/>
                </a:solidFill>
              </a:rPr>
              <a:t>CHONDRICHTHYES</a:t>
            </a:r>
            <a:endParaRPr lang="en-US" sz="3200" dirty="0"/>
          </a:p>
          <a:p>
            <a:r>
              <a:rPr lang="en-US" sz="2400" dirty="0" err="1"/>
              <a:t>Cartilagenous</a:t>
            </a:r>
            <a:r>
              <a:rPr lang="en-US" sz="2400" dirty="0"/>
              <a:t> fishes have no </a:t>
            </a:r>
            <a:r>
              <a:rPr lang="en-US" sz="2400" dirty="0" err="1"/>
              <a:t>dermatocranium</a:t>
            </a:r>
            <a:r>
              <a:rPr lang="en-US" sz="2400" dirty="0"/>
              <a:t>, and so their heads are dominated by the </a:t>
            </a:r>
            <a:r>
              <a:rPr lang="en-US" sz="2400" dirty="0" err="1"/>
              <a:t>chondrocranium</a:t>
            </a:r>
            <a:r>
              <a:rPr lang="en-US" sz="2400" dirty="0"/>
              <a:t> and the </a:t>
            </a:r>
            <a:r>
              <a:rPr lang="en-US" sz="2400" dirty="0" err="1"/>
              <a:t>splanchnocranium</a:t>
            </a:r>
            <a:r>
              <a:rPr lang="en-US" sz="2400" dirty="0"/>
              <a:t>.  Elements of the </a:t>
            </a:r>
            <a:r>
              <a:rPr lang="en-US" sz="2400" dirty="0" err="1"/>
              <a:t>splanchnocranium</a:t>
            </a:r>
            <a:r>
              <a:rPr lang="en-US" sz="2400" dirty="0"/>
              <a:t> are essentially those of the illustration at the top of the page.</a:t>
            </a:r>
          </a:p>
          <a:p>
            <a:r>
              <a:rPr lang="en-US" sz="2400" dirty="0"/>
              <a:t> </a:t>
            </a:r>
          </a:p>
        </p:txBody>
      </p:sp>
      <p:pic>
        <p:nvPicPr>
          <p:cNvPr id="4" name="Picture 3" descr="Shark.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476" y="2596618"/>
            <a:ext cx="8538734" cy="3236308"/>
          </a:xfrm>
          <a:prstGeom prst="rect">
            <a:avLst/>
          </a:prstGeom>
        </p:spPr>
      </p:pic>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onddrichtheysClearStai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201" y="658556"/>
            <a:ext cx="7651674" cy="4812713"/>
          </a:xfrm>
          <a:prstGeom prst="rect">
            <a:avLst/>
          </a:prstGeom>
        </p:spPr>
      </p:pic>
      <p:sp>
        <p:nvSpPr>
          <p:cNvPr id="3" name="TextBox 2"/>
          <p:cNvSpPr txBox="1"/>
          <p:nvPr/>
        </p:nvSpPr>
        <p:spPr>
          <a:xfrm>
            <a:off x="1238535" y="5914818"/>
            <a:ext cx="6383892" cy="369332"/>
          </a:xfrm>
          <a:prstGeom prst="rect">
            <a:avLst/>
          </a:prstGeom>
          <a:noFill/>
        </p:spPr>
        <p:txBody>
          <a:bodyPr wrap="none" rtlCol="0">
            <a:spAutoFit/>
          </a:bodyPr>
          <a:lstStyle/>
          <a:p>
            <a:r>
              <a:rPr lang="en-US" dirty="0" smtClean="0"/>
              <a:t>CLEARED AND STAINED GILL STRUCTURES OF CHONDRICHTHYIANS</a:t>
            </a:r>
            <a:endParaRPr lang="en-US" dirty="0"/>
          </a:p>
        </p:txBody>
      </p:sp>
    </p:spTree>
    <p:extLst>
      <p:ext uri="{BB962C8B-B14F-4D97-AF65-F5344CB8AC3E}">
        <p14:creationId xmlns:p14="http://schemas.microsoft.com/office/powerpoint/2010/main" val="349561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421" y="218643"/>
            <a:ext cx="8701106" cy="1754327"/>
          </a:xfrm>
          <a:prstGeom prst="rect">
            <a:avLst/>
          </a:prstGeom>
        </p:spPr>
        <p:txBody>
          <a:bodyPr wrap="square">
            <a:spAutoFit/>
          </a:bodyPr>
          <a:lstStyle/>
          <a:p>
            <a:r>
              <a:rPr lang="en-US" sz="2800" dirty="0">
                <a:solidFill>
                  <a:srgbClr val="FF0000"/>
                </a:solidFill>
              </a:rPr>
              <a:t>SPLANCHNOCRANIUM IN BONY </a:t>
            </a:r>
            <a:r>
              <a:rPr lang="en-US" sz="2800" dirty="0" smtClean="0">
                <a:solidFill>
                  <a:srgbClr val="FF0000"/>
                </a:solidFill>
              </a:rPr>
              <a:t>FISHES</a:t>
            </a:r>
            <a:endParaRPr lang="en-US" sz="2000" dirty="0"/>
          </a:p>
          <a:p>
            <a:r>
              <a:rPr lang="en-US" sz="2000" dirty="0"/>
              <a:t>In bony fishes, the mandibular arch, hyoid arch, and unmodified visceral arches are </a:t>
            </a:r>
            <a:r>
              <a:rPr lang="en-US" sz="2000" dirty="0" smtClean="0"/>
              <a:t>PRESENT.  </a:t>
            </a:r>
            <a:r>
              <a:rPr lang="en-US" sz="2000" dirty="0"/>
              <a:t>Separate ossifications point out that neither the upper jaw n</a:t>
            </a:r>
            <a:r>
              <a:rPr lang="en-US" sz="2000" dirty="0" smtClean="0"/>
              <a:t>or </a:t>
            </a:r>
            <a:r>
              <a:rPr lang="en-US" sz="2000" dirty="0"/>
              <a:t>the lower jaw are single elements.  Note particularly the jaw joint here is between the </a:t>
            </a:r>
            <a:r>
              <a:rPr lang="en-US" sz="2000" dirty="0">
                <a:solidFill>
                  <a:srgbClr val="FF0000"/>
                </a:solidFill>
              </a:rPr>
              <a:t>QUADRATE</a:t>
            </a:r>
            <a:r>
              <a:rPr lang="en-US" sz="2000" dirty="0"/>
              <a:t> of the upper jaw and </a:t>
            </a:r>
            <a:r>
              <a:rPr lang="en-US" sz="2000" dirty="0">
                <a:solidFill>
                  <a:srgbClr val="FF0000"/>
                </a:solidFill>
              </a:rPr>
              <a:t>ARTICULAR</a:t>
            </a:r>
            <a:r>
              <a:rPr lang="en-US" sz="2000" dirty="0"/>
              <a:t> of the lower jaw.</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721173" y="1972970"/>
            <a:ext cx="7525280" cy="4885030"/>
          </a:xfrm>
          <a:prstGeom prst="rect">
            <a:avLst/>
          </a:prstGeom>
        </p:spPr>
      </p:pic>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65" y="197346"/>
            <a:ext cx="8403230" cy="6740307"/>
          </a:xfrm>
          <a:prstGeom prst="rect">
            <a:avLst/>
          </a:prstGeom>
        </p:spPr>
        <p:txBody>
          <a:bodyPr wrap="square">
            <a:spAutoFit/>
          </a:bodyPr>
          <a:lstStyle/>
          <a:p>
            <a:r>
              <a:rPr lang="en-US" sz="3200" dirty="0">
                <a:solidFill>
                  <a:srgbClr val="FF0000"/>
                </a:solidFill>
              </a:rPr>
              <a:t>UPPER JAW ELEMENTS IN FISHES</a:t>
            </a:r>
          </a:p>
          <a:p>
            <a:r>
              <a:rPr lang="en-US" sz="2000" dirty="0"/>
              <a:t>Note the distal two most elements are the </a:t>
            </a:r>
            <a:r>
              <a:rPr lang="en-US" sz="2000" dirty="0" err="1"/>
              <a:t>premaxilla</a:t>
            </a:r>
            <a:r>
              <a:rPr lang="en-US" sz="2000" dirty="0"/>
              <a:t> and the maxilla.  The neural crest components of these  come to  be covered by a sheath of intramembranous bone, and in more derived organisms they come to be incorporated into the lateral margin of the dorsal skull roof.  (Those with </a:t>
            </a:r>
            <a:r>
              <a:rPr lang="en-US" sz="2000" dirty="0">
                <a:solidFill>
                  <a:srgbClr val="FF0000"/>
                </a:solidFill>
              </a:rPr>
              <a:t>*</a:t>
            </a:r>
            <a:r>
              <a:rPr lang="en-US" sz="2000" dirty="0"/>
              <a:t> are later lost.</a:t>
            </a:r>
            <a:r>
              <a:rPr lang="en-US" sz="2000" dirty="0" smtClean="0"/>
              <a:t>)</a:t>
            </a:r>
          </a:p>
          <a:p>
            <a:endParaRPr lang="en-US" sz="2000" dirty="0"/>
          </a:p>
          <a:p>
            <a:pPr lvl="0"/>
            <a:r>
              <a:rPr lang="en-US" sz="2000" dirty="0" err="1"/>
              <a:t>Premaxilla</a:t>
            </a:r>
            <a:endParaRPr lang="en-US" sz="2000" dirty="0"/>
          </a:p>
          <a:p>
            <a:pPr lvl="0"/>
            <a:r>
              <a:rPr lang="en-US" sz="2000" dirty="0"/>
              <a:t>Maxilla</a:t>
            </a:r>
          </a:p>
          <a:p>
            <a:pPr lvl="0"/>
            <a:r>
              <a:rPr lang="en-US" sz="2000" dirty="0"/>
              <a:t>Palatine</a:t>
            </a:r>
          </a:p>
          <a:p>
            <a:pPr lvl="0"/>
            <a:r>
              <a:rPr lang="en-US" sz="2000" dirty="0" err="1"/>
              <a:t>Entopterygoid</a:t>
            </a:r>
            <a:r>
              <a:rPr lang="en-US" sz="2000" dirty="0">
                <a:solidFill>
                  <a:srgbClr val="FF0000"/>
                </a:solidFill>
              </a:rPr>
              <a:t>*</a:t>
            </a:r>
          </a:p>
          <a:p>
            <a:pPr lvl="0"/>
            <a:r>
              <a:rPr lang="en-US" sz="2000" dirty="0" err="1"/>
              <a:t>Ectopterygoid</a:t>
            </a:r>
            <a:endParaRPr lang="en-US" sz="2000" dirty="0"/>
          </a:p>
          <a:p>
            <a:pPr lvl="0"/>
            <a:r>
              <a:rPr lang="en-US" sz="2000" dirty="0" err="1"/>
              <a:t>Metapterygoid</a:t>
            </a:r>
            <a:r>
              <a:rPr lang="en-US" sz="2000" dirty="0">
                <a:solidFill>
                  <a:srgbClr val="FF0000"/>
                </a:solidFill>
              </a:rPr>
              <a:t>*</a:t>
            </a:r>
          </a:p>
          <a:p>
            <a:pPr lvl="0"/>
            <a:r>
              <a:rPr lang="en-US" sz="2000" dirty="0"/>
              <a:t>Quadrate</a:t>
            </a:r>
          </a:p>
          <a:p>
            <a:r>
              <a:rPr lang="en-US" sz="2000" dirty="0"/>
              <a:t> </a:t>
            </a:r>
          </a:p>
          <a:p>
            <a:r>
              <a:rPr lang="en-US" sz="2000" dirty="0"/>
              <a:t>LOWER JAW ELEMENTS</a:t>
            </a:r>
          </a:p>
          <a:p>
            <a:pPr lvl="0"/>
            <a:r>
              <a:rPr lang="en-US" sz="2000" dirty="0" err="1"/>
              <a:t>Dentary</a:t>
            </a:r>
            <a:endParaRPr lang="en-US" sz="2000" dirty="0"/>
          </a:p>
          <a:p>
            <a:pPr lvl="0"/>
            <a:r>
              <a:rPr lang="en-US" sz="2000" dirty="0"/>
              <a:t>Articular</a:t>
            </a:r>
          </a:p>
          <a:p>
            <a:r>
              <a:rPr lang="en-US" sz="2000" dirty="0"/>
              <a:t> </a:t>
            </a:r>
          </a:p>
          <a:p>
            <a:r>
              <a:rPr lang="en-US" sz="2000" dirty="0"/>
              <a:t>Note particularly the jaw joint her is between the quadrate and articular elements of the upper and lower jaws respectively.</a:t>
            </a:r>
          </a:p>
        </p:txBody>
      </p:sp>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572000" cy="6863417"/>
          </a:xfrm>
          <a:prstGeom prst="rect">
            <a:avLst/>
          </a:prstGeom>
        </p:spPr>
        <p:txBody>
          <a:bodyPr>
            <a:spAutoFit/>
          </a:bodyPr>
          <a:lstStyle/>
          <a:p>
            <a:r>
              <a:rPr lang="en-US" sz="2000" dirty="0">
                <a:solidFill>
                  <a:srgbClr val="FF0000"/>
                </a:solidFill>
              </a:rPr>
              <a:t>JAW SUSPENSION IN </a:t>
            </a:r>
            <a:r>
              <a:rPr lang="en-US" sz="2000" dirty="0" smtClean="0">
                <a:solidFill>
                  <a:srgbClr val="FF0000"/>
                </a:solidFill>
              </a:rPr>
              <a:t>FISHES</a:t>
            </a:r>
            <a:endParaRPr lang="en-US" sz="2000" dirty="0"/>
          </a:p>
          <a:p>
            <a:r>
              <a:rPr lang="en-US" sz="2000" dirty="0" smtClean="0"/>
              <a:t>The </a:t>
            </a:r>
            <a:r>
              <a:rPr lang="en-US" sz="2000" dirty="0" err="1"/>
              <a:t>hyomandibula</a:t>
            </a:r>
            <a:r>
              <a:rPr lang="en-US" sz="2000" dirty="0"/>
              <a:t> comes to play an important role in attaching the mandibular arch to the braincase. </a:t>
            </a:r>
            <a:endParaRPr lang="en-US" sz="2000" dirty="0" smtClean="0"/>
          </a:p>
          <a:p>
            <a:r>
              <a:rPr lang="en-US" sz="2000" dirty="0"/>
              <a:t> </a:t>
            </a:r>
          </a:p>
          <a:p>
            <a:r>
              <a:rPr lang="en-US" sz="2000" dirty="0">
                <a:solidFill>
                  <a:srgbClr val="FF0000"/>
                </a:solidFill>
              </a:rPr>
              <a:t>AUTOSTYLIC JAW SUSPENSION</a:t>
            </a:r>
            <a:r>
              <a:rPr lang="en-US" sz="2000" dirty="0"/>
              <a:t>:  </a:t>
            </a:r>
            <a:r>
              <a:rPr lang="en-US" sz="2000" dirty="0" err="1"/>
              <a:t>Platoquadrate</a:t>
            </a:r>
            <a:r>
              <a:rPr lang="en-US" sz="2000" dirty="0"/>
              <a:t> articulates with the underside of the skull.   P</a:t>
            </a:r>
            <a:r>
              <a:rPr lang="en-US" sz="2000" dirty="0" smtClean="0"/>
              <a:t>robably </a:t>
            </a:r>
            <a:r>
              <a:rPr lang="en-US" sz="2000" dirty="0"/>
              <a:t>the original condition for the earliest </a:t>
            </a:r>
            <a:r>
              <a:rPr lang="en-US" sz="2000" dirty="0" err="1"/>
              <a:t>gnathostomes</a:t>
            </a:r>
            <a:r>
              <a:rPr lang="en-US" sz="2000" dirty="0"/>
              <a:t>.</a:t>
            </a:r>
          </a:p>
          <a:p>
            <a:r>
              <a:rPr lang="en-US" sz="2000" dirty="0"/>
              <a:t> </a:t>
            </a:r>
          </a:p>
          <a:p>
            <a:r>
              <a:rPr lang="en-US" sz="2000" dirty="0">
                <a:solidFill>
                  <a:srgbClr val="FF0000"/>
                </a:solidFill>
              </a:rPr>
              <a:t>AMPHISTYLIC JAW SUSPENSON</a:t>
            </a:r>
            <a:r>
              <a:rPr lang="en-US" sz="2000" dirty="0"/>
              <a:t>:  Upper jaw is suspended by both articulation with braincase and indirectly via </a:t>
            </a:r>
            <a:r>
              <a:rPr lang="en-US" sz="2000" dirty="0" err="1"/>
              <a:t>hyomandibula</a:t>
            </a:r>
            <a:r>
              <a:rPr lang="en-US" sz="2000" dirty="0"/>
              <a:t>.</a:t>
            </a:r>
          </a:p>
          <a:p>
            <a:r>
              <a:rPr lang="en-US" sz="2000" dirty="0"/>
              <a:t> </a:t>
            </a:r>
          </a:p>
          <a:p>
            <a:r>
              <a:rPr lang="en-US" sz="2000" dirty="0">
                <a:solidFill>
                  <a:srgbClr val="FF0000"/>
                </a:solidFill>
              </a:rPr>
              <a:t>HYOSTYLIC JAW SUSPENSION</a:t>
            </a:r>
            <a:r>
              <a:rPr lang="en-US" sz="2000" dirty="0"/>
              <a:t>:  Jaws suspended by the </a:t>
            </a:r>
            <a:r>
              <a:rPr lang="en-US" sz="2000" dirty="0" smtClean="0"/>
              <a:t>hyoid </a:t>
            </a:r>
            <a:r>
              <a:rPr lang="en-US" sz="2000" dirty="0"/>
              <a:t>arch only.</a:t>
            </a:r>
          </a:p>
          <a:p>
            <a:r>
              <a:rPr lang="en-US" sz="2000" dirty="0"/>
              <a:t> </a:t>
            </a:r>
          </a:p>
          <a:p>
            <a:r>
              <a:rPr lang="en-US" sz="2000" dirty="0">
                <a:solidFill>
                  <a:srgbClr val="FF0000"/>
                </a:solidFill>
              </a:rPr>
              <a:t>(SECONDARY) AUTOSTYLIC JAW SUSPENSION</a:t>
            </a:r>
            <a:r>
              <a:rPr lang="en-US" sz="2000" dirty="0"/>
              <a:t>:  </a:t>
            </a:r>
            <a:r>
              <a:rPr lang="en-US" sz="2000" dirty="0" err="1"/>
              <a:t>Platoquadrate</a:t>
            </a:r>
            <a:r>
              <a:rPr lang="en-US" sz="2000" dirty="0"/>
              <a:t> (again) articulates with the underside of the skull.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235165" y="815267"/>
            <a:ext cx="4807165" cy="4954940"/>
          </a:xfrm>
          <a:prstGeom prst="rect">
            <a:avLst/>
          </a:prstGeom>
        </p:spPr>
      </p:pic>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1347787" y="3282001"/>
            <a:ext cx="6448425" cy="3304540"/>
          </a:xfrm>
          <a:prstGeom prst="rect">
            <a:avLst/>
          </a:prstGeom>
        </p:spPr>
      </p:pic>
      <p:sp>
        <p:nvSpPr>
          <p:cNvPr id="3" name="Rectangle 2"/>
          <p:cNvSpPr/>
          <p:nvPr/>
        </p:nvSpPr>
        <p:spPr>
          <a:xfrm>
            <a:off x="235165" y="270468"/>
            <a:ext cx="8669751" cy="2954655"/>
          </a:xfrm>
          <a:prstGeom prst="rect">
            <a:avLst/>
          </a:prstGeom>
        </p:spPr>
        <p:txBody>
          <a:bodyPr wrap="square">
            <a:spAutoFit/>
          </a:bodyPr>
          <a:lstStyle/>
          <a:p>
            <a:pPr algn="ctr"/>
            <a:r>
              <a:rPr lang="en-US" sz="2400" dirty="0">
                <a:solidFill>
                  <a:srgbClr val="FF0000"/>
                </a:solidFill>
              </a:rPr>
              <a:t>THE LOWER JAW IN FISHES (AND OTHERS)</a:t>
            </a:r>
          </a:p>
          <a:p>
            <a:r>
              <a:rPr lang="en-US" dirty="0"/>
              <a:t> </a:t>
            </a:r>
          </a:p>
          <a:p>
            <a:r>
              <a:rPr lang="en-US" dirty="0"/>
              <a:t>The lower jaw in </a:t>
            </a:r>
            <a:r>
              <a:rPr lang="en-US" dirty="0" err="1"/>
              <a:t>gnathostomes</a:t>
            </a:r>
            <a:r>
              <a:rPr lang="en-US" dirty="0"/>
              <a:t> is a multi-element structure.  The largest of the elements can be seen both </a:t>
            </a:r>
            <a:r>
              <a:rPr lang="en-US" dirty="0" smtClean="0"/>
              <a:t>laterally </a:t>
            </a:r>
            <a:r>
              <a:rPr lang="en-US" dirty="0"/>
              <a:t>(externally, </a:t>
            </a:r>
            <a:r>
              <a:rPr lang="en-US" dirty="0" err="1" smtClean="0"/>
              <a:t>labially</a:t>
            </a:r>
            <a:r>
              <a:rPr lang="en-US" dirty="0" smtClean="0"/>
              <a:t>) </a:t>
            </a:r>
            <a:r>
              <a:rPr lang="en-US" dirty="0"/>
              <a:t>and medially (internally, </a:t>
            </a:r>
            <a:r>
              <a:rPr lang="en-US" dirty="0" err="1" smtClean="0"/>
              <a:t>lingually</a:t>
            </a:r>
            <a:r>
              <a:rPr lang="en-US" dirty="0"/>
              <a:t>).   Directional Terminology along the tooth row cannot be simply cranially/</a:t>
            </a:r>
            <a:r>
              <a:rPr lang="en-US" dirty="0" err="1"/>
              <a:t>rostrally</a:t>
            </a:r>
            <a:r>
              <a:rPr lang="en-US" dirty="0"/>
              <a:t> versus  caudally, as the jaw curves medially at its </a:t>
            </a:r>
            <a:r>
              <a:rPr lang="en-US" dirty="0" err="1"/>
              <a:t>symphysis</a:t>
            </a:r>
            <a:r>
              <a:rPr lang="en-US" dirty="0"/>
              <a:t>.  So, proper terms are mesial (toward the </a:t>
            </a:r>
            <a:r>
              <a:rPr lang="en-US" dirty="0" err="1"/>
              <a:t>symphysis</a:t>
            </a:r>
            <a:r>
              <a:rPr lang="en-US" dirty="0"/>
              <a:t>) and distal.</a:t>
            </a:r>
          </a:p>
          <a:p>
            <a:r>
              <a:rPr lang="en-US" dirty="0"/>
              <a:t> </a:t>
            </a:r>
          </a:p>
          <a:p>
            <a:r>
              <a:rPr lang="en-US" dirty="0"/>
              <a:t>The story of the lower jaw is predominantly one of gradual loss or reduction in size of elements.</a:t>
            </a:r>
          </a:p>
        </p:txBody>
      </p:sp>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1347787" y="3282001"/>
            <a:ext cx="6448425" cy="3304540"/>
          </a:xfrm>
          <a:prstGeom prst="rect">
            <a:avLst/>
          </a:prstGeom>
        </p:spPr>
      </p:pic>
      <p:sp>
        <p:nvSpPr>
          <p:cNvPr id="3" name="Rectangle 2"/>
          <p:cNvSpPr/>
          <p:nvPr/>
        </p:nvSpPr>
        <p:spPr>
          <a:xfrm>
            <a:off x="141099" y="50949"/>
            <a:ext cx="8810850" cy="3416320"/>
          </a:xfrm>
          <a:prstGeom prst="rect">
            <a:avLst/>
          </a:prstGeom>
        </p:spPr>
        <p:txBody>
          <a:bodyPr wrap="square">
            <a:spAutoFit/>
          </a:bodyPr>
          <a:lstStyle/>
          <a:p>
            <a:r>
              <a:rPr lang="en-US" dirty="0">
                <a:solidFill>
                  <a:srgbClr val="FF0000"/>
                </a:solidFill>
              </a:rPr>
              <a:t>LATERALLY VISIBLE ELEMENTS OF LOWER JAW FROM MESIAL TO DISTAL:</a:t>
            </a:r>
          </a:p>
          <a:p>
            <a:pPr lvl="0"/>
            <a:r>
              <a:rPr lang="en-US" dirty="0" err="1"/>
              <a:t>Dentary</a:t>
            </a:r>
            <a:r>
              <a:rPr lang="en-US" dirty="0"/>
              <a:t> (tooth bearing)</a:t>
            </a:r>
          </a:p>
          <a:p>
            <a:pPr lvl="0"/>
            <a:r>
              <a:rPr lang="en-US" dirty="0" err="1"/>
              <a:t>Splenial</a:t>
            </a:r>
            <a:r>
              <a:rPr lang="en-US" dirty="0"/>
              <a:t>(s) (When two are present, sometimes referred to as </a:t>
            </a:r>
            <a:r>
              <a:rPr lang="en-US" dirty="0" err="1"/>
              <a:t>splenial</a:t>
            </a:r>
            <a:r>
              <a:rPr lang="en-US" dirty="0"/>
              <a:t> and </a:t>
            </a:r>
            <a:r>
              <a:rPr lang="en-US" dirty="0" err="1"/>
              <a:t>postsplenial</a:t>
            </a:r>
            <a:r>
              <a:rPr lang="en-US" dirty="0"/>
              <a:t>)</a:t>
            </a:r>
          </a:p>
          <a:p>
            <a:pPr lvl="0"/>
            <a:r>
              <a:rPr lang="en-US" dirty="0"/>
              <a:t>Angular</a:t>
            </a:r>
          </a:p>
          <a:p>
            <a:pPr lvl="0"/>
            <a:r>
              <a:rPr lang="en-US" dirty="0" err="1"/>
              <a:t>Surangular</a:t>
            </a:r>
            <a:endParaRPr lang="en-US" dirty="0"/>
          </a:p>
          <a:p>
            <a:r>
              <a:rPr lang="en-US" dirty="0"/>
              <a:t> </a:t>
            </a:r>
          </a:p>
          <a:p>
            <a:r>
              <a:rPr lang="en-US" dirty="0">
                <a:solidFill>
                  <a:srgbClr val="FF0000"/>
                </a:solidFill>
              </a:rPr>
              <a:t>MEDIALLY VISIBLE ELEMENTS OF LOWER JAW FROM MESIAL TO DISTAL:</a:t>
            </a:r>
          </a:p>
          <a:p>
            <a:pPr lvl="0"/>
            <a:r>
              <a:rPr lang="en-US" dirty="0" err="1"/>
              <a:t>Dentary</a:t>
            </a:r>
            <a:r>
              <a:rPr lang="en-US" dirty="0"/>
              <a:t> (tooth bearing)</a:t>
            </a:r>
          </a:p>
          <a:p>
            <a:pPr lvl="0"/>
            <a:r>
              <a:rPr lang="en-US" dirty="0"/>
              <a:t>Coronoid(s) (tooth/fang bearing)</a:t>
            </a:r>
          </a:p>
          <a:p>
            <a:pPr lvl="0"/>
            <a:r>
              <a:rPr lang="en-US" dirty="0" err="1"/>
              <a:t>Prearticular</a:t>
            </a:r>
            <a:endParaRPr lang="en-US" dirty="0"/>
          </a:p>
          <a:p>
            <a:pPr lvl="0"/>
            <a:r>
              <a:rPr lang="en-US" dirty="0"/>
              <a:t>Articular</a:t>
            </a:r>
          </a:p>
          <a:p>
            <a:pPr lvl="0"/>
            <a:r>
              <a:rPr lang="en-US" dirty="0"/>
              <a:t>(</a:t>
            </a:r>
            <a:r>
              <a:rPr lang="en-US" dirty="0" err="1"/>
              <a:t>Splenial</a:t>
            </a:r>
            <a:r>
              <a:rPr lang="en-US" dirty="0"/>
              <a:t>(s) often visible at ventral margin)</a:t>
            </a:r>
          </a:p>
        </p:txBody>
      </p:sp>
    </p:spTree>
    <p:extLst>
      <p:ext uri="{BB962C8B-B14F-4D97-AF65-F5344CB8AC3E}">
        <p14:creationId xmlns:p14="http://schemas.microsoft.com/office/powerpoint/2010/main" val="20376205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218151"/>
            <a:ext cx="8971545" cy="2339102"/>
          </a:xfrm>
          <a:prstGeom prst="rect">
            <a:avLst/>
          </a:prstGeom>
        </p:spPr>
        <p:txBody>
          <a:bodyPr wrap="square">
            <a:spAutoFit/>
          </a:bodyPr>
          <a:lstStyle/>
          <a:p>
            <a:r>
              <a:rPr lang="en-US" sz="3200" dirty="0">
                <a:solidFill>
                  <a:srgbClr val="FF0000"/>
                </a:solidFill>
              </a:rPr>
              <a:t>Gills</a:t>
            </a:r>
          </a:p>
          <a:p>
            <a:r>
              <a:rPr lang="en-US" sz="2400" dirty="0" smtClean="0"/>
              <a:t>The </a:t>
            </a:r>
            <a:r>
              <a:rPr lang="en-US" sz="2400" dirty="0" err="1" smtClean="0"/>
              <a:t>splanchnocranium</a:t>
            </a:r>
            <a:r>
              <a:rPr lang="en-US" sz="2400" dirty="0" smtClean="0"/>
              <a:t> is the skeleton of the gills.  Gills </a:t>
            </a:r>
            <a:r>
              <a:rPr lang="en-US" sz="2400" dirty="0"/>
              <a:t>of fishes are openings from the pharynx, through the body wall, to the outside of the body, allowing water to pass over the gills but leave the gut tube before heading to the remainder of the gut tube.  </a:t>
            </a:r>
          </a:p>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rot="5400000">
            <a:off x="2565585" y="308921"/>
            <a:ext cx="4010725" cy="8260315"/>
          </a:xfrm>
          <a:prstGeom prst="rect">
            <a:avLst/>
          </a:prstGeom>
        </p:spPr>
      </p:pic>
    </p:spTree>
    <p:extLst>
      <p:ext uri="{BB962C8B-B14F-4D97-AF65-F5344CB8AC3E}">
        <p14:creationId xmlns:p14="http://schemas.microsoft.com/office/powerpoint/2010/main" val="313302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3433409" y="455409"/>
            <a:ext cx="5549673" cy="6010593"/>
          </a:xfrm>
          <a:prstGeom prst="rect">
            <a:avLst/>
          </a:prstGeom>
        </p:spPr>
      </p:pic>
      <p:sp>
        <p:nvSpPr>
          <p:cNvPr id="3" name="Rectangle 2"/>
          <p:cNvSpPr/>
          <p:nvPr/>
        </p:nvSpPr>
        <p:spPr>
          <a:xfrm>
            <a:off x="216548" y="455409"/>
            <a:ext cx="3091440" cy="5816978"/>
          </a:xfrm>
          <a:prstGeom prst="rect">
            <a:avLst/>
          </a:prstGeom>
        </p:spPr>
        <p:txBody>
          <a:bodyPr wrap="square">
            <a:spAutoFit/>
          </a:bodyPr>
          <a:lstStyle/>
          <a:p>
            <a:r>
              <a:rPr lang="en-US" sz="2400" dirty="0">
                <a:solidFill>
                  <a:srgbClr val="FF0000"/>
                </a:solidFill>
              </a:rPr>
              <a:t>SPLANCHNOCRANIUM IN BASAL TETRAPODS</a:t>
            </a:r>
          </a:p>
          <a:p>
            <a:r>
              <a:rPr lang="en-US" dirty="0"/>
              <a:t> </a:t>
            </a:r>
          </a:p>
          <a:p>
            <a:r>
              <a:rPr lang="en-US" b="1" dirty="0"/>
              <a:t>MANDIBULAR ARCH IN BASAL TETRAPODS</a:t>
            </a:r>
            <a:r>
              <a:rPr lang="en-US" dirty="0"/>
              <a:t>:  Ossifications of the upper jaw contribute to the skull.  The </a:t>
            </a:r>
            <a:r>
              <a:rPr lang="en-US" dirty="0" err="1"/>
              <a:t>epipterygoid</a:t>
            </a:r>
            <a:r>
              <a:rPr lang="en-US" dirty="0"/>
              <a:t> is pieced out of the middle of the </a:t>
            </a:r>
            <a:r>
              <a:rPr lang="en-US" dirty="0" err="1"/>
              <a:t>palatoquadrate</a:t>
            </a:r>
            <a:r>
              <a:rPr lang="en-US" dirty="0"/>
              <a:t> cartilage.  </a:t>
            </a:r>
            <a:endParaRPr lang="en-US" dirty="0" smtClean="0"/>
          </a:p>
          <a:p>
            <a:endParaRPr lang="en-US" dirty="0"/>
          </a:p>
          <a:p>
            <a:r>
              <a:rPr lang="en-US" dirty="0" err="1" smtClean="0"/>
              <a:t>Mesially</a:t>
            </a:r>
            <a:r>
              <a:rPr lang="en-US" dirty="0"/>
              <a:t>, the quadrate bone that has been incorporated into the </a:t>
            </a:r>
            <a:r>
              <a:rPr lang="en-US" dirty="0" err="1"/>
              <a:t>posterolateral</a:t>
            </a:r>
            <a:r>
              <a:rPr lang="en-US" dirty="0"/>
              <a:t> corner of the skull table provides the articulation with the lower jaw.  </a:t>
            </a:r>
            <a:endParaRPr lang="en-US" dirty="0" smtClean="0"/>
          </a:p>
          <a:p>
            <a:endParaRPr lang="en-US" dirty="0"/>
          </a:p>
          <a:p>
            <a:r>
              <a:rPr lang="en-US" dirty="0" smtClean="0"/>
              <a:t>This </a:t>
            </a:r>
            <a:r>
              <a:rPr lang="en-US" dirty="0"/>
              <a:t>is the </a:t>
            </a:r>
            <a:r>
              <a:rPr lang="en-US" dirty="0">
                <a:solidFill>
                  <a:srgbClr val="FF0000"/>
                </a:solidFill>
              </a:rPr>
              <a:t>QUADRATE-ARTICULAR JAW JOINT</a:t>
            </a:r>
            <a:r>
              <a:rPr lang="en-US" dirty="0"/>
              <a:t>. This jaw joint is retained through to modern extant amphibians.</a:t>
            </a:r>
          </a:p>
        </p:txBody>
      </p:sp>
    </p:spTree>
    <p:extLst>
      <p:ext uri="{BB962C8B-B14F-4D97-AF65-F5344CB8AC3E}">
        <p14:creationId xmlns:p14="http://schemas.microsoft.com/office/powerpoint/2010/main" val="9751092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3433409" y="455409"/>
            <a:ext cx="5549673" cy="6010593"/>
          </a:xfrm>
          <a:prstGeom prst="rect">
            <a:avLst/>
          </a:prstGeom>
        </p:spPr>
      </p:pic>
      <p:sp>
        <p:nvSpPr>
          <p:cNvPr id="3" name="Rectangle 2"/>
          <p:cNvSpPr/>
          <p:nvPr/>
        </p:nvSpPr>
        <p:spPr>
          <a:xfrm>
            <a:off x="0" y="176463"/>
            <a:ext cx="3433409" cy="6370974"/>
          </a:xfrm>
          <a:prstGeom prst="rect">
            <a:avLst/>
          </a:prstGeom>
        </p:spPr>
        <p:txBody>
          <a:bodyPr wrap="square">
            <a:spAutoFit/>
          </a:bodyPr>
          <a:lstStyle/>
          <a:p>
            <a:r>
              <a:rPr lang="en-US" sz="2400" dirty="0"/>
              <a:t>The embryonic cartilage of the lower jaw is also known as MECKEL’S CARTILAGE.  </a:t>
            </a:r>
            <a:endParaRPr lang="en-US" sz="2400" dirty="0" smtClean="0"/>
          </a:p>
          <a:p>
            <a:endParaRPr lang="en-US" sz="2400" dirty="0"/>
          </a:p>
          <a:p>
            <a:r>
              <a:rPr lang="en-US" sz="2400" dirty="0" smtClean="0"/>
              <a:t>The </a:t>
            </a:r>
            <a:r>
              <a:rPr lang="en-US" sz="2400" dirty="0"/>
              <a:t>lower jaw carries the full compliment of elements.  The </a:t>
            </a:r>
            <a:r>
              <a:rPr lang="en-US" sz="2400" dirty="0" err="1"/>
              <a:t>dentary</a:t>
            </a:r>
            <a:r>
              <a:rPr lang="en-US" sz="2400" dirty="0"/>
              <a:t> is the primary, though not sole </a:t>
            </a:r>
            <a:r>
              <a:rPr lang="en-US" sz="2400" dirty="0" smtClean="0"/>
              <a:t>tooth-bearing </a:t>
            </a:r>
            <a:r>
              <a:rPr lang="en-US" sz="2400" dirty="0"/>
              <a:t>bone.  T</a:t>
            </a:r>
            <a:r>
              <a:rPr lang="en-US" sz="2400" dirty="0" smtClean="0"/>
              <a:t>here </a:t>
            </a:r>
            <a:r>
              <a:rPr lang="en-US" sz="2400" dirty="0"/>
              <a:t>are numerous elements in addition to the </a:t>
            </a:r>
            <a:r>
              <a:rPr lang="en-US" sz="2400" dirty="0" err="1"/>
              <a:t>dentary</a:t>
            </a:r>
            <a:r>
              <a:rPr lang="en-US" sz="2400" dirty="0"/>
              <a:t>, including the full compliment of </a:t>
            </a:r>
            <a:r>
              <a:rPr lang="en-US" sz="2400" dirty="0" err="1"/>
              <a:t>splenials</a:t>
            </a:r>
            <a:r>
              <a:rPr lang="en-US" sz="2400" dirty="0"/>
              <a:t>,  coronoids, angular, </a:t>
            </a:r>
            <a:r>
              <a:rPr lang="en-US" sz="2400" dirty="0" err="1"/>
              <a:t>surangular</a:t>
            </a:r>
            <a:r>
              <a:rPr lang="en-US" sz="2400" dirty="0"/>
              <a:t>, </a:t>
            </a:r>
            <a:r>
              <a:rPr lang="en-US" sz="2400" dirty="0" err="1"/>
              <a:t>parearticular</a:t>
            </a:r>
            <a:r>
              <a:rPr lang="en-US" sz="2400" dirty="0"/>
              <a:t>, articular.</a:t>
            </a:r>
          </a:p>
        </p:txBody>
      </p:sp>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131" y="129804"/>
            <a:ext cx="8638395" cy="1846659"/>
          </a:xfrm>
          <a:prstGeom prst="rect">
            <a:avLst/>
          </a:prstGeom>
        </p:spPr>
        <p:txBody>
          <a:bodyPr wrap="square">
            <a:spAutoFit/>
          </a:bodyPr>
          <a:lstStyle/>
          <a:p>
            <a:r>
              <a:rPr lang="en-US" sz="2400" dirty="0">
                <a:solidFill>
                  <a:srgbClr val="FF0000"/>
                </a:solidFill>
              </a:rPr>
              <a:t>HYOID ARCH IN BASAL </a:t>
            </a:r>
            <a:r>
              <a:rPr lang="en-US" sz="2400" dirty="0" smtClean="0">
                <a:solidFill>
                  <a:srgbClr val="FF0000"/>
                </a:solidFill>
              </a:rPr>
              <a:t>TETRAPODS – THE STAPES</a:t>
            </a:r>
          </a:p>
          <a:p>
            <a:r>
              <a:rPr lang="en-US" dirty="0" smtClean="0"/>
              <a:t>In </a:t>
            </a:r>
            <a:r>
              <a:rPr lang="en-US" dirty="0"/>
              <a:t>basal </a:t>
            </a:r>
            <a:r>
              <a:rPr lang="en-US" dirty="0" err="1"/>
              <a:t>tetrapods</a:t>
            </a:r>
            <a:r>
              <a:rPr lang="en-US" dirty="0"/>
              <a:t>, the </a:t>
            </a:r>
            <a:r>
              <a:rPr lang="en-US" dirty="0" err="1"/>
              <a:t>hyomandibula</a:t>
            </a:r>
            <a:r>
              <a:rPr lang="en-US" dirty="0"/>
              <a:t> remains relatively large.  Now </a:t>
            </a:r>
            <a:r>
              <a:rPr lang="en-US" dirty="0" smtClean="0"/>
              <a:t>known </a:t>
            </a:r>
            <a:r>
              <a:rPr lang="en-US" dirty="0"/>
              <a:t>as the STAPES, it acts as a brace between the </a:t>
            </a:r>
            <a:r>
              <a:rPr lang="en-US" dirty="0" err="1"/>
              <a:t>otic</a:t>
            </a:r>
            <a:r>
              <a:rPr lang="en-US" dirty="0"/>
              <a:t> capsule of the braincase, and the inner surface of the dermal skull roof, inserting into a pit in the quadrate </a:t>
            </a:r>
            <a:r>
              <a:rPr lang="en-US" dirty="0" smtClean="0"/>
              <a:t>bone.</a:t>
            </a:r>
          </a:p>
          <a:p>
            <a:endParaRPr lang="en-US" dirty="0"/>
          </a:p>
          <a:p>
            <a:endParaRPr lang="en-US" dirty="0"/>
          </a:p>
        </p:txBody>
      </p:sp>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1128792" y="1655444"/>
            <a:ext cx="6835463" cy="5086917"/>
          </a:xfrm>
          <a:prstGeom prst="rect">
            <a:avLst/>
          </a:prstGeom>
        </p:spPr>
      </p:pic>
    </p:spTree>
    <p:extLst>
      <p:ext uri="{BB962C8B-B14F-4D97-AF65-F5344CB8AC3E}">
        <p14:creationId xmlns:p14="http://schemas.microsoft.com/office/powerpoint/2010/main" val="349561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1113114" y="2555825"/>
            <a:ext cx="7117662" cy="4302175"/>
          </a:xfrm>
          <a:prstGeom prst="rect">
            <a:avLst/>
          </a:prstGeom>
        </p:spPr>
      </p:pic>
      <p:sp>
        <p:nvSpPr>
          <p:cNvPr id="3" name="Rectangle 2"/>
          <p:cNvSpPr/>
          <p:nvPr/>
        </p:nvSpPr>
        <p:spPr>
          <a:xfrm>
            <a:off x="0" y="0"/>
            <a:ext cx="9144000" cy="2677656"/>
          </a:xfrm>
          <a:prstGeom prst="rect">
            <a:avLst/>
          </a:prstGeom>
        </p:spPr>
        <p:txBody>
          <a:bodyPr wrap="square">
            <a:spAutoFit/>
          </a:bodyPr>
          <a:lstStyle/>
          <a:p>
            <a:r>
              <a:rPr lang="en-US" sz="2400" dirty="0">
                <a:solidFill>
                  <a:srgbClr val="FF0000"/>
                </a:solidFill>
              </a:rPr>
              <a:t>SPLANCHNOCRANIUM IN BASAL AMNIOTA</a:t>
            </a:r>
          </a:p>
          <a:p>
            <a:r>
              <a:rPr lang="en-US" dirty="0"/>
              <a:t> </a:t>
            </a:r>
          </a:p>
          <a:p>
            <a:r>
              <a:rPr lang="en-US" dirty="0"/>
              <a:t>MANDIBULAR ARCH IN BASAL AMNIOTES:  The condition of the jaw elements in basal amniotes is not significantly different from that of basal </a:t>
            </a:r>
            <a:r>
              <a:rPr lang="en-US" dirty="0" err="1"/>
              <a:t>tetrapods</a:t>
            </a:r>
            <a:r>
              <a:rPr lang="en-US" dirty="0"/>
              <a:t>.  Chief differences include:</a:t>
            </a:r>
          </a:p>
          <a:p>
            <a:pPr lvl="0"/>
            <a:r>
              <a:rPr lang="en-US" dirty="0"/>
              <a:t>Reduction to single </a:t>
            </a:r>
            <a:r>
              <a:rPr lang="en-US" dirty="0" err="1"/>
              <a:t>splenial</a:t>
            </a:r>
            <a:r>
              <a:rPr lang="en-US" dirty="0"/>
              <a:t>.</a:t>
            </a:r>
          </a:p>
          <a:p>
            <a:pPr lvl="0"/>
            <a:r>
              <a:rPr lang="en-US" dirty="0"/>
              <a:t>Reduction to </a:t>
            </a:r>
            <a:r>
              <a:rPr lang="en-US" dirty="0" err="1"/>
              <a:t>sincle</a:t>
            </a:r>
            <a:r>
              <a:rPr lang="en-US" dirty="0"/>
              <a:t> coronoid.</a:t>
            </a:r>
          </a:p>
          <a:p>
            <a:pPr lvl="0"/>
            <a:r>
              <a:rPr lang="en-US" dirty="0"/>
              <a:t>Development of a RETROARTICULAR PROCESS, a caudally directed process of the elements of the distal end of the jaw to provide greater attachment for jaw opening muscles.</a:t>
            </a:r>
          </a:p>
          <a:p>
            <a:r>
              <a:rPr lang="en-US" dirty="0"/>
              <a:t> </a:t>
            </a:r>
          </a:p>
        </p:txBody>
      </p:sp>
    </p:spTree>
    <p:extLst>
      <p:ext uri="{BB962C8B-B14F-4D97-AF65-F5344CB8AC3E}">
        <p14:creationId xmlns:p14="http://schemas.microsoft.com/office/powerpoint/2010/main" val="349561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1113114" y="2555825"/>
            <a:ext cx="7117662" cy="4302175"/>
          </a:xfrm>
          <a:prstGeom prst="rect">
            <a:avLst/>
          </a:prstGeom>
        </p:spPr>
      </p:pic>
      <p:sp>
        <p:nvSpPr>
          <p:cNvPr id="3" name="Rectangle 2"/>
          <p:cNvSpPr/>
          <p:nvPr/>
        </p:nvSpPr>
        <p:spPr>
          <a:xfrm>
            <a:off x="0" y="0"/>
            <a:ext cx="9144000" cy="1569660"/>
          </a:xfrm>
          <a:prstGeom prst="rect">
            <a:avLst/>
          </a:prstGeom>
        </p:spPr>
        <p:txBody>
          <a:bodyPr wrap="square">
            <a:spAutoFit/>
          </a:bodyPr>
          <a:lstStyle/>
          <a:p>
            <a:r>
              <a:rPr lang="en-US" sz="2400" dirty="0">
                <a:solidFill>
                  <a:srgbClr val="FF0000"/>
                </a:solidFill>
              </a:rPr>
              <a:t>SPLANCHNOCRANIUM IN BASAL </a:t>
            </a:r>
            <a:r>
              <a:rPr lang="en-US" sz="2400" dirty="0" smtClean="0">
                <a:solidFill>
                  <a:srgbClr val="FF0000"/>
                </a:solidFill>
              </a:rPr>
              <a:t>AMNIOTA</a:t>
            </a:r>
            <a:r>
              <a:rPr lang="en-US" dirty="0"/>
              <a:t> </a:t>
            </a:r>
          </a:p>
          <a:p>
            <a:endParaRPr lang="en-US" dirty="0" smtClean="0"/>
          </a:p>
          <a:p>
            <a:r>
              <a:rPr lang="en-US" dirty="0" smtClean="0"/>
              <a:t>HYOID ARCH IN BASAL AMNIOTES:  The stapes remains as a brace between the </a:t>
            </a:r>
            <a:r>
              <a:rPr lang="en-US" dirty="0" err="1" smtClean="0"/>
              <a:t>otic</a:t>
            </a:r>
            <a:r>
              <a:rPr lang="en-US" dirty="0" smtClean="0"/>
              <a:t> capsule and the cheek region of the </a:t>
            </a:r>
            <a:r>
              <a:rPr lang="en-US" dirty="0" err="1" smtClean="0"/>
              <a:t>dermatocranium</a:t>
            </a:r>
            <a:r>
              <a:rPr lang="en-US" dirty="0" smtClean="0"/>
              <a:t>.  Note the stapes is usually easy to identify due to the presence of the </a:t>
            </a:r>
            <a:r>
              <a:rPr lang="en-US" dirty="0" err="1" smtClean="0"/>
              <a:t>stapedial</a:t>
            </a:r>
            <a:r>
              <a:rPr lang="en-US" dirty="0" smtClean="0"/>
              <a:t> foramen.  </a:t>
            </a:r>
            <a:endParaRPr lang="en-US" dirty="0"/>
          </a:p>
        </p:txBody>
      </p:sp>
    </p:spTree>
    <p:extLst>
      <p:ext uri="{BB962C8B-B14F-4D97-AF65-F5344CB8AC3E}">
        <p14:creationId xmlns:p14="http://schemas.microsoft.com/office/powerpoint/2010/main" val="208249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909" y="1237383"/>
            <a:ext cx="8293486" cy="4154983"/>
          </a:xfrm>
          <a:prstGeom prst="rect">
            <a:avLst/>
          </a:prstGeom>
        </p:spPr>
        <p:txBody>
          <a:bodyPr wrap="square">
            <a:spAutoFit/>
          </a:bodyPr>
          <a:lstStyle/>
          <a:p>
            <a:r>
              <a:rPr lang="en-US" sz="3200" dirty="0">
                <a:solidFill>
                  <a:srgbClr val="FF0000"/>
                </a:solidFill>
              </a:rPr>
              <a:t>JAW DIFFERENCES IN SELECTED REPTILIAN GROUPS:</a:t>
            </a:r>
          </a:p>
          <a:p>
            <a:pPr lvl="0"/>
            <a:endParaRPr lang="en-US" sz="2000" dirty="0" smtClean="0"/>
          </a:p>
          <a:p>
            <a:pPr marL="285750" lvl="0" indent="-285750">
              <a:buFont typeface="Arial"/>
              <a:buChar char="•"/>
            </a:pPr>
            <a:r>
              <a:rPr lang="en-US" sz="2000" dirty="0" smtClean="0"/>
              <a:t>In </a:t>
            </a:r>
            <a:r>
              <a:rPr lang="en-US" sz="2000" dirty="0"/>
              <a:t>some herbivorous dinosaurs, the </a:t>
            </a:r>
            <a:r>
              <a:rPr lang="en-US" sz="2000" dirty="0" err="1"/>
              <a:t>Cerapoda</a:t>
            </a:r>
            <a:r>
              <a:rPr lang="en-US" sz="2000" dirty="0"/>
              <a:t> (which includes </a:t>
            </a:r>
            <a:r>
              <a:rPr lang="en-US" sz="2000" dirty="0" err="1"/>
              <a:t>Ceratopsians</a:t>
            </a:r>
            <a:r>
              <a:rPr lang="en-US" sz="2000" dirty="0"/>
              <a:t> such as </a:t>
            </a:r>
            <a:r>
              <a:rPr lang="en-US" sz="2000" i="1" dirty="0"/>
              <a:t>Triceratops</a:t>
            </a:r>
            <a:r>
              <a:rPr lang="en-US" sz="2000" dirty="0"/>
              <a:t> and </a:t>
            </a:r>
            <a:r>
              <a:rPr lang="en-US" sz="2000" dirty="0" err="1"/>
              <a:t>inguanodonts</a:t>
            </a:r>
            <a:r>
              <a:rPr lang="en-US" sz="2000" dirty="0"/>
              <a:t>), there is an additional bone forward of the </a:t>
            </a:r>
            <a:r>
              <a:rPr lang="en-US" sz="2000" dirty="0" err="1"/>
              <a:t>dentary</a:t>
            </a:r>
            <a:r>
              <a:rPr lang="en-US" sz="2000" dirty="0"/>
              <a:t>, the </a:t>
            </a:r>
            <a:r>
              <a:rPr lang="en-US" sz="2000" dirty="0">
                <a:solidFill>
                  <a:srgbClr val="FF0000"/>
                </a:solidFill>
              </a:rPr>
              <a:t>PREDENTARY</a:t>
            </a:r>
            <a:r>
              <a:rPr lang="en-US" sz="2000" dirty="0"/>
              <a:t>. It is edentulous</a:t>
            </a:r>
            <a:r>
              <a:rPr lang="en-US" sz="2000" dirty="0" smtClean="0"/>
              <a:t>.</a:t>
            </a:r>
          </a:p>
          <a:p>
            <a:pPr marL="285750" lvl="0" indent="-285750">
              <a:buFont typeface="Arial"/>
              <a:buChar char="•"/>
            </a:pPr>
            <a:endParaRPr lang="en-US" sz="2000" dirty="0"/>
          </a:p>
          <a:p>
            <a:pPr marL="285750" lvl="0" indent="-285750">
              <a:buFont typeface="Arial"/>
              <a:buChar char="•"/>
            </a:pPr>
            <a:r>
              <a:rPr lang="en-US" sz="2000" dirty="0"/>
              <a:t>There is extreme reduction of jaw elements in snakes, and the lower jaws do not fuse at their </a:t>
            </a:r>
            <a:r>
              <a:rPr lang="en-US" sz="2000" dirty="0" err="1"/>
              <a:t>symphysis</a:t>
            </a:r>
            <a:r>
              <a:rPr lang="en-US" sz="2000" dirty="0"/>
              <a:t> to allow passage of prey</a:t>
            </a:r>
            <a:r>
              <a:rPr lang="en-US" sz="2000" dirty="0" smtClean="0"/>
              <a:t>.</a:t>
            </a:r>
          </a:p>
          <a:p>
            <a:pPr marL="285750" lvl="0" indent="-285750">
              <a:buFont typeface="Arial"/>
              <a:buChar char="•"/>
            </a:pPr>
            <a:endParaRPr lang="en-US" sz="2000" dirty="0"/>
          </a:p>
          <a:p>
            <a:pPr marL="285750" lvl="0" indent="-285750">
              <a:buFont typeface="Arial"/>
              <a:buChar char="•"/>
            </a:pPr>
            <a:r>
              <a:rPr lang="en-US" sz="2000" dirty="0"/>
              <a:t>Many reptiles have kinetic skulls to allow greater opening of the jaw, including a </a:t>
            </a:r>
            <a:r>
              <a:rPr lang="en-US" sz="2000" dirty="0">
                <a:solidFill>
                  <a:srgbClr val="FF0000"/>
                </a:solidFill>
              </a:rPr>
              <a:t>NASOFRONTAL HINGE </a:t>
            </a:r>
            <a:r>
              <a:rPr lang="en-US" sz="2000" dirty="0"/>
              <a:t>in birds.</a:t>
            </a:r>
          </a:p>
        </p:txBody>
      </p:sp>
    </p:spTree>
    <p:extLst>
      <p:ext uri="{BB962C8B-B14F-4D97-AF65-F5344CB8AC3E}">
        <p14:creationId xmlns:p14="http://schemas.microsoft.com/office/powerpoint/2010/main" val="349561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65" y="199927"/>
            <a:ext cx="8908835" cy="6370974"/>
          </a:xfrm>
          <a:prstGeom prst="rect">
            <a:avLst/>
          </a:prstGeom>
        </p:spPr>
        <p:txBody>
          <a:bodyPr wrap="square">
            <a:spAutoFit/>
          </a:bodyPr>
          <a:lstStyle/>
          <a:p>
            <a:r>
              <a:rPr lang="en-US" sz="3600" dirty="0">
                <a:solidFill>
                  <a:srgbClr val="FF0000"/>
                </a:solidFill>
              </a:rPr>
              <a:t>SPLANCHNOCRANIAL EVOLUTION IN SYNAPSIDA</a:t>
            </a:r>
          </a:p>
          <a:p>
            <a:r>
              <a:rPr lang="en-US" sz="2400" dirty="0"/>
              <a:t> </a:t>
            </a:r>
          </a:p>
          <a:p>
            <a:r>
              <a:rPr lang="en-US" sz="2400" dirty="0"/>
              <a:t>The story of the transformation of the elements of the mandibular and hyoid components in the lineage leading toward mammals is perhaps one of the best known and most famous of evolutionary transformations taught in vertebrate biology.  It is, briefly, the story of</a:t>
            </a:r>
            <a:r>
              <a:rPr lang="en-US" sz="2400" dirty="0" smtClean="0"/>
              <a:t>:</a:t>
            </a:r>
          </a:p>
          <a:p>
            <a:endParaRPr lang="en-US" sz="2400" dirty="0"/>
          </a:p>
          <a:p>
            <a:pPr marL="342900" lvl="0" indent="-342900">
              <a:buFont typeface="+mj-lt"/>
              <a:buAutoNum type="arabicPeriod"/>
            </a:pPr>
            <a:r>
              <a:rPr lang="en-US" sz="2400" dirty="0"/>
              <a:t>Consolidation of </a:t>
            </a:r>
            <a:r>
              <a:rPr lang="en-US" sz="2400" dirty="0" err="1"/>
              <a:t>palatoquadrate</a:t>
            </a:r>
            <a:r>
              <a:rPr lang="en-US" sz="2400" dirty="0"/>
              <a:t> elements into the side-wall of the braincase.</a:t>
            </a:r>
          </a:p>
          <a:p>
            <a:pPr marL="342900" lvl="0" indent="-342900">
              <a:buFont typeface="+mj-lt"/>
              <a:buAutoNum type="arabicPeriod"/>
            </a:pPr>
            <a:r>
              <a:rPr lang="en-US" sz="2400" dirty="0"/>
              <a:t>Reduction of post-</a:t>
            </a:r>
            <a:r>
              <a:rPr lang="en-US" sz="2400" dirty="0" err="1"/>
              <a:t>dentary</a:t>
            </a:r>
            <a:r>
              <a:rPr lang="en-US" sz="2400" dirty="0"/>
              <a:t> elements of the lower jaw.</a:t>
            </a:r>
          </a:p>
          <a:p>
            <a:pPr marL="342900" lvl="0" indent="-342900">
              <a:buFont typeface="+mj-lt"/>
              <a:buAutoNum type="arabicPeriod"/>
            </a:pPr>
            <a:r>
              <a:rPr lang="en-US" sz="2400" dirty="0"/>
              <a:t>Change from the quadrate-articular jaw joint to the </a:t>
            </a:r>
            <a:r>
              <a:rPr lang="en-US" sz="2400" dirty="0">
                <a:solidFill>
                  <a:srgbClr val="FF0000"/>
                </a:solidFill>
              </a:rPr>
              <a:t>DENTARY-SQUAMOSAL JAW JOINT.</a:t>
            </a:r>
          </a:p>
          <a:p>
            <a:pPr marL="342900" lvl="0" indent="-342900">
              <a:buFont typeface="+mj-lt"/>
              <a:buAutoNum type="arabicPeriod"/>
            </a:pPr>
            <a:r>
              <a:rPr lang="en-US" sz="2400" dirty="0"/>
              <a:t>Transformation of mandibular and hyoid arch elements into middle ear elements.</a:t>
            </a:r>
          </a:p>
        </p:txBody>
      </p:sp>
    </p:spTree>
    <p:extLst>
      <p:ext uri="{BB962C8B-B14F-4D97-AF65-F5344CB8AC3E}">
        <p14:creationId xmlns:p14="http://schemas.microsoft.com/office/powerpoint/2010/main" val="349561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0" y="0"/>
            <a:ext cx="5157953" cy="6858000"/>
          </a:xfrm>
          <a:prstGeom prst="rect">
            <a:avLst/>
          </a:prstGeom>
        </p:spPr>
      </p:pic>
      <p:sp>
        <p:nvSpPr>
          <p:cNvPr id="3" name="Rectangle 2"/>
          <p:cNvSpPr/>
          <p:nvPr/>
        </p:nvSpPr>
        <p:spPr>
          <a:xfrm>
            <a:off x="5157952" y="197346"/>
            <a:ext cx="3986047" cy="6740308"/>
          </a:xfrm>
          <a:prstGeom prst="rect">
            <a:avLst/>
          </a:prstGeom>
        </p:spPr>
        <p:txBody>
          <a:bodyPr wrap="square">
            <a:spAutoFit/>
          </a:bodyPr>
          <a:lstStyle/>
          <a:p>
            <a:r>
              <a:rPr lang="en-US" dirty="0"/>
              <a:t>[Left – internal/lingual view; Right – external/labial view]</a:t>
            </a:r>
          </a:p>
          <a:p>
            <a:r>
              <a:rPr lang="en-US" dirty="0"/>
              <a:t> </a:t>
            </a:r>
          </a:p>
          <a:p>
            <a:pPr marL="285750" indent="-285750">
              <a:buFont typeface="Arial"/>
              <a:buChar char="•"/>
            </a:pPr>
            <a:r>
              <a:rPr lang="en-US" dirty="0"/>
              <a:t>The </a:t>
            </a:r>
            <a:r>
              <a:rPr lang="en-US" dirty="0" err="1"/>
              <a:t>dentary</a:t>
            </a:r>
            <a:r>
              <a:rPr lang="en-US" dirty="0"/>
              <a:t> gradually becomes the dominant, then only bone of the lower jaw.</a:t>
            </a:r>
          </a:p>
          <a:p>
            <a:pPr marL="285750" lvl="0" indent="-285750">
              <a:buFont typeface="Arial"/>
              <a:buChar char="•"/>
            </a:pPr>
            <a:r>
              <a:rPr lang="en-US" dirty="0"/>
              <a:t>As it does so, it becomes (by default) the only tooth bearing bone.</a:t>
            </a:r>
          </a:p>
          <a:p>
            <a:pPr marL="285750" lvl="0" indent="-285750">
              <a:buFont typeface="Arial"/>
              <a:buChar char="•"/>
            </a:pPr>
            <a:r>
              <a:rPr lang="en-US" dirty="0"/>
              <a:t>The </a:t>
            </a:r>
            <a:r>
              <a:rPr lang="en-US" dirty="0" err="1"/>
              <a:t>dentary</a:t>
            </a:r>
            <a:r>
              <a:rPr lang="en-US" dirty="0"/>
              <a:t> develops a large, dorsally directed </a:t>
            </a:r>
            <a:r>
              <a:rPr lang="en-US" dirty="0">
                <a:solidFill>
                  <a:srgbClr val="FF0000"/>
                </a:solidFill>
              </a:rPr>
              <a:t>CORONOID PROCESS</a:t>
            </a:r>
            <a:r>
              <a:rPr lang="en-US" dirty="0"/>
              <a:t>, which will take insertion of the </a:t>
            </a:r>
            <a:r>
              <a:rPr lang="en-US" dirty="0">
                <a:solidFill>
                  <a:srgbClr val="FF0000"/>
                </a:solidFill>
              </a:rPr>
              <a:t>TEMPORALIS</a:t>
            </a:r>
            <a:r>
              <a:rPr lang="en-US" dirty="0"/>
              <a:t> muscle.</a:t>
            </a:r>
          </a:p>
          <a:p>
            <a:pPr marL="285750" lvl="0" indent="-285750">
              <a:buFont typeface="Arial"/>
              <a:buChar char="•"/>
            </a:pPr>
            <a:r>
              <a:rPr lang="en-US" dirty="0"/>
              <a:t>As this occurs, there is a progressive and proportional reduction in the size of the </a:t>
            </a:r>
            <a:r>
              <a:rPr lang="en-US" dirty="0" err="1"/>
              <a:t>postdentary</a:t>
            </a:r>
            <a:r>
              <a:rPr lang="en-US" dirty="0"/>
              <a:t> bones.</a:t>
            </a:r>
          </a:p>
          <a:p>
            <a:pPr marL="285750" lvl="0" indent="-285750">
              <a:buFont typeface="Arial"/>
              <a:buChar char="•"/>
            </a:pPr>
            <a:r>
              <a:rPr lang="en-US" dirty="0"/>
              <a:t>The </a:t>
            </a:r>
            <a:r>
              <a:rPr lang="en-US" dirty="0" err="1" smtClean="0"/>
              <a:t>splenial</a:t>
            </a:r>
            <a:r>
              <a:rPr lang="en-US" dirty="0" smtClean="0"/>
              <a:t>, coronoid, </a:t>
            </a:r>
            <a:r>
              <a:rPr lang="en-US" dirty="0" err="1" smtClean="0"/>
              <a:t>surangular</a:t>
            </a:r>
            <a:r>
              <a:rPr lang="en-US" dirty="0" smtClean="0"/>
              <a:t>, and angular are eventually </a:t>
            </a:r>
            <a:r>
              <a:rPr lang="en-US" dirty="0"/>
              <a:t>lost.</a:t>
            </a:r>
          </a:p>
          <a:p>
            <a:pPr marL="285750" lvl="0" indent="-285750">
              <a:buFont typeface="Arial"/>
              <a:buChar char="•"/>
            </a:pPr>
            <a:r>
              <a:rPr lang="en-US" dirty="0" smtClean="0"/>
              <a:t>The </a:t>
            </a:r>
            <a:r>
              <a:rPr lang="en-US" dirty="0"/>
              <a:t>quadrate of the upper jaw, comes to be closely associated with the articular of the lower jaw – this is straight-forward, as they had already articulated as the quadrate-articular jaw joint of more primitive taxa.</a:t>
            </a:r>
          </a:p>
          <a:p>
            <a:r>
              <a:rPr lang="en-US" dirty="0"/>
              <a:t> </a:t>
            </a:r>
          </a:p>
        </p:txBody>
      </p:sp>
    </p:spTree>
    <p:extLst>
      <p:ext uri="{BB962C8B-B14F-4D97-AF65-F5344CB8AC3E}">
        <p14:creationId xmlns:p14="http://schemas.microsoft.com/office/powerpoint/2010/main" val="349561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0" y="0"/>
            <a:ext cx="5157953" cy="6858000"/>
          </a:xfrm>
          <a:prstGeom prst="rect">
            <a:avLst/>
          </a:prstGeom>
        </p:spPr>
      </p:pic>
      <p:sp>
        <p:nvSpPr>
          <p:cNvPr id="3" name="Rectangle 2"/>
          <p:cNvSpPr/>
          <p:nvPr/>
        </p:nvSpPr>
        <p:spPr>
          <a:xfrm>
            <a:off x="5283374" y="219519"/>
            <a:ext cx="3860625" cy="6186310"/>
          </a:xfrm>
          <a:prstGeom prst="rect">
            <a:avLst/>
          </a:prstGeom>
        </p:spPr>
        <p:txBody>
          <a:bodyPr wrap="square">
            <a:spAutoFit/>
          </a:bodyPr>
          <a:lstStyle/>
          <a:p>
            <a:pPr lvl="0"/>
            <a:r>
              <a:rPr lang="en-US" dirty="0"/>
              <a:t>The angular bone </a:t>
            </a:r>
            <a:r>
              <a:rPr lang="en-US" dirty="0" smtClean="0"/>
              <a:t>is </a:t>
            </a:r>
            <a:r>
              <a:rPr lang="en-US" dirty="0"/>
              <a:t>reduced in size, detaches from the back of the jaw, attaches to the </a:t>
            </a:r>
            <a:r>
              <a:rPr lang="en-US" dirty="0" err="1"/>
              <a:t>otic</a:t>
            </a:r>
            <a:r>
              <a:rPr lang="en-US" dirty="0"/>
              <a:t> capsule of the skull, and becomes the circular rim of the </a:t>
            </a:r>
            <a:r>
              <a:rPr lang="en-US" dirty="0">
                <a:solidFill>
                  <a:srgbClr val="FF0000"/>
                </a:solidFill>
              </a:rPr>
              <a:t>EXTERNAL AUDITORY MEATUS </a:t>
            </a:r>
            <a:r>
              <a:rPr lang="en-US" dirty="0"/>
              <a:t>of the temporal bone</a:t>
            </a:r>
            <a:r>
              <a:rPr lang="en-US" dirty="0" smtClean="0"/>
              <a:t>.</a:t>
            </a:r>
          </a:p>
          <a:p>
            <a:pPr lvl="0"/>
            <a:endParaRPr lang="en-US" dirty="0"/>
          </a:p>
          <a:p>
            <a:pPr lvl="0"/>
            <a:r>
              <a:rPr lang="en-US" dirty="0"/>
              <a:t>The </a:t>
            </a:r>
            <a:r>
              <a:rPr lang="en-US" dirty="0" smtClean="0"/>
              <a:t>articular </a:t>
            </a:r>
            <a:r>
              <a:rPr lang="en-US" dirty="0"/>
              <a:t>is </a:t>
            </a:r>
            <a:r>
              <a:rPr lang="en-US" dirty="0" smtClean="0"/>
              <a:t>reduced </a:t>
            </a:r>
            <a:r>
              <a:rPr lang="en-US" dirty="0"/>
              <a:t>in size.  It remains lodged in the membrane that stretches across the articular rim of the external auditory meatus (</a:t>
            </a:r>
            <a:r>
              <a:rPr lang="en-US" dirty="0">
                <a:solidFill>
                  <a:srgbClr val="FF0000"/>
                </a:solidFill>
              </a:rPr>
              <a:t>TYMPANIC MEMBRANE</a:t>
            </a:r>
            <a:r>
              <a:rPr lang="en-US" dirty="0"/>
              <a:t>), becoming the </a:t>
            </a:r>
            <a:r>
              <a:rPr lang="en-US" dirty="0">
                <a:solidFill>
                  <a:srgbClr val="FF0000"/>
                </a:solidFill>
              </a:rPr>
              <a:t>MALLEUS</a:t>
            </a:r>
            <a:r>
              <a:rPr lang="en-US" dirty="0"/>
              <a:t> bone of the middle ear</a:t>
            </a:r>
            <a:r>
              <a:rPr lang="en-US" dirty="0" smtClean="0"/>
              <a:t>.</a:t>
            </a:r>
          </a:p>
          <a:p>
            <a:pPr lvl="0"/>
            <a:endParaRPr lang="en-US" dirty="0"/>
          </a:p>
          <a:p>
            <a:pPr lvl="0"/>
            <a:r>
              <a:rPr lang="en-US" dirty="0"/>
              <a:t>The quadrate is also reduced in size.  It remains in articulation with the old quadrate (now the malleus), as the </a:t>
            </a:r>
            <a:r>
              <a:rPr lang="en-US" dirty="0">
                <a:solidFill>
                  <a:srgbClr val="FF0000"/>
                </a:solidFill>
              </a:rPr>
              <a:t>INCUS</a:t>
            </a:r>
            <a:r>
              <a:rPr lang="en-US" dirty="0"/>
              <a:t> BONE</a:t>
            </a:r>
            <a:r>
              <a:rPr lang="en-US" dirty="0" smtClean="0"/>
              <a:t>.</a:t>
            </a:r>
          </a:p>
          <a:p>
            <a:pPr lvl="0"/>
            <a:endParaRPr lang="en-US" dirty="0"/>
          </a:p>
          <a:p>
            <a:pPr lvl="0"/>
            <a:r>
              <a:rPr lang="en-US" dirty="0" smtClean="0"/>
              <a:t>The </a:t>
            </a:r>
            <a:r>
              <a:rPr lang="en-US" dirty="0"/>
              <a:t>stapes is already in contact with the </a:t>
            </a:r>
            <a:r>
              <a:rPr lang="en-US" dirty="0" err="1"/>
              <a:t>otic</a:t>
            </a:r>
            <a:r>
              <a:rPr lang="en-US" dirty="0"/>
              <a:t> capsule.  It comes to articulate with the incus.</a:t>
            </a:r>
          </a:p>
        </p:txBody>
      </p:sp>
    </p:spTree>
    <p:extLst>
      <p:ext uri="{BB962C8B-B14F-4D97-AF65-F5344CB8AC3E}">
        <p14:creationId xmlns:p14="http://schemas.microsoft.com/office/powerpoint/2010/main" val="200316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rcRect/>
          <a:stretch>
            <a:fillRect/>
          </a:stretch>
        </p:blipFill>
        <p:spPr bwMode="auto">
          <a:xfrm>
            <a:off x="548718" y="768315"/>
            <a:ext cx="5581249" cy="5440928"/>
          </a:xfrm>
          <a:prstGeom prst="rect">
            <a:avLst/>
          </a:prstGeom>
          <a:noFill/>
          <a:ln>
            <a:noFill/>
          </a:ln>
        </p:spPr>
      </p:pic>
      <p:sp>
        <p:nvSpPr>
          <p:cNvPr id="3" name="Rectangle 2"/>
          <p:cNvSpPr/>
          <p:nvPr/>
        </p:nvSpPr>
        <p:spPr>
          <a:xfrm>
            <a:off x="5970252" y="1681999"/>
            <a:ext cx="3173748" cy="3416320"/>
          </a:xfrm>
          <a:prstGeom prst="rect">
            <a:avLst/>
          </a:prstGeom>
        </p:spPr>
        <p:txBody>
          <a:bodyPr wrap="square">
            <a:spAutoFit/>
          </a:bodyPr>
          <a:lstStyle/>
          <a:p>
            <a:r>
              <a:rPr lang="en-US" sz="2400" dirty="0" smtClean="0"/>
              <a:t>The </a:t>
            </a:r>
            <a:r>
              <a:rPr lang="en-US" sz="2400" dirty="0"/>
              <a:t>angular contributes to the temporal bone, and the articular-quadrate-</a:t>
            </a:r>
            <a:r>
              <a:rPr lang="en-US" sz="2400" dirty="0" err="1"/>
              <a:t>hyomandibular</a:t>
            </a:r>
            <a:r>
              <a:rPr lang="en-US" sz="2400" dirty="0"/>
              <a:t>/stapes series become the MALLEUS-INCUS-STAPES linkage, or </a:t>
            </a:r>
            <a:r>
              <a:rPr lang="en-US" sz="2400" dirty="0">
                <a:solidFill>
                  <a:srgbClr val="FF0000"/>
                </a:solidFill>
              </a:rPr>
              <a:t>MIDDLE EAR OSSICLES</a:t>
            </a:r>
            <a:r>
              <a:rPr lang="en-US" sz="2400" dirty="0"/>
              <a:t>.</a:t>
            </a:r>
            <a:r>
              <a:rPr lang="en-US" sz="2400" dirty="0" smtClean="0">
                <a:effectLst/>
              </a:rPr>
              <a:t> </a:t>
            </a:r>
            <a:endParaRPr lang="en-US" sz="2400" dirty="0"/>
          </a:p>
        </p:txBody>
      </p:sp>
      <p:cxnSp>
        <p:nvCxnSpPr>
          <p:cNvPr id="5" name="Straight Arrow Connector 4"/>
          <p:cNvCxnSpPr/>
          <p:nvPr/>
        </p:nvCxnSpPr>
        <p:spPr>
          <a:xfrm>
            <a:off x="3684252" y="972154"/>
            <a:ext cx="0" cy="94079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7619" y="486077"/>
            <a:ext cx="8517025" cy="461665"/>
          </a:xfrm>
          <a:prstGeom prst="rect">
            <a:avLst/>
          </a:prstGeom>
          <a:noFill/>
        </p:spPr>
        <p:txBody>
          <a:bodyPr wrap="none" rtlCol="0">
            <a:spAutoFit/>
          </a:bodyPr>
          <a:lstStyle/>
          <a:p>
            <a:r>
              <a:rPr lang="en-US" sz="2400" dirty="0" smtClean="0">
                <a:solidFill>
                  <a:srgbClr val="FF0000"/>
                </a:solidFill>
              </a:rPr>
              <a:t>Joint between incus and malleus = old quadrate-articular jaw joint.</a:t>
            </a:r>
            <a:endParaRPr lang="en-US" sz="2400" dirty="0">
              <a:solidFill>
                <a:srgbClr val="FF0000"/>
              </a:solidFill>
            </a:endParaRPr>
          </a:p>
        </p:txBody>
      </p:sp>
    </p:spTree>
    <p:extLst>
      <p:ext uri="{BB962C8B-B14F-4D97-AF65-F5344CB8AC3E}">
        <p14:creationId xmlns:p14="http://schemas.microsoft.com/office/powerpoint/2010/main" val="349561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07"/>
            <a:ext cx="8839200" cy="6494086"/>
          </a:xfrm>
          <a:prstGeom prst="rect">
            <a:avLst/>
          </a:prstGeom>
        </p:spPr>
        <p:txBody>
          <a:bodyPr wrap="square">
            <a:spAutoFit/>
          </a:bodyPr>
          <a:lstStyle/>
          <a:p>
            <a:r>
              <a:rPr lang="en-US" sz="3600" dirty="0"/>
              <a:t>Embryology of the </a:t>
            </a:r>
            <a:r>
              <a:rPr lang="en-US" sz="3600" dirty="0" err="1" smtClean="0"/>
              <a:t>Splanchnocranium</a:t>
            </a:r>
            <a:endParaRPr lang="en-US" sz="3600" dirty="0"/>
          </a:p>
          <a:p>
            <a:r>
              <a:rPr lang="en-US" sz="2400" dirty="0"/>
              <a:t> </a:t>
            </a:r>
          </a:p>
          <a:p>
            <a:pPr marL="285750" indent="-285750">
              <a:buFont typeface="Arial"/>
              <a:buChar char="•"/>
            </a:pPr>
            <a:r>
              <a:rPr lang="en-US" sz="2800" dirty="0"/>
              <a:t>All components of the vertebrate </a:t>
            </a:r>
            <a:r>
              <a:rPr lang="en-US" sz="2800" dirty="0" err="1" smtClean="0"/>
              <a:t>splanchnocranium</a:t>
            </a:r>
            <a:r>
              <a:rPr lang="en-US" sz="2800" dirty="0" smtClean="0"/>
              <a:t> </a:t>
            </a:r>
            <a:r>
              <a:rPr lang="en-US" sz="2800" dirty="0"/>
              <a:t>form </a:t>
            </a:r>
            <a:r>
              <a:rPr lang="en-US" sz="2800" dirty="0" err="1" smtClean="0"/>
              <a:t>endochondrally</a:t>
            </a:r>
            <a:r>
              <a:rPr lang="en-US" sz="2800" dirty="0" smtClean="0"/>
              <a:t> from </a:t>
            </a:r>
            <a:r>
              <a:rPr lang="en-US" sz="2800" dirty="0"/>
              <a:t>neural crest cells. </a:t>
            </a:r>
            <a:endParaRPr lang="en-US" sz="2800" dirty="0" smtClean="0"/>
          </a:p>
          <a:p>
            <a:r>
              <a:rPr lang="en-US" sz="2800" dirty="0"/>
              <a:t> </a:t>
            </a:r>
          </a:p>
          <a:p>
            <a:pPr marL="285750" indent="-285750">
              <a:buFont typeface="Arial"/>
              <a:buChar char="•"/>
            </a:pPr>
            <a:r>
              <a:rPr lang="en-US" sz="2800" dirty="0"/>
              <a:t>Notably, whereas the entire </a:t>
            </a:r>
            <a:r>
              <a:rPr lang="en-US" sz="2800" dirty="0" err="1" smtClean="0"/>
              <a:t>splanchnocranium</a:t>
            </a:r>
            <a:r>
              <a:rPr lang="en-US" sz="2800" dirty="0" smtClean="0"/>
              <a:t> </a:t>
            </a:r>
            <a:r>
              <a:rPr lang="en-US" sz="2800" dirty="0"/>
              <a:t>is derived from neural crest forms </a:t>
            </a:r>
            <a:r>
              <a:rPr lang="en-US" sz="2800" dirty="0" err="1" smtClean="0"/>
              <a:t>endochondrally</a:t>
            </a:r>
            <a:r>
              <a:rPr lang="en-US" sz="2800" dirty="0" smtClean="0"/>
              <a:t> , </a:t>
            </a:r>
            <a:r>
              <a:rPr lang="en-US" sz="2800" dirty="0"/>
              <a:t>it is not the only part of the skeleton derived from neural </a:t>
            </a:r>
            <a:r>
              <a:rPr lang="en-US" sz="2800" dirty="0" smtClean="0"/>
              <a:t>crest. </a:t>
            </a:r>
          </a:p>
          <a:p>
            <a:r>
              <a:rPr lang="en-US" sz="2800" dirty="0"/>
              <a:t> </a:t>
            </a:r>
          </a:p>
          <a:p>
            <a:pPr marL="285750" indent="-285750">
              <a:buFont typeface="Arial"/>
              <a:buChar char="•"/>
            </a:pPr>
            <a:r>
              <a:rPr lang="en-US" sz="2800" dirty="0"/>
              <a:t>In general, </a:t>
            </a:r>
            <a:r>
              <a:rPr lang="en-US" sz="2800" dirty="0" smtClean="0"/>
              <a:t>fishes have </a:t>
            </a:r>
            <a:r>
              <a:rPr lang="en-US" sz="2800" dirty="0"/>
              <a:t>a </a:t>
            </a:r>
            <a:r>
              <a:rPr lang="en-US" sz="2800" dirty="0" smtClean="0"/>
              <a:t>complete complement </a:t>
            </a:r>
            <a:r>
              <a:rPr lang="en-US" sz="2800" dirty="0" err="1" smtClean="0"/>
              <a:t>splanchnocranial</a:t>
            </a:r>
            <a:r>
              <a:rPr lang="en-US" sz="2800" dirty="0" smtClean="0"/>
              <a:t> elements. </a:t>
            </a:r>
            <a:r>
              <a:rPr lang="en-US" sz="2800" dirty="0"/>
              <a:t>Through vertebrate evolution, </a:t>
            </a:r>
            <a:r>
              <a:rPr lang="en-US" sz="2800" dirty="0" smtClean="0"/>
              <a:t>elements of the first two arches, the mandibular arch (jaw) and the hyoid arch, have the greatest influence on skull construction</a:t>
            </a:r>
            <a:r>
              <a:rPr lang="en-US" sz="2000" dirty="0" smtClean="0"/>
              <a:t>.</a:t>
            </a:r>
          </a:p>
          <a:p>
            <a:pPr marL="285750" indent="-285750">
              <a:buFont typeface="Arial"/>
              <a:buChar char="•"/>
            </a:pPr>
            <a:endParaRPr lang="en-US" sz="2000" dirty="0"/>
          </a:p>
        </p:txBody>
      </p:sp>
    </p:spTree>
    <p:extLst>
      <p:ext uri="{BB962C8B-B14F-4D97-AF65-F5344CB8AC3E}">
        <p14:creationId xmlns:p14="http://schemas.microsoft.com/office/powerpoint/2010/main" val="3099851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sicl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653" y="1426871"/>
            <a:ext cx="8614699" cy="3919977"/>
          </a:xfrm>
          <a:prstGeom prst="rect">
            <a:avLst/>
          </a:prstGeom>
        </p:spPr>
      </p:pic>
    </p:spTree>
    <p:extLst>
      <p:ext uri="{BB962C8B-B14F-4D97-AF65-F5344CB8AC3E}">
        <p14:creationId xmlns:p14="http://schemas.microsoft.com/office/powerpoint/2010/main" val="349561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3127694" y="0"/>
            <a:ext cx="2994435" cy="6679641"/>
          </a:xfrm>
          <a:prstGeom prst="rect">
            <a:avLst/>
          </a:prstGeom>
        </p:spPr>
      </p:pic>
    </p:spTree>
    <p:extLst>
      <p:ext uri="{BB962C8B-B14F-4D97-AF65-F5344CB8AC3E}">
        <p14:creationId xmlns:p14="http://schemas.microsoft.com/office/powerpoint/2010/main" val="349561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4"/>
            <a:ext cx="4572000" cy="6740306"/>
          </a:xfrm>
          <a:prstGeom prst="rect">
            <a:avLst/>
          </a:prstGeom>
        </p:spPr>
        <p:txBody>
          <a:bodyPr>
            <a:spAutoFit/>
          </a:bodyPr>
          <a:lstStyle/>
          <a:p>
            <a:r>
              <a:rPr lang="en-US" sz="2400" dirty="0">
                <a:solidFill>
                  <a:srgbClr val="FF0000"/>
                </a:solidFill>
              </a:rPr>
              <a:t>COMPOSITE BONES OF THE MAMMALIAN SKULL</a:t>
            </a:r>
          </a:p>
          <a:p>
            <a:r>
              <a:rPr lang="en-US" sz="2400" dirty="0"/>
              <a:t> </a:t>
            </a:r>
          </a:p>
          <a:p>
            <a:pPr marL="342900" indent="-342900">
              <a:buFont typeface="Arial"/>
              <a:buChar char="•"/>
            </a:pPr>
            <a:r>
              <a:rPr lang="en-US" sz="2400" dirty="0"/>
              <a:t>The bone most clearly explained by this discussion is the TEMPORAL BONE, which has the following components:</a:t>
            </a:r>
          </a:p>
          <a:p>
            <a:pPr marL="342900" indent="-342900">
              <a:buFont typeface="Arial"/>
              <a:buChar char="•"/>
            </a:pPr>
            <a:r>
              <a:rPr lang="en-US" sz="2400" dirty="0"/>
              <a:t>PETROUS portion – </a:t>
            </a:r>
            <a:r>
              <a:rPr lang="en-US" sz="2400" dirty="0" err="1"/>
              <a:t>otic</a:t>
            </a:r>
            <a:r>
              <a:rPr lang="en-US" sz="2400" dirty="0"/>
              <a:t> capsule of the </a:t>
            </a:r>
            <a:r>
              <a:rPr lang="en-US" sz="2400" dirty="0" err="1"/>
              <a:t>chondrocranium</a:t>
            </a:r>
            <a:endParaRPr lang="en-US" sz="2400" dirty="0"/>
          </a:p>
          <a:p>
            <a:pPr marL="342900" indent="-342900">
              <a:buFont typeface="Arial"/>
              <a:buChar char="•"/>
            </a:pPr>
            <a:r>
              <a:rPr lang="en-US" sz="2400" dirty="0"/>
              <a:t>SQUAMOUS portion – squamosal of </a:t>
            </a:r>
            <a:r>
              <a:rPr lang="en-US" sz="2400" dirty="0" err="1"/>
              <a:t>dermatocranium</a:t>
            </a:r>
            <a:endParaRPr lang="en-US" sz="2400" dirty="0"/>
          </a:p>
          <a:p>
            <a:pPr marL="342900" indent="-342900">
              <a:buFont typeface="Arial"/>
              <a:buChar char="•"/>
            </a:pPr>
            <a:r>
              <a:rPr lang="en-US" sz="2400" dirty="0"/>
              <a:t>ZYGOMATIC PROCESS – squamosal of </a:t>
            </a:r>
            <a:r>
              <a:rPr lang="en-US" sz="2400" dirty="0" err="1"/>
              <a:t>dermatocranium</a:t>
            </a:r>
            <a:endParaRPr lang="en-US" sz="2400" dirty="0"/>
          </a:p>
          <a:p>
            <a:pPr marL="342900" indent="-342900">
              <a:buFont typeface="Arial"/>
              <a:buChar char="•"/>
            </a:pPr>
            <a:r>
              <a:rPr lang="en-US" sz="2400" dirty="0"/>
              <a:t>ANGULAR RIM of external auditory meatus – angular of mandibular arch of </a:t>
            </a:r>
            <a:r>
              <a:rPr lang="en-US" sz="2400" dirty="0" err="1"/>
              <a:t>splanchnocranium</a:t>
            </a:r>
            <a:endParaRPr lang="en-US" sz="2400" dirty="0"/>
          </a:p>
          <a:p>
            <a:pPr marL="342900" indent="-342900">
              <a:buFont typeface="Arial"/>
              <a:buChar char="•"/>
            </a:pPr>
            <a:r>
              <a:rPr lang="en-US" sz="2400" dirty="0"/>
              <a:t>STYLOID PROCESS – hyoid arch</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4439450" y="1729422"/>
            <a:ext cx="4371399" cy="3946705"/>
          </a:xfrm>
          <a:prstGeom prst="rect">
            <a:avLst/>
          </a:prstGeom>
        </p:spPr>
      </p:pic>
    </p:spTree>
    <p:extLst>
      <p:ext uri="{BB962C8B-B14F-4D97-AF65-F5344CB8AC3E}">
        <p14:creationId xmlns:p14="http://schemas.microsoft.com/office/powerpoint/2010/main" val="3495610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5" y="889843"/>
            <a:ext cx="8638395" cy="5601533"/>
          </a:xfrm>
          <a:prstGeom prst="rect">
            <a:avLst/>
          </a:prstGeom>
        </p:spPr>
        <p:txBody>
          <a:bodyPr wrap="square">
            <a:spAutoFit/>
          </a:bodyPr>
          <a:lstStyle/>
          <a:p>
            <a:r>
              <a:rPr lang="en-US" sz="2800" dirty="0" smtClean="0">
                <a:solidFill>
                  <a:srgbClr val="FF0000"/>
                </a:solidFill>
              </a:rPr>
              <a:t>COMPOSITE BONES OF THE MAMMALIAN SKULL - II</a:t>
            </a:r>
          </a:p>
          <a:p>
            <a:endParaRPr lang="en-US" dirty="0">
              <a:solidFill>
                <a:srgbClr val="FF0000"/>
              </a:solidFill>
            </a:endParaRPr>
          </a:p>
          <a:p>
            <a:r>
              <a:rPr lang="en-US" sz="2400" dirty="0" smtClean="0">
                <a:solidFill>
                  <a:srgbClr val="FF0000"/>
                </a:solidFill>
              </a:rPr>
              <a:t>OCCIPITAL </a:t>
            </a:r>
            <a:r>
              <a:rPr lang="en-US" sz="2400" dirty="0">
                <a:solidFill>
                  <a:srgbClr val="FF0000"/>
                </a:solidFill>
              </a:rPr>
              <a:t>BONE:</a:t>
            </a:r>
          </a:p>
          <a:p>
            <a:pPr marL="342900" indent="-342900">
              <a:buFont typeface="Arial"/>
              <a:buChar char="•"/>
            </a:pPr>
            <a:r>
              <a:rPr lang="en-US" sz="2400" dirty="0"/>
              <a:t>OCCIPITAL portion – </a:t>
            </a:r>
            <a:r>
              <a:rPr lang="en-US" sz="2400" dirty="0" err="1"/>
              <a:t>Supraoccipital</a:t>
            </a:r>
            <a:r>
              <a:rPr lang="en-US" sz="2400" dirty="0"/>
              <a:t>, </a:t>
            </a:r>
            <a:r>
              <a:rPr lang="en-US" sz="2400" dirty="0" err="1"/>
              <a:t>exoccipitals</a:t>
            </a:r>
            <a:r>
              <a:rPr lang="en-US" sz="2400" dirty="0"/>
              <a:t>, </a:t>
            </a:r>
            <a:r>
              <a:rPr lang="en-US" sz="2400" dirty="0" err="1"/>
              <a:t>basioccipital</a:t>
            </a:r>
            <a:r>
              <a:rPr lang="en-US" sz="2400" dirty="0"/>
              <a:t> of </a:t>
            </a:r>
            <a:r>
              <a:rPr lang="en-US" sz="2400" dirty="0" err="1"/>
              <a:t>chondrocranium</a:t>
            </a:r>
            <a:r>
              <a:rPr lang="en-US" sz="2400" dirty="0"/>
              <a:t>.</a:t>
            </a:r>
          </a:p>
          <a:p>
            <a:pPr marL="342900" indent="-342900">
              <a:buFont typeface="Arial"/>
              <a:buChar char="•"/>
            </a:pPr>
            <a:r>
              <a:rPr lang="en-US" sz="2400" dirty="0"/>
              <a:t>SQUAMOUS portion – </a:t>
            </a:r>
            <a:r>
              <a:rPr lang="en-US" sz="2400" dirty="0" err="1"/>
              <a:t>postparietals</a:t>
            </a:r>
            <a:r>
              <a:rPr lang="en-US" sz="2400" dirty="0"/>
              <a:t> of </a:t>
            </a:r>
            <a:r>
              <a:rPr lang="en-US" sz="2400" dirty="0" err="1"/>
              <a:t>dermatocranium</a:t>
            </a:r>
            <a:endParaRPr lang="en-US" sz="2400" dirty="0"/>
          </a:p>
          <a:p>
            <a:r>
              <a:rPr lang="en-US" sz="2400" dirty="0"/>
              <a:t> </a:t>
            </a:r>
          </a:p>
          <a:p>
            <a:r>
              <a:rPr lang="en-US" sz="2400" dirty="0"/>
              <a:t>Note the </a:t>
            </a:r>
            <a:r>
              <a:rPr lang="en-US" sz="2400" dirty="0" err="1"/>
              <a:t>alisphenoid</a:t>
            </a:r>
            <a:r>
              <a:rPr lang="en-US" sz="2400" dirty="0"/>
              <a:t> is in most mammals a separate ossification.</a:t>
            </a:r>
          </a:p>
          <a:p>
            <a:r>
              <a:rPr lang="en-US" sz="2400" dirty="0">
                <a:solidFill>
                  <a:srgbClr val="FF0000"/>
                </a:solidFill>
              </a:rPr>
              <a:t>SPHENOID BONE:</a:t>
            </a:r>
          </a:p>
          <a:p>
            <a:pPr marL="342900" indent="-342900">
              <a:buFont typeface="Arial"/>
              <a:buChar char="•"/>
            </a:pPr>
            <a:r>
              <a:rPr lang="en-US" sz="2400" dirty="0"/>
              <a:t>GREATER WING (WHEN FUSED) – </a:t>
            </a:r>
            <a:r>
              <a:rPr lang="en-US" sz="2400" dirty="0" err="1"/>
              <a:t>alisphenoid</a:t>
            </a:r>
            <a:r>
              <a:rPr lang="en-US" sz="2400" dirty="0"/>
              <a:t> (= </a:t>
            </a:r>
            <a:r>
              <a:rPr lang="en-US" sz="2400" dirty="0" err="1"/>
              <a:t>epipterygoid</a:t>
            </a:r>
            <a:r>
              <a:rPr lang="en-US" sz="2400" dirty="0"/>
              <a:t>) of </a:t>
            </a:r>
            <a:r>
              <a:rPr lang="en-US" sz="2400" dirty="0" err="1"/>
              <a:t>splanchnocranium</a:t>
            </a:r>
            <a:endParaRPr lang="en-US" sz="2400" dirty="0"/>
          </a:p>
          <a:p>
            <a:pPr marL="342900" indent="-342900">
              <a:buFont typeface="Arial"/>
              <a:buChar char="•"/>
            </a:pPr>
            <a:r>
              <a:rPr lang="en-US" sz="2400" dirty="0"/>
              <a:t>BASISPHENOID (including </a:t>
            </a:r>
            <a:r>
              <a:rPr lang="en-US" sz="2400" dirty="0" err="1"/>
              <a:t>sella</a:t>
            </a:r>
            <a:r>
              <a:rPr lang="en-US" sz="2400" dirty="0"/>
              <a:t> </a:t>
            </a:r>
            <a:r>
              <a:rPr lang="en-US" sz="2400" dirty="0" err="1"/>
              <a:t>turcica</a:t>
            </a:r>
            <a:r>
              <a:rPr lang="en-US" sz="2400" dirty="0"/>
              <a:t> and dorsum </a:t>
            </a:r>
            <a:r>
              <a:rPr lang="en-US" sz="2400" dirty="0" err="1"/>
              <a:t>sellae</a:t>
            </a:r>
            <a:r>
              <a:rPr lang="en-US" sz="2400" dirty="0"/>
              <a:t>) – </a:t>
            </a:r>
            <a:r>
              <a:rPr lang="en-US" sz="2400" dirty="0" err="1"/>
              <a:t>basisphenoid</a:t>
            </a:r>
            <a:r>
              <a:rPr lang="en-US" sz="2400" dirty="0"/>
              <a:t> of </a:t>
            </a:r>
            <a:r>
              <a:rPr lang="en-US" sz="2400" dirty="0" err="1"/>
              <a:t>chondrocranium</a:t>
            </a:r>
            <a:endParaRPr lang="en-US" sz="2400" dirty="0"/>
          </a:p>
          <a:p>
            <a:pPr marL="342900" indent="-342900">
              <a:buFont typeface="Arial"/>
              <a:buChar char="•"/>
            </a:pPr>
            <a:r>
              <a:rPr lang="en-US" sz="2400" dirty="0"/>
              <a:t>PTERYGOID WINGS – </a:t>
            </a:r>
            <a:r>
              <a:rPr lang="en-US" sz="2400" dirty="0" err="1"/>
              <a:t>pterygoids</a:t>
            </a:r>
            <a:r>
              <a:rPr lang="en-US" sz="2400" dirty="0"/>
              <a:t> of palatal </a:t>
            </a:r>
            <a:r>
              <a:rPr lang="en-US" sz="2400" dirty="0" err="1"/>
              <a:t>dermatocranium</a:t>
            </a:r>
            <a:endParaRPr lang="en-US" sz="2400" dirty="0"/>
          </a:p>
          <a:p>
            <a:pPr marL="342900" indent="-342900">
              <a:buFont typeface="Arial"/>
              <a:buChar char="•"/>
            </a:pPr>
            <a:r>
              <a:rPr lang="en-US" sz="2400" dirty="0"/>
              <a:t>LESSER WINGS – Optic capsule of the </a:t>
            </a:r>
            <a:r>
              <a:rPr lang="en-US" sz="2400" dirty="0" err="1"/>
              <a:t>chondrocranium</a:t>
            </a:r>
            <a:endParaRPr lang="en-US" sz="2400" dirty="0"/>
          </a:p>
        </p:txBody>
      </p:sp>
    </p:spTree>
    <p:extLst>
      <p:ext uri="{BB962C8B-B14F-4D97-AF65-F5344CB8AC3E}">
        <p14:creationId xmlns:p14="http://schemas.microsoft.com/office/powerpoint/2010/main" val="3495610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1332603" y="329279"/>
            <a:ext cx="6584620" cy="6224924"/>
          </a:xfrm>
          <a:prstGeom prst="rect">
            <a:avLst/>
          </a:prstGeom>
        </p:spPr>
      </p:pic>
    </p:spTree>
    <p:extLst>
      <p:ext uri="{BB962C8B-B14F-4D97-AF65-F5344CB8AC3E}">
        <p14:creationId xmlns:p14="http://schemas.microsoft.com/office/powerpoint/2010/main" val="349561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77" y="148559"/>
            <a:ext cx="8795172" cy="2400657"/>
          </a:xfrm>
          <a:prstGeom prst="rect">
            <a:avLst/>
          </a:prstGeom>
        </p:spPr>
        <p:txBody>
          <a:bodyPr wrap="square">
            <a:spAutoFit/>
          </a:bodyPr>
          <a:lstStyle/>
          <a:p>
            <a:r>
              <a:rPr lang="en-US" sz="2400" dirty="0">
                <a:solidFill>
                  <a:srgbClr val="FF0000"/>
                </a:solidFill>
              </a:rPr>
              <a:t>SPLANCHNOCRANIUM OF JAWLESS VERTEBRATES</a:t>
            </a:r>
          </a:p>
          <a:p>
            <a:r>
              <a:rPr lang="en-US" dirty="0"/>
              <a:t> </a:t>
            </a:r>
          </a:p>
          <a:p>
            <a:r>
              <a:rPr lang="en-US" dirty="0"/>
              <a:t>In the most primitive jawless vertebrates, the head region is dominated by the gill apparatus.  </a:t>
            </a:r>
          </a:p>
          <a:p>
            <a:r>
              <a:rPr lang="en-US" dirty="0"/>
              <a:t> </a:t>
            </a:r>
          </a:p>
          <a:p>
            <a:r>
              <a:rPr lang="en-US" dirty="0" smtClean="0"/>
              <a:t>Some jawless </a:t>
            </a:r>
            <a:r>
              <a:rPr lang="en-US" dirty="0"/>
              <a:t>vertebrates had as many as a dozen or even </a:t>
            </a:r>
            <a:r>
              <a:rPr lang="en-US" dirty="0" smtClean="0"/>
              <a:t>more gill openings.  </a:t>
            </a:r>
            <a:r>
              <a:rPr lang="en-US" dirty="0"/>
              <a:t>Note below the numerous gill openings of the </a:t>
            </a:r>
            <a:r>
              <a:rPr lang="en-US" dirty="0" err="1"/>
              <a:t>agnathan</a:t>
            </a:r>
            <a:r>
              <a:rPr lang="en-US" dirty="0"/>
              <a:t> </a:t>
            </a:r>
            <a:r>
              <a:rPr lang="en-US" i="1" dirty="0" err="1"/>
              <a:t>Hemiclaspis</a:t>
            </a:r>
            <a:r>
              <a:rPr lang="en-US" dirty="0"/>
              <a:t> and how they dominate the mass of the head.</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1016159" y="2549214"/>
            <a:ext cx="6744285" cy="4308785"/>
          </a:xfrm>
          <a:prstGeom prst="rect">
            <a:avLst/>
          </a:prstGeom>
        </p:spPr>
      </p:pic>
    </p:spTree>
    <p:extLst>
      <p:ext uri="{BB962C8B-B14F-4D97-AF65-F5344CB8AC3E}">
        <p14:creationId xmlns:p14="http://schemas.microsoft.com/office/powerpoint/2010/main" val="349561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3118" y="173730"/>
            <a:ext cx="3637219" cy="4154983"/>
          </a:xfrm>
          <a:prstGeom prst="rect">
            <a:avLst/>
          </a:prstGeom>
        </p:spPr>
        <p:txBody>
          <a:bodyPr wrap="square">
            <a:spAutoFit/>
          </a:bodyPr>
          <a:lstStyle/>
          <a:p>
            <a:r>
              <a:rPr lang="en-US" sz="2400" dirty="0"/>
              <a:t>T</a:t>
            </a:r>
            <a:r>
              <a:rPr lang="en-US" sz="2400" dirty="0" smtClean="0"/>
              <a:t>he </a:t>
            </a:r>
            <a:r>
              <a:rPr lang="en-US" sz="2400" dirty="0" err="1"/>
              <a:t>heterostracan</a:t>
            </a:r>
            <a:r>
              <a:rPr lang="en-US" sz="2400" dirty="0"/>
              <a:t> </a:t>
            </a:r>
            <a:r>
              <a:rPr lang="en-US" sz="2400" dirty="0" err="1"/>
              <a:t>agnathan</a:t>
            </a:r>
            <a:r>
              <a:rPr lang="en-US" sz="2400" dirty="0"/>
              <a:t> </a:t>
            </a:r>
            <a:r>
              <a:rPr lang="en-US" sz="2400" i="1" dirty="0" err="1"/>
              <a:t>Pterolepis</a:t>
            </a:r>
            <a:r>
              <a:rPr lang="en-US" sz="2400" dirty="0"/>
              <a:t> </a:t>
            </a:r>
            <a:r>
              <a:rPr lang="en-US" sz="2400" dirty="0" smtClean="0"/>
              <a:t>showing </a:t>
            </a:r>
            <a:r>
              <a:rPr lang="en-US" sz="2400" dirty="0"/>
              <a:t>numerous gill openings.  </a:t>
            </a:r>
          </a:p>
          <a:p>
            <a:r>
              <a:rPr lang="en-US" sz="2400" dirty="0"/>
              <a:t> </a:t>
            </a:r>
          </a:p>
          <a:p>
            <a:r>
              <a:rPr lang="en-US" sz="2400" dirty="0" smtClean="0"/>
              <a:t>Individual </a:t>
            </a:r>
            <a:r>
              <a:rPr lang="en-US" sz="2400" dirty="0"/>
              <a:t>components of the structure supporting the gill structures cannot be differentiated, so it is referred to as a </a:t>
            </a:r>
            <a:r>
              <a:rPr lang="en-US" sz="2400" dirty="0">
                <a:solidFill>
                  <a:srgbClr val="FF0000"/>
                </a:solidFill>
              </a:rPr>
              <a:t>BANCHIAL BASKET</a:t>
            </a:r>
            <a:r>
              <a:rPr lang="en-US" sz="2400" dirty="0"/>
              <a:t>.</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488378" y="331849"/>
            <a:ext cx="4638220" cy="6347792"/>
          </a:xfrm>
          <a:prstGeom prst="rect">
            <a:avLst/>
          </a:prstGeom>
        </p:spPr>
      </p:pic>
      <p:cxnSp>
        <p:nvCxnSpPr>
          <p:cNvPr id="5" name="Straight Arrow Connector 4"/>
          <p:cNvCxnSpPr/>
          <p:nvPr/>
        </p:nvCxnSpPr>
        <p:spPr>
          <a:xfrm flipH="1" flipV="1">
            <a:off x="2884691" y="3622059"/>
            <a:ext cx="2398683" cy="3919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61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903" y="158088"/>
            <a:ext cx="8609980" cy="2677656"/>
          </a:xfrm>
          <a:prstGeom prst="rect">
            <a:avLst/>
          </a:prstGeom>
        </p:spPr>
        <p:txBody>
          <a:bodyPr wrap="square">
            <a:spAutoFit/>
          </a:bodyPr>
          <a:lstStyle/>
          <a:p>
            <a:r>
              <a:rPr lang="en-US" sz="2400" dirty="0"/>
              <a:t>LIVING AGNATHANS</a:t>
            </a:r>
          </a:p>
          <a:p>
            <a:r>
              <a:rPr lang="en-US" dirty="0"/>
              <a:t> </a:t>
            </a:r>
          </a:p>
          <a:p>
            <a:r>
              <a:rPr lang="en-US" dirty="0"/>
              <a:t>Only two groups of living </a:t>
            </a:r>
            <a:r>
              <a:rPr lang="en-US" dirty="0" err="1"/>
              <a:t>agnathans</a:t>
            </a:r>
            <a:r>
              <a:rPr lang="en-US" dirty="0"/>
              <a:t> remain, the hagfishes and lampreys.  They bear little resemblance to extinct </a:t>
            </a:r>
            <a:r>
              <a:rPr lang="en-US" dirty="0" err="1"/>
              <a:t>agnathans</a:t>
            </a:r>
            <a:r>
              <a:rPr lang="en-US" dirty="0"/>
              <a:t>, but they do retain the simple </a:t>
            </a:r>
            <a:r>
              <a:rPr lang="en-US" dirty="0" err="1"/>
              <a:t>branchial</a:t>
            </a:r>
            <a:r>
              <a:rPr lang="en-US" dirty="0"/>
              <a:t> basket as see above.  </a:t>
            </a:r>
          </a:p>
          <a:p>
            <a:r>
              <a:rPr lang="en-US" dirty="0"/>
              <a:t> </a:t>
            </a:r>
          </a:p>
          <a:p>
            <a:r>
              <a:rPr lang="en-US" dirty="0" smtClean="0"/>
              <a:t>Below:  the </a:t>
            </a:r>
            <a:r>
              <a:rPr lang="en-US" dirty="0" err="1"/>
              <a:t>branchial</a:t>
            </a:r>
            <a:r>
              <a:rPr lang="en-US" dirty="0"/>
              <a:t> basket in the lamprey </a:t>
            </a:r>
            <a:r>
              <a:rPr lang="en-US" i="1" dirty="0" err="1" smtClean="0"/>
              <a:t>Petromyzon</a:t>
            </a:r>
            <a:r>
              <a:rPr lang="en-US" dirty="0"/>
              <a:t> </a:t>
            </a:r>
            <a:r>
              <a:rPr lang="en-US" dirty="0" smtClean="0"/>
              <a:t>- </a:t>
            </a:r>
            <a:r>
              <a:rPr lang="en-US" dirty="0"/>
              <a:t>a flexible </a:t>
            </a:r>
            <a:r>
              <a:rPr lang="en-US" dirty="0" err="1"/>
              <a:t>catilagenous</a:t>
            </a:r>
            <a:r>
              <a:rPr lang="en-US" dirty="0"/>
              <a:t> structure that can compress and expand under </a:t>
            </a:r>
            <a:r>
              <a:rPr lang="en-US" dirty="0" smtClean="0"/>
              <a:t>the </a:t>
            </a:r>
            <a:r>
              <a:rPr lang="en-US" dirty="0"/>
              <a:t>influence of </a:t>
            </a:r>
            <a:r>
              <a:rPr lang="en-US" dirty="0" err="1"/>
              <a:t>branchial</a:t>
            </a:r>
            <a:r>
              <a:rPr lang="en-US" dirty="0"/>
              <a:t> musculature to help the animal ventilate its gills.</a:t>
            </a:r>
          </a:p>
        </p:txBody>
      </p:sp>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247903" y="3063768"/>
            <a:ext cx="8202360" cy="3161156"/>
          </a:xfrm>
          <a:prstGeom prst="rect">
            <a:avLst/>
          </a:prstGeom>
        </p:spPr>
      </p:pic>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screen">
            <a:extLst>
              <a:ext uri="{28A0092B-C50C-407E-A947-70E740481C1C}">
                <a14:useLocalDpi xmlns:a14="http://schemas.microsoft.com/office/drawing/2010/main"/>
              </a:ext>
            </a:extLst>
          </a:blip>
          <a:stretch>
            <a:fillRect/>
          </a:stretch>
        </p:blipFill>
        <p:spPr>
          <a:xfrm>
            <a:off x="595752" y="178359"/>
            <a:ext cx="4875754" cy="6679641"/>
          </a:xfrm>
          <a:prstGeom prst="rect">
            <a:avLst/>
          </a:prstGeom>
        </p:spPr>
      </p:pic>
      <p:sp>
        <p:nvSpPr>
          <p:cNvPr id="3" name="TextBox 2"/>
          <p:cNvSpPr txBox="1"/>
          <p:nvPr/>
        </p:nvSpPr>
        <p:spPr>
          <a:xfrm>
            <a:off x="5643962" y="548797"/>
            <a:ext cx="3213922" cy="3477876"/>
          </a:xfrm>
          <a:prstGeom prst="rect">
            <a:avLst/>
          </a:prstGeom>
          <a:noFill/>
        </p:spPr>
        <p:txBody>
          <a:bodyPr wrap="square" rtlCol="0">
            <a:spAutoFit/>
          </a:bodyPr>
          <a:lstStyle/>
          <a:p>
            <a:r>
              <a:rPr lang="en-US" sz="3600" dirty="0" smtClean="0"/>
              <a:t>BAUPLAN PROGRESSION IN FISHES</a:t>
            </a:r>
          </a:p>
          <a:p>
            <a:endParaRPr lang="en-US" sz="2800" dirty="0"/>
          </a:p>
          <a:p>
            <a:r>
              <a:rPr lang="en-US" sz="2800" dirty="0" smtClean="0"/>
              <a:t>Note the change in organization of the gill structures.</a:t>
            </a:r>
            <a:endParaRPr lang="en-US" sz="2800" dirty="0"/>
          </a:p>
        </p:txBody>
      </p:sp>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5060" y="247123"/>
            <a:ext cx="3104178" cy="6647975"/>
          </a:xfrm>
          <a:prstGeom prst="rect">
            <a:avLst/>
          </a:prstGeom>
        </p:spPr>
        <p:txBody>
          <a:bodyPr wrap="square">
            <a:spAutoFit/>
          </a:bodyPr>
          <a:lstStyle/>
          <a:p>
            <a:r>
              <a:rPr lang="en-US" sz="2400" dirty="0">
                <a:solidFill>
                  <a:srgbClr val="FF0000"/>
                </a:solidFill>
              </a:rPr>
              <a:t>Jaw Origin Hypothesis 1:</a:t>
            </a:r>
          </a:p>
          <a:p>
            <a:r>
              <a:rPr lang="en-US" dirty="0"/>
              <a:t>There was an arch rostral to the one that became the jaws.  It was subsequently lost, and is referred to as the </a:t>
            </a:r>
            <a:r>
              <a:rPr lang="en-US" dirty="0" err="1"/>
              <a:t>premandibular</a:t>
            </a:r>
            <a:r>
              <a:rPr lang="en-US" dirty="0"/>
              <a:t> arch.  This is supported by the fact that part of the trigeminal nerve, the never of the jaw arch, or MANDIBULAR ARCH, has three major branches..  Most have two branches (one strictly sensory, the other </a:t>
            </a:r>
            <a:r>
              <a:rPr lang="en-US" dirty="0" err="1"/>
              <a:t>sensory+motor</a:t>
            </a:r>
            <a:r>
              <a:rPr lang="en-US" dirty="0"/>
              <a:t>).  The trigeminal has an additional sensory branch reaching forward of the other two, and it is generally thought that this is the sensory branch of the old </a:t>
            </a:r>
            <a:r>
              <a:rPr lang="en-US" dirty="0" err="1"/>
              <a:t>premandibular</a:t>
            </a:r>
            <a:r>
              <a:rPr lang="en-US" dirty="0"/>
              <a:t> arch that was “captured” by the trigeminal.</a:t>
            </a:r>
          </a:p>
          <a:p>
            <a:r>
              <a:rPr lang="en-US" dirty="0"/>
              <a:t> </a:t>
            </a:r>
          </a:p>
        </p:txBody>
      </p:sp>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0" y="-2461745"/>
            <a:ext cx="5549895" cy="8326033"/>
          </a:xfrm>
          <a:prstGeom prst="rect">
            <a:avLst/>
          </a:prstGeom>
        </p:spPr>
      </p:pic>
      <p:sp>
        <p:nvSpPr>
          <p:cNvPr id="4" name="Rectangle 3"/>
          <p:cNvSpPr/>
          <p:nvPr/>
        </p:nvSpPr>
        <p:spPr>
          <a:xfrm>
            <a:off x="3480442" y="-266558"/>
            <a:ext cx="1395313" cy="9407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64396" y="-674236"/>
            <a:ext cx="2916046" cy="1097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4396" y="5932536"/>
            <a:ext cx="3675706" cy="707886"/>
          </a:xfrm>
          <a:prstGeom prst="rect">
            <a:avLst/>
          </a:prstGeom>
          <a:noFill/>
        </p:spPr>
        <p:txBody>
          <a:bodyPr wrap="none" rtlCol="0">
            <a:spAutoFit/>
          </a:bodyPr>
          <a:lstStyle/>
          <a:p>
            <a:r>
              <a:rPr lang="en-US" sz="4000" dirty="0" smtClean="0">
                <a:solidFill>
                  <a:srgbClr val="FF0000"/>
                </a:solidFill>
              </a:rPr>
              <a:t>ORIGIN OF JAWS</a:t>
            </a:r>
            <a:endParaRPr lang="en-US" sz="4000" dirty="0">
              <a:solidFill>
                <a:srgbClr val="FF0000"/>
              </a:solidFill>
            </a:endParaRPr>
          </a:p>
        </p:txBody>
      </p:sp>
    </p:spTree>
    <p:extLst>
      <p:ext uri="{BB962C8B-B14F-4D97-AF65-F5344CB8AC3E}">
        <p14:creationId xmlns:p14="http://schemas.microsoft.com/office/powerpoint/2010/main" val="34956108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screen">
            <a:extLst>
              <a:ext uri="{28A0092B-C50C-407E-A947-70E740481C1C}">
                <a14:useLocalDpi xmlns:a14="http://schemas.microsoft.com/office/drawing/2010/main"/>
              </a:ext>
            </a:extLst>
          </a:blip>
          <a:stretch>
            <a:fillRect/>
          </a:stretch>
        </p:blipFill>
        <p:spPr>
          <a:xfrm>
            <a:off x="0" y="-2461745"/>
            <a:ext cx="5549895" cy="8326033"/>
          </a:xfrm>
          <a:prstGeom prst="rect">
            <a:avLst/>
          </a:prstGeom>
        </p:spPr>
      </p:pic>
      <p:sp>
        <p:nvSpPr>
          <p:cNvPr id="4" name="Rectangle 3"/>
          <p:cNvSpPr/>
          <p:nvPr/>
        </p:nvSpPr>
        <p:spPr>
          <a:xfrm>
            <a:off x="3480442" y="-266558"/>
            <a:ext cx="1395313" cy="9407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64396" y="-674236"/>
            <a:ext cx="2916046" cy="1097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4396" y="5932536"/>
            <a:ext cx="3675706" cy="707886"/>
          </a:xfrm>
          <a:prstGeom prst="rect">
            <a:avLst/>
          </a:prstGeom>
          <a:noFill/>
        </p:spPr>
        <p:txBody>
          <a:bodyPr wrap="none" rtlCol="0">
            <a:spAutoFit/>
          </a:bodyPr>
          <a:lstStyle/>
          <a:p>
            <a:r>
              <a:rPr lang="en-US" sz="4000" dirty="0" smtClean="0">
                <a:solidFill>
                  <a:srgbClr val="FF0000"/>
                </a:solidFill>
              </a:rPr>
              <a:t>ORIGIN OF JAWS</a:t>
            </a:r>
            <a:endParaRPr lang="en-US" sz="4000" dirty="0">
              <a:solidFill>
                <a:srgbClr val="FF0000"/>
              </a:solidFill>
            </a:endParaRPr>
          </a:p>
        </p:txBody>
      </p:sp>
      <p:sp>
        <p:nvSpPr>
          <p:cNvPr id="7" name="Rectangle 6"/>
          <p:cNvSpPr/>
          <p:nvPr/>
        </p:nvSpPr>
        <p:spPr>
          <a:xfrm>
            <a:off x="5549895" y="439038"/>
            <a:ext cx="3594105" cy="4985981"/>
          </a:xfrm>
          <a:prstGeom prst="rect">
            <a:avLst/>
          </a:prstGeom>
        </p:spPr>
        <p:txBody>
          <a:bodyPr wrap="square">
            <a:spAutoFit/>
          </a:bodyPr>
          <a:lstStyle/>
          <a:p>
            <a:r>
              <a:rPr lang="en-US" sz="2400" dirty="0">
                <a:solidFill>
                  <a:srgbClr val="FF0000"/>
                </a:solidFill>
              </a:rPr>
              <a:t>Jaw Origin Hypothesis 2:</a:t>
            </a:r>
          </a:p>
          <a:p>
            <a:r>
              <a:rPr lang="en-US" dirty="0"/>
              <a:t>Some researchers suggest there were two </a:t>
            </a:r>
            <a:r>
              <a:rPr lang="en-US" dirty="0" err="1"/>
              <a:t>premandibular</a:t>
            </a:r>
            <a:r>
              <a:rPr lang="en-US" dirty="0"/>
              <a:t> arches.  But, as the arches are long </a:t>
            </a:r>
            <a:r>
              <a:rPr lang="en-US" dirty="0" err="1"/>
              <a:t>gone,it</a:t>
            </a:r>
            <a:r>
              <a:rPr lang="en-US" dirty="0"/>
              <a:t> is impossible to test.</a:t>
            </a:r>
          </a:p>
          <a:p>
            <a:r>
              <a:rPr lang="en-US" dirty="0"/>
              <a:t> </a:t>
            </a:r>
            <a:endParaRPr lang="en-US" dirty="0" smtClean="0"/>
          </a:p>
          <a:p>
            <a:endParaRPr lang="en-US" dirty="0"/>
          </a:p>
          <a:p>
            <a:endParaRPr lang="en-US" dirty="0"/>
          </a:p>
          <a:p>
            <a:r>
              <a:rPr lang="en-US" sz="2400" dirty="0">
                <a:solidFill>
                  <a:srgbClr val="FF0000"/>
                </a:solidFill>
              </a:rPr>
              <a:t>Jaw Origin Hypothesis 3:</a:t>
            </a:r>
          </a:p>
          <a:p>
            <a:r>
              <a:rPr lang="en-US" dirty="0"/>
              <a:t>Some researchers suggest that not only was there a </a:t>
            </a:r>
            <a:r>
              <a:rPr lang="en-US" dirty="0" err="1"/>
              <a:t>premandibular</a:t>
            </a:r>
            <a:r>
              <a:rPr lang="en-US" dirty="0"/>
              <a:t> arch, but that there could have been another.  This theory known as the COMPOSITE THEORY suggests that the resulting Mandibular arch as components of numerous adjacent arches incorporated.</a:t>
            </a:r>
          </a:p>
        </p:txBody>
      </p:sp>
    </p:spTree>
    <p:extLst>
      <p:ext uri="{BB962C8B-B14F-4D97-AF65-F5344CB8AC3E}">
        <p14:creationId xmlns:p14="http://schemas.microsoft.com/office/powerpoint/2010/main" val="22803356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TotalTime>
  <Words>1173</Words>
  <Application>Microsoft Macintosh PowerPoint</Application>
  <PresentationFormat>On-screen Show (4:3)</PresentationFormat>
  <Paragraphs>177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San Bernardino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Sumida</dc:creator>
  <cp:lastModifiedBy>Stuart Sumida</cp:lastModifiedBy>
  <cp:revision>15</cp:revision>
  <dcterms:created xsi:type="dcterms:W3CDTF">2013-01-27T05:22:58Z</dcterms:created>
  <dcterms:modified xsi:type="dcterms:W3CDTF">2013-01-27T06:59:37Z</dcterms:modified>
</cp:coreProperties>
</file>