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vml" ContentType="application/vnd.openxmlformats-officedocument.vmlDrawing"/>
  <Default Extension="gif" ContentType="image/gif"/>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81" r:id="rId23"/>
    <p:sldId id="282" r:id="rId24"/>
    <p:sldId id="278" r:id="rId25"/>
    <p:sldId id="279" r:id="rId26"/>
    <p:sldId id="280" r:id="rId27"/>
    <p:sldId id="294" r:id="rId28"/>
    <p:sldId id="295" r:id="rId29"/>
    <p:sldId id="283" r:id="rId30"/>
    <p:sldId id="284" r:id="rId31"/>
    <p:sldId id="285" r:id="rId32"/>
    <p:sldId id="286" r:id="rId33"/>
    <p:sldId id="288" r:id="rId34"/>
    <p:sldId id="287" r:id="rId35"/>
    <p:sldId id="289" r:id="rId36"/>
    <p:sldId id="296"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7" d="100"/>
          <a:sy n="97" d="100"/>
        </p:scale>
        <p:origin x="-1264"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59B6DC-0003-7749-857D-06ECCFF95E8D}" type="datetimeFigureOut">
              <a:rPr lang="en-US" smtClean="0"/>
              <a:t>2/3/13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E0953F-24E7-514B-95BD-626484B9B7C1}" type="slidenum">
              <a:rPr lang="en-US" smtClean="0"/>
              <a:t>‹#›</a:t>
            </a:fld>
            <a:endParaRPr lang="en-US"/>
          </a:p>
        </p:txBody>
      </p:sp>
    </p:spTree>
    <p:extLst>
      <p:ext uri="{BB962C8B-B14F-4D97-AF65-F5344CB8AC3E}">
        <p14:creationId xmlns:p14="http://schemas.microsoft.com/office/powerpoint/2010/main" val="224312531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A39EAC-38FF-4BD6-968E-038E8580E655}"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4DDD0CF-4C89-EE4A-8EBC-FD4ABC8E4E82}" type="datetimeFigureOut">
              <a:rPr lang="en-US" smtClean="0"/>
              <a:t>2/3/13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4D71C6-0E91-254F-AE77-A46D20FFB026}" type="slidenum">
              <a:rPr lang="en-US" smtClean="0"/>
              <a:t>‹#›</a:t>
            </a:fld>
            <a:endParaRPr lang="en-US"/>
          </a:p>
        </p:txBody>
      </p:sp>
    </p:spTree>
    <p:extLst>
      <p:ext uri="{BB962C8B-B14F-4D97-AF65-F5344CB8AC3E}">
        <p14:creationId xmlns:p14="http://schemas.microsoft.com/office/powerpoint/2010/main" val="2679564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DDD0CF-4C89-EE4A-8EBC-FD4ABC8E4E82}" type="datetimeFigureOut">
              <a:rPr lang="en-US" smtClean="0"/>
              <a:t>2/3/13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4D71C6-0E91-254F-AE77-A46D20FFB026}" type="slidenum">
              <a:rPr lang="en-US" smtClean="0"/>
              <a:t>‹#›</a:t>
            </a:fld>
            <a:endParaRPr lang="en-US"/>
          </a:p>
        </p:txBody>
      </p:sp>
    </p:spTree>
    <p:extLst>
      <p:ext uri="{BB962C8B-B14F-4D97-AF65-F5344CB8AC3E}">
        <p14:creationId xmlns:p14="http://schemas.microsoft.com/office/powerpoint/2010/main" val="823722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DDD0CF-4C89-EE4A-8EBC-FD4ABC8E4E82}" type="datetimeFigureOut">
              <a:rPr lang="en-US" smtClean="0"/>
              <a:t>2/3/13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4D71C6-0E91-254F-AE77-A46D20FFB026}" type="slidenum">
              <a:rPr lang="en-US" smtClean="0"/>
              <a:t>‹#›</a:t>
            </a:fld>
            <a:endParaRPr lang="en-US"/>
          </a:p>
        </p:txBody>
      </p:sp>
    </p:spTree>
    <p:extLst>
      <p:ext uri="{BB962C8B-B14F-4D97-AF65-F5344CB8AC3E}">
        <p14:creationId xmlns:p14="http://schemas.microsoft.com/office/powerpoint/2010/main" val="1812852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DDD0CF-4C89-EE4A-8EBC-FD4ABC8E4E82}" type="datetimeFigureOut">
              <a:rPr lang="en-US" smtClean="0"/>
              <a:t>2/3/13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4D71C6-0E91-254F-AE77-A46D20FFB026}" type="slidenum">
              <a:rPr lang="en-US" smtClean="0"/>
              <a:t>‹#›</a:t>
            </a:fld>
            <a:endParaRPr lang="en-US"/>
          </a:p>
        </p:txBody>
      </p:sp>
    </p:spTree>
    <p:extLst>
      <p:ext uri="{BB962C8B-B14F-4D97-AF65-F5344CB8AC3E}">
        <p14:creationId xmlns:p14="http://schemas.microsoft.com/office/powerpoint/2010/main" val="724104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DDD0CF-4C89-EE4A-8EBC-FD4ABC8E4E82}" type="datetimeFigureOut">
              <a:rPr lang="en-US" smtClean="0"/>
              <a:t>2/3/13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4D71C6-0E91-254F-AE77-A46D20FFB026}" type="slidenum">
              <a:rPr lang="en-US" smtClean="0"/>
              <a:t>‹#›</a:t>
            </a:fld>
            <a:endParaRPr lang="en-US"/>
          </a:p>
        </p:txBody>
      </p:sp>
    </p:spTree>
    <p:extLst>
      <p:ext uri="{BB962C8B-B14F-4D97-AF65-F5344CB8AC3E}">
        <p14:creationId xmlns:p14="http://schemas.microsoft.com/office/powerpoint/2010/main" val="3018775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4DDD0CF-4C89-EE4A-8EBC-FD4ABC8E4E82}" type="datetimeFigureOut">
              <a:rPr lang="en-US" smtClean="0"/>
              <a:t>2/3/13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4D71C6-0E91-254F-AE77-A46D20FFB026}" type="slidenum">
              <a:rPr lang="en-US" smtClean="0"/>
              <a:t>‹#›</a:t>
            </a:fld>
            <a:endParaRPr lang="en-US"/>
          </a:p>
        </p:txBody>
      </p:sp>
    </p:spTree>
    <p:extLst>
      <p:ext uri="{BB962C8B-B14F-4D97-AF65-F5344CB8AC3E}">
        <p14:creationId xmlns:p14="http://schemas.microsoft.com/office/powerpoint/2010/main" val="3683412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4DDD0CF-4C89-EE4A-8EBC-FD4ABC8E4E82}" type="datetimeFigureOut">
              <a:rPr lang="en-US" smtClean="0"/>
              <a:t>2/3/13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4D71C6-0E91-254F-AE77-A46D20FFB026}" type="slidenum">
              <a:rPr lang="en-US" smtClean="0"/>
              <a:t>‹#›</a:t>
            </a:fld>
            <a:endParaRPr lang="en-US"/>
          </a:p>
        </p:txBody>
      </p:sp>
    </p:spTree>
    <p:extLst>
      <p:ext uri="{BB962C8B-B14F-4D97-AF65-F5344CB8AC3E}">
        <p14:creationId xmlns:p14="http://schemas.microsoft.com/office/powerpoint/2010/main" val="269943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DDD0CF-4C89-EE4A-8EBC-FD4ABC8E4E82}" type="datetimeFigureOut">
              <a:rPr lang="en-US" smtClean="0"/>
              <a:t>2/3/13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4D71C6-0E91-254F-AE77-A46D20FFB026}" type="slidenum">
              <a:rPr lang="en-US" smtClean="0"/>
              <a:t>‹#›</a:t>
            </a:fld>
            <a:endParaRPr lang="en-US"/>
          </a:p>
        </p:txBody>
      </p:sp>
    </p:spTree>
    <p:extLst>
      <p:ext uri="{BB962C8B-B14F-4D97-AF65-F5344CB8AC3E}">
        <p14:creationId xmlns:p14="http://schemas.microsoft.com/office/powerpoint/2010/main" val="3846502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DDD0CF-4C89-EE4A-8EBC-FD4ABC8E4E82}" type="datetimeFigureOut">
              <a:rPr lang="en-US" smtClean="0"/>
              <a:t>2/3/13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4D71C6-0E91-254F-AE77-A46D20FFB026}" type="slidenum">
              <a:rPr lang="en-US" smtClean="0"/>
              <a:t>‹#›</a:t>
            </a:fld>
            <a:endParaRPr lang="en-US"/>
          </a:p>
        </p:txBody>
      </p:sp>
    </p:spTree>
    <p:extLst>
      <p:ext uri="{BB962C8B-B14F-4D97-AF65-F5344CB8AC3E}">
        <p14:creationId xmlns:p14="http://schemas.microsoft.com/office/powerpoint/2010/main" val="982989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DDD0CF-4C89-EE4A-8EBC-FD4ABC8E4E82}" type="datetimeFigureOut">
              <a:rPr lang="en-US" smtClean="0"/>
              <a:t>2/3/13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4D71C6-0E91-254F-AE77-A46D20FFB026}" type="slidenum">
              <a:rPr lang="en-US" smtClean="0"/>
              <a:t>‹#›</a:t>
            </a:fld>
            <a:endParaRPr lang="en-US"/>
          </a:p>
        </p:txBody>
      </p:sp>
    </p:spTree>
    <p:extLst>
      <p:ext uri="{BB962C8B-B14F-4D97-AF65-F5344CB8AC3E}">
        <p14:creationId xmlns:p14="http://schemas.microsoft.com/office/powerpoint/2010/main" val="4276678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DDD0CF-4C89-EE4A-8EBC-FD4ABC8E4E82}" type="datetimeFigureOut">
              <a:rPr lang="en-US" smtClean="0"/>
              <a:t>2/3/13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4D71C6-0E91-254F-AE77-A46D20FFB026}" type="slidenum">
              <a:rPr lang="en-US" smtClean="0"/>
              <a:t>‹#›</a:t>
            </a:fld>
            <a:endParaRPr lang="en-US"/>
          </a:p>
        </p:txBody>
      </p:sp>
    </p:spTree>
    <p:extLst>
      <p:ext uri="{BB962C8B-B14F-4D97-AF65-F5344CB8AC3E}">
        <p14:creationId xmlns:p14="http://schemas.microsoft.com/office/powerpoint/2010/main" val="289568932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DDD0CF-4C89-EE4A-8EBC-FD4ABC8E4E82}" type="datetimeFigureOut">
              <a:rPr lang="en-US" smtClean="0"/>
              <a:t>2/3/13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4D71C6-0E91-254F-AE77-A46D20FFB026}" type="slidenum">
              <a:rPr lang="en-US" smtClean="0"/>
              <a:t>‹#›</a:t>
            </a:fld>
            <a:endParaRPr lang="en-US"/>
          </a:p>
        </p:txBody>
      </p:sp>
    </p:spTree>
    <p:extLst>
      <p:ext uri="{BB962C8B-B14F-4D97-AF65-F5344CB8AC3E}">
        <p14:creationId xmlns:p14="http://schemas.microsoft.com/office/powerpoint/2010/main" val="18719301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 Id="rId3" Type="http://schemas.openxmlformats.org/officeDocument/2006/relationships/image" Target="../media/image1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jpeg"/></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1" Type="http://schemas.openxmlformats.org/officeDocument/2006/relationships/slideLayout" Target="../slideLayouts/slideLayout7.xml"/><Relationship Id="rId2" Type="http://schemas.openxmlformats.org/officeDocument/2006/relationships/image" Target="../media/image22.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jpeg"/><Relationship Id="rId3" Type="http://schemas.openxmlformats.org/officeDocument/2006/relationships/image" Target="../media/image3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 Id="rId3"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5.pn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1143000" y="4114800"/>
            <a:ext cx="6858000" cy="457200"/>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1825948" y="3962400"/>
            <a:ext cx="5301752" cy="2585323"/>
          </a:xfrm>
          <a:prstGeom prst="rect">
            <a:avLst/>
          </a:prstGeom>
          <a:noFill/>
        </p:spPr>
        <p:txBody>
          <a:bodyPr wrap="none" rtlCol="0">
            <a:spAutoFit/>
          </a:bodyPr>
          <a:lstStyle/>
          <a:p>
            <a:pPr algn="ctr"/>
            <a:r>
              <a:rPr lang="en-US" sz="3600" dirty="0" smtClean="0">
                <a:solidFill>
                  <a:schemeClr val="bg1"/>
                </a:solidFill>
              </a:rPr>
              <a:t>BIOLOGY 524</a:t>
            </a:r>
          </a:p>
          <a:p>
            <a:pPr algn="ctr"/>
            <a:r>
              <a:rPr lang="en-US" sz="3600" dirty="0" smtClean="0">
                <a:solidFill>
                  <a:schemeClr val="bg1"/>
                </a:solidFill>
              </a:rPr>
              <a:t>POSTCRANIAL SKELETON - </a:t>
            </a:r>
            <a:r>
              <a:rPr lang="en-US" sz="3600" dirty="0" smtClean="0">
                <a:solidFill>
                  <a:schemeClr val="bg1"/>
                </a:solidFill>
              </a:rPr>
              <a:t>I</a:t>
            </a:r>
            <a:endParaRPr lang="en-US" sz="3600" dirty="0">
              <a:solidFill>
                <a:schemeClr val="bg1"/>
              </a:solidFill>
            </a:endParaRPr>
          </a:p>
          <a:p>
            <a:pPr algn="ctr"/>
            <a:r>
              <a:rPr lang="en-US" sz="3600" dirty="0" smtClean="0">
                <a:solidFill>
                  <a:schemeClr val="bg1"/>
                </a:solidFill>
              </a:rPr>
              <a:t>AXIAL SKELETON</a:t>
            </a:r>
            <a:endParaRPr lang="en-US" dirty="0" smtClean="0">
              <a:solidFill>
                <a:schemeClr val="bg1"/>
              </a:solidFill>
            </a:endParaRPr>
          </a:p>
          <a:p>
            <a:pPr algn="ctr"/>
            <a:endParaRPr lang="en-US" dirty="0">
              <a:solidFill>
                <a:schemeClr val="bg1"/>
              </a:solidFill>
            </a:endParaRPr>
          </a:p>
          <a:p>
            <a:pPr algn="ctr"/>
            <a:endParaRPr lang="en-US" dirty="0" smtClean="0">
              <a:solidFill>
                <a:schemeClr val="bg1"/>
              </a:solidFill>
            </a:endParaRPr>
          </a:p>
          <a:p>
            <a:pPr algn="ctr"/>
            <a:r>
              <a:rPr lang="en-US" dirty="0" smtClean="0">
                <a:solidFill>
                  <a:schemeClr val="bg1"/>
                </a:solidFill>
              </a:rPr>
              <a:t>S. S. Sumida</a:t>
            </a:r>
            <a:endParaRPr lang="en-US" dirty="0">
              <a:solidFill>
                <a:schemeClr val="bg1"/>
              </a:solidFill>
            </a:endParaRPr>
          </a:p>
        </p:txBody>
      </p:sp>
      <p:pic>
        <p:nvPicPr>
          <p:cNvPr id="3" name="Picture 2"/>
          <p:cNvPicPr>
            <a:picLocks noChangeAspect="1"/>
          </p:cNvPicPr>
          <p:nvPr/>
        </p:nvPicPr>
        <p:blipFill>
          <a:blip r:embed="rId3"/>
          <a:stretch>
            <a:fillRect/>
          </a:stretch>
        </p:blipFill>
        <p:spPr>
          <a:xfrm>
            <a:off x="2905790" y="25400"/>
            <a:ext cx="2914302" cy="3937000"/>
          </a:xfrm>
          <a:prstGeom prst="rect">
            <a:avLst/>
          </a:prstGeom>
        </p:spPr>
      </p:pic>
    </p:spTree>
    <p:extLst>
      <p:ext uri="{BB962C8B-B14F-4D97-AF65-F5344CB8AC3E}">
        <p14:creationId xmlns:p14="http://schemas.microsoft.com/office/powerpoint/2010/main" val="834311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454" y="218151"/>
            <a:ext cx="8971545" cy="369332"/>
          </a:xfrm>
          <a:prstGeom prst="rect">
            <a:avLst/>
          </a:prstGeom>
        </p:spPr>
        <p:txBody>
          <a:bodyPr wrap="square">
            <a:spAutoFit/>
          </a:bodyPr>
          <a:lstStyle/>
          <a:p>
            <a:r>
              <a:rPr lang="en-US" dirty="0"/>
              <a:t> </a:t>
            </a:r>
          </a:p>
        </p:txBody>
      </p:sp>
      <p:sp>
        <p:nvSpPr>
          <p:cNvPr id="3" name="Rectangle 2"/>
          <p:cNvSpPr/>
          <p:nvPr/>
        </p:nvSpPr>
        <p:spPr>
          <a:xfrm>
            <a:off x="172454" y="260672"/>
            <a:ext cx="8839808" cy="2862323"/>
          </a:xfrm>
          <a:prstGeom prst="rect">
            <a:avLst/>
          </a:prstGeom>
        </p:spPr>
        <p:txBody>
          <a:bodyPr wrap="square">
            <a:spAutoFit/>
          </a:bodyPr>
          <a:lstStyle/>
          <a:p>
            <a:pPr algn="ctr"/>
            <a:r>
              <a:rPr lang="en-US" dirty="0">
                <a:solidFill>
                  <a:srgbClr val="FF0000"/>
                </a:solidFill>
              </a:rPr>
              <a:t>MEDIAN FINS OF </a:t>
            </a:r>
            <a:r>
              <a:rPr lang="en-US" dirty="0" smtClean="0">
                <a:solidFill>
                  <a:srgbClr val="FF0000"/>
                </a:solidFill>
              </a:rPr>
              <a:t>FISHES</a:t>
            </a:r>
          </a:p>
          <a:p>
            <a:endParaRPr lang="en-US" dirty="0"/>
          </a:p>
          <a:p>
            <a:r>
              <a:rPr lang="en-US" dirty="0"/>
              <a:t>T</a:t>
            </a:r>
            <a:r>
              <a:rPr lang="en-US" dirty="0" smtClean="0"/>
              <a:t>hey </a:t>
            </a:r>
            <a:r>
              <a:rPr lang="en-US" dirty="0"/>
              <a:t>are usually supported by midline extensions away from the vertebral column.  </a:t>
            </a:r>
            <a:r>
              <a:rPr lang="en-US" dirty="0">
                <a:solidFill>
                  <a:srgbClr val="FF0000"/>
                </a:solidFill>
              </a:rPr>
              <a:t>UNPAIRED MEDAN FINS </a:t>
            </a:r>
            <a:r>
              <a:rPr lang="en-US" dirty="0"/>
              <a:t>include:</a:t>
            </a:r>
          </a:p>
          <a:p>
            <a:pPr marL="285750" indent="-285750">
              <a:buFont typeface="Arial"/>
              <a:buChar char="•"/>
            </a:pPr>
            <a:r>
              <a:rPr lang="en-US" dirty="0"/>
              <a:t>One or more dorsal fins.</a:t>
            </a:r>
          </a:p>
          <a:p>
            <a:pPr marL="285750" indent="-285750">
              <a:buFont typeface="Arial"/>
              <a:buChar char="•"/>
            </a:pPr>
            <a:r>
              <a:rPr lang="en-US" dirty="0"/>
              <a:t>In </a:t>
            </a:r>
            <a:r>
              <a:rPr lang="en-US" dirty="0" err="1"/>
              <a:t>salmonid</a:t>
            </a:r>
            <a:r>
              <a:rPr lang="en-US" dirty="0"/>
              <a:t> fishes, the second of the dorsal fins is fleshy with no bony support, and called an </a:t>
            </a:r>
            <a:r>
              <a:rPr lang="en-US" dirty="0">
                <a:solidFill>
                  <a:srgbClr val="FF0000"/>
                </a:solidFill>
              </a:rPr>
              <a:t>ADIPOSE FIN</a:t>
            </a:r>
            <a:r>
              <a:rPr lang="en-US" dirty="0"/>
              <a:t>.</a:t>
            </a:r>
          </a:p>
          <a:p>
            <a:pPr marL="285750" indent="-285750">
              <a:buFont typeface="Arial"/>
              <a:buChar char="•"/>
            </a:pPr>
            <a:r>
              <a:rPr lang="en-US" dirty="0"/>
              <a:t>An </a:t>
            </a:r>
            <a:r>
              <a:rPr lang="en-US" dirty="0">
                <a:solidFill>
                  <a:srgbClr val="FF0000"/>
                </a:solidFill>
              </a:rPr>
              <a:t>ANAL FIN</a:t>
            </a:r>
            <a:r>
              <a:rPr lang="en-US" dirty="0"/>
              <a:t>, sometimes called a ventral fin.</a:t>
            </a:r>
          </a:p>
          <a:p>
            <a:pPr marL="285750" indent="-285750">
              <a:buFont typeface="Arial"/>
              <a:buChar char="•"/>
            </a:pPr>
            <a:r>
              <a:rPr lang="en-US" dirty="0"/>
              <a:t>The </a:t>
            </a:r>
            <a:r>
              <a:rPr lang="en-US" dirty="0">
                <a:solidFill>
                  <a:srgbClr val="FF0000"/>
                </a:solidFill>
              </a:rPr>
              <a:t>TAIL FIN</a:t>
            </a:r>
            <a:r>
              <a:rPr lang="en-US" dirty="0"/>
              <a:t>.  </a:t>
            </a:r>
          </a:p>
          <a:p>
            <a:endParaRPr lang="en-US" dirty="0"/>
          </a:p>
        </p:txBody>
      </p:sp>
      <p:pic>
        <p:nvPicPr>
          <p:cNvPr id="4" name="Picture 3"/>
          <p:cNvPicPr/>
          <p:nvPr/>
        </p:nvPicPr>
        <p:blipFill>
          <a:blip r:embed="rId2">
            <a:extLst>
              <a:ext uri="{28A0092B-C50C-407E-A947-70E740481C1C}">
                <a14:useLocalDpi xmlns:a14="http://schemas.microsoft.com/office/drawing/2010/main"/>
              </a:ext>
            </a:extLst>
          </a:blip>
          <a:stretch>
            <a:fillRect/>
          </a:stretch>
        </p:blipFill>
        <p:spPr>
          <a:xfrm>
            <a:off x="2037192" y="2607425"/>
            <a:ext cx="6772396" cy="4039990"/>
          </a:xfrm>
          <a:prstGeom prst="rect">
            <a:avLst/>
          </a:prstGeom>
        </p:spPr>
      </p:pic>
    </p:spTree>
    <p:extLst>
      <p:ext uri="{BB962C8B-B14F-4D97-AF65-F5344CB8AC3E}">
        <p14:creationId xmlns:p14="http://schemas.microsoft.com/office/powerpoint/2010/main" val="162573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454" y="218151"/>
            <a:ext cx="8971545" cy="369332"/>
          </a:xfrm>
          <a:prstGeom prst="rect">
            <a:avLst/>
          </a:prstGeom>
        </p:spPr>
        <p:txBody>
          <a:bodyPr wrap="square">
            <a:spAutoFit/>
          </a:bodyPr>
          <a:lstStyle/>
          <a:p>
            <a:r>
              <a:rPr lang="en-US" dirty="0"/>
              <a:t> </a:t>
            </a:r>
          </a:p>
        </p:txBody>
      </p:sp>
      <p:pic>
        <p:nvPicPr>
          <p:cNvPr id="3" name="Picture 2"/>
          <p:cNvPicPr/>
          <p:nvPr/>
        </p:nvPicPr>
        <p:blipFill>
          <a:blip r:embed="rId2">
            <a:extLst>
              <a:ext uri="{28A0092B-C50C-407E-A947-70E740481C1C}">
                <a14:useLocalDpi xmlns:a14="http://schemas.microsoft.com/office/drawing/2010/main"/>
              </a:ext>
            </a:extLst>
          </a:blip>
          <a:stretch>
            <a:fillRect/>
          </a:stretch>
        </p:blipFill>
        <p:spPr>
          <a:xfrm>
            <a:off x="172454" y="1034429"/>
            <a:ext cx="8469092" cy="4713852"/>
          </a:xfrm>
          <a:prstGeom prst="rect">
            <a:avLst/>
          </a:prstGeom>
        </p:spPr>
      </p:pic>
      <p:sp>
        <p:nvSpPr>
          <p:cNvPr id="4" name="Rectangle 3"/>
          <p:cNvSpPr/>
          <p:nvPr/>
        </p:nvSpPr>
        <p:spPr>
          <a:xfrm>
            <a:off x="2671023" y="942770"/>
            <a:ext cx="3312593" cy="69398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1086740" y="942770"/>
            <a:ext cx="7064153" cy="584776"/>
          </a:xfrm>
          <a:prstGeom prst="rect">
            <a:avLst/>
          </a:prstGeom>
          <a:noFill/>
        </p:spPr>
        <p:txBody>
          <a:bodyPr wrap="none" rtlCol="0">
            <a:spAutoFit/>
          </a:bodyPr>
          <a:lstStyle/>
          <a:p>
            <a:r>
              <a:rPr lang="en-US" sz="3200" dirty="0" smtClean="0"/>
              <a:t>BASIC STRUCTURES OF A SALMONID FISH</a:t>
            </a:r>
            <a:endParaRPr lang="en-US" sz="3200" dirty="0"/>
          </a:p>
        </p:txBody>
      </p:sp>
    </p:spTree>
    <p:extLst>
      <p:ext uri="{BB962C8B-B14F-4D97-AF65-F5344CB8AC3E}">
        <p14:creationId xmlns:p14="http://schemas.microsoft.com/office/powerpoint/2010/main" val="162573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454" y="218151"/>
            <a:ext cx="8971545" cy="369332"/>
          </a:xfrm>
          <a:prstGeom prst="rect">
            <a:avLst/>
          </a:prstGeom>
        </p:spPr>
        <p:txBody>
          <a:bodyPr wrap="square">
            <a:spAutoFit/>
          </a:bodyPr>
          <a:lstStyle/>
          <a:p>
            <a:r>
              <a:rPr lang="en-US" dirty="0"/>
              <a:t> </a:t>
            </a:r>
          </a:p>
        </p:txBody>
      </p:sp>
      <p:pic>
        <p:nvPicPr>
          <p:cNvPr id="3" name="Picture 2"/>
          <p:cNvPicPr/>
          <p:nvPr/>
        </p:nvPicPr>
        <p:blipFill>
          <a:blip r:embed="rId2" cstate="screen">
            <a:extLst>
              <a:ext uri="{28A0092B-C50C-407E-A947-70E740481C1C}">
                <a14:useLocalDpi xmlns:a14="http://schemas.microsoft.com/office/drawing/2010/main"/>
              </a:ext>
            </a:extLst>
          </a:blip>
          <a:stretch>
            <a:fillRect/>
          </a:stretch>
        </p:blipFill>
        <p:spPr>
          <a:xfrm>
            <a:off x="172454" y="117543"/>
            <a:ext cx="5287432" cy="6390192"/>
          </a:xfrm>
          <a:prstGeom prst="rect">
            <a:avLst/>
          </a:prstGeom>
        </p:spPr>
      </p:pic>
      <p:sp>
        <p:nvSpPr>
          <p:cNvPr id="4" name="Rectangle 3"/>
          <p:cNvSpPr/>
          <p:nvPr/>
        </p:nvSpPr>
        <p:spPr>
          <a:xfrm>
            <a:off x="5459886" y="246351"/>
            <a:ext cx="3684114" cy="5447645"/>
          </a:xfrm>
          <a:prstGeom prst="rect">
            <a:avLst/>
          </a:prstGeom>
        </p:spPr>
        <p:txBody>
          <a:bodyPr wrap="square">
            <a:spAutoFit/>
          </a:bodyPr>
          <a:lstStyle/>
          <a:p>
            <a:r>
              <a:rPr lang="en-US" sz="2800" dirty="0" smtClean="0">
                <a:solidFill>
                  <a:srgbClr val="FF0000"/>
                </a:solidFill>
              </a:rPr>
              <a:t>TAIL FIN STRUCTURE</a:t>
            </a:r>
          </a:p>
          <a:p>
            <a:endParaRPr lang="en-US" sz="2000" dirty="0"/>
          </a:p>
          <a:p>
            <a:r>
              <a:rPr lang="en-US" sz="2000" dirty="0" smtClean="0">
                <a:solidFill>
                  <a:srgbClr val="FF0000"/>
                </a:solidFill>
              </a:rPr>
              <a:t>HOMOCERCAL</a:t>
            </a:r>
            <a:r>
              <a:rPr lang="en-US" sz="2000" dirty="0" smtClean="0"/>
              <a:t> </a:t>
            </a:r>
            <a:r>
              <a:rPr lang="en-US" sz="2000" dirty="0"/>
              <a:t>– tail that looks externally symmetrical, but may not be internally.  (There are many ways to build a </a:t>
            </a:r>
            <a:r>
              <a:rPr lang="en-US" sz="2000" dirty="0" err="1"/>
              <a:t>homocercal</a:t>
            </a:r>
            <a:r>
              <a:rPr lang="en-US" sz="2000" dirty="0"/>
              <a:t> tail.</a:t>
            </a:r>
            <a:r>
              <a:rPr lang="en-US" sz="2000" dirty="0" smtClean="0"/>
              <a:t>)</a:t>
            </a:r>
          </a:p>
          <a:p>
            <a:endParaRPr lang="en-US" sz="2000" dirty="0"/>
          </a:p>
          <a:p>
            <a:r>
              <a:rPr lang="en-US" sz="2000" dirty="0">
                <a:solidFill>
                  <a:srgbClr val="FF0000"/>
                </a:solidFill>
              </a:rPr>
              <a:t>HETEROCERCAL</a:t>
            </a:r>
            <a:r>
              <a:rPr lang="en-US" sz="2000" dirty="0"/>
              <a:t> - tail in which  longer lobe is dorsal, usually with vertebral column continuing into it</a:t>
            </a:r>
            <a:r>
              <a:rPr lang="en-US" sz="2000" dirty="0" smtClean="0"/>
              <a:t>.</a:t>
            </a:r>
          </a:p>
          <a:p>
            <a:endParaRPr lang="en-US" sz="2000" dirty="0"/>
          </a:p>
          <a:p>
            <a:r>
              <a:rPr lang="en-US" sz="2000" dirty="0">
                <a:solidFill>
                  <a:srgbClr val="FF0000"/>
                </a:solidFill>
              </a:rPr>
              <a:t>HYPOCERCAL</a:t>
            </a:r>
            <a:r>
              <a:rPr lang="en-US" sz="2000" dirty="0"/>
              <a:t> – tail in which longer lobe is ventral, usually with vertebral column continuing into it.</a:t>
            </a:r>
          </a:p>
        </p:txBody>
      </p:sp>
    </p:spTree>
    <p:extLst>
      <p:ext uri="{BB962C8B-B14F-4D97-AF65-F5344CB8AC3E}">
        <p14:creationId xmlns:p14="http://schemas.microsoft.com/office/powerpoint/2010/main" val="162573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454" y="218151"/>
            <a:ext cx="8971545" cy="369332"/>
          </a:xfrm>
          <a:prstGeom prst="rect">
            <a:avLst/>
          </a:prstGeom>
        </p:spPr>
        <p:txBody>
          <a:bodyPr wrap="square">
            <a:spAutoFit/>
          </a:bodyPr>
          <a:lstStyle/>
          <a:p>
            <a:r>
              <a:rPr lang="en-US" dirty="0"/>
              <a:t> </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50963" y="726387"/>
            <a:ext cx="4394518" cy="3110522"/>
          </a:xfrm>
          <a:prstGeom prst="rect">
            <a:avLst/>
          </a:prstGeom>
        </p:spPr>
      </p:pic>
      <p:sp>
        <p:nvSpPr>
          <p:cNvPr id="5" name="Rectangle 4"/>
          <p:cNvSpPr/>
          <p:nvPr/>
        </p:nvSpPr>
        <p:spPr>
          <a:xfrm>
            <a:off x="172454" y="3995677"/>
            <a:ext cx="8751613" cy="2862323"/>
          </a:xfrm>
          <a:prstGeom prst="rect">
            <a:avLst/>
          </a:prstGeom>
        </p:spPr>
        <p:txBody>
          <a:bodyPr wrap="square">
            <a:spAutoFit/>
          </a:bodyPr>
          <a:lstStyle/>
          <a:p>
            <a:pPr marL="285750" lvl="0" indent="-285750">
              <a:buFont typeface="Arial"/>
              <a:buChar char="•"/>
            </a:pPr>
            <a:r>
              <a:rPr lang="en-US" dirty="0"/>
              <a:t>Vertebral </a:t>
            </a:r>
            <a:r>
              <a:rPr lang="en-US" dirty="0" err="1"/>
              <a:t>centra</a:t>
            </a:r>
            <a:r>
              <a:rPr lang="en-US" dirty="0"/>
              <a:t> of crossopterygians are wedge-shaped, and triangular in outline in lateral view.  Small accessory structures sometimes called </a:t>
            </a:r>
            <a:r>
              <a:rPr lang="en-US" dirty="0" err="1"/>
              <a:t>pleurocentra</a:t>
            </a:r>
            <a:r>
              <a:rPr lang="en-US" dirty="0"/>
              <a:t> (singular = </a:t>
            </a:r>
            <a:r>
              <a:rPr lang="en-US" dirty="0" err="1"/>
              <a:t>pleurocentrum</a:t>
            </a:r>
            <a:r>
              <a:rPr lang="en-US" dirty="0"/>
              <a:t>) may actually be intercalary plates.</a:t>
            </a:r>
          </a:p>
          <a:p>
            <a:pPr marL="285750" lvl="0" indent="-285750">
              <a:buFont typeface="Arial"/>
              <a:buChar char="•"/>
            </a:pPr>
            <a:r>
              <a:rPr lang="en-US" dirty="0"/>
              <a:t>Neural arches become somewhat more erect.</a:t>
            </a:r>
          </a:p>
          <a:p>
            <a:pPr marL="285750" lvl="0" indent="-285750">
              <a:buFont typeface="Arial"/>
              <a:buChar char="•"/>
            </a:pPr>
            <a:r>
              <a:rPr lang="en-US" dirty="0"/>
              <a:t>And although the earliest </a:t>
            </a:r>
            <a:r>
              <a:rPr lang="en-US" dirty="0" err="1"/>
              <a:t>tetrapods</a:t>
            </a:r>
            <a:r>
              <a:rPr lang="en-US" dirty="0"/>
              <a:t> appear to have remained largely aquatic, they must have had to deal with gravity and the needs for support at least on occasion, as they do demonstrate the development of </a:t>
            </a:r>
            <a:r>
              <a:rPr lang="en-US" dirty="0" err="1"/>
              <a:t>zygapophyses</a:t>
            </a:r>
            <a:r>
              <a:rPr lang="en-US" dirty="0"/>
              <a:t>.  </a:t>
            </a:r>
          </a:p>
          <a:p>
            <a:pPr marL="285750" lvl="0" indent="-285750">
              <a:buFont typeface="Arial"/>
              <a:buChar char="•"/>
            </a:pPr>
            <a:r>
              <a:rPr lang="en-US" dirty="0">
                <a:solidFill>
                  <a:srgbClr val="FF0000"/>
                </a:solidFill>
              </a:rPr>
              <a:t>ZYGAPOPHYSES</a:t>
            </a:r>
            <a:r>
              <a:rPr lang="en-US" dirty="0"/>
              <a:t> are structures for articulation between successive vertebral structures so that each vertebra rests partially on the vertebral immediately caudal to it.  This helps resist ventral-ward collapse of the column in </a:t>
            </a:r>
            <a:r>
              <a:rPr lang="en-US" dirty="0" err="1"/>
              <a:t>tetrapods</a:t>
            </a:r>
            <a:r>
              <a:rPr lang="en-US" dirty="0"/>
              <a:t>.</a:t>
            </a:r>
          </a:p>
        </p:txBody>
      </p:sp>
      <p:sp>
        <p:nvSpPr>
          <p:cNvPr id="3" name="Rectangle 2"/>
          <p:cNvSpPr/>
          <p:nvPr/>
        </p:nvSpPr>
        <p:spPr>
          <a:xfrm>
            <a:off x="269638" y="7972"/>
            <a:ext cx="8620679" cy="954107"/>
          </a:xfrm>
          <a:prstGeom prst="rect">
            <a:avLst/>
          </a:prstGeom>
        </p:spPr>
        <p:txBody>
          <a:bodyPr wrap="square">
            <a:spAutoFit/>
          </a:bodyPr>
          <a:lstStyle/>
          <a:p>
            <a:pPr algn="ctr"/>
            <a:r>
              <a:rPr lang="en-US" sz="2800" dirty="0">
                <a:solidFill>
                  <a:srgbClr val="FF0000"/>
                </a:solidFill>
              </a:rPr>
              <a:t>VERTEBRAL STRUCTURE FROM CROSSOPTERYGIAN </a:t>
            </a:r>
          </a:p>
          <a:p>
            <a:pPr algn="ctr"/>
            <a:r>
              <a:rPr lang="en-US" sz="2800" dirty="0">
                <a:solidFill>
                  <a:srgbClr val="FF0000"/>
                </a:solidFill>
              </a:rPr>
              <a:t>FISHES TO THE EARLIEST TETRAPODS</a:t>
            </a:r>
          </a:p>
        </p:txBody>
      </p:sp>
    </p:spTree>
    <p:extLst>
      <p:ext uri="{BB962C8B-B14F-4D97-AF65-F5344CB8AC3E}">
        <p14:creationId xmlns:p14="http://schemas.microsoft.com/office/powerpoint/2010/main" val="162573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454" y="218151"/>
            <a:ext cx="8971545" cy="369332"/>
          </a:xfrm>
          <a:prstGeom prst="rect">
            <a:avLst/>
          </a:prstGeom>
        </p:spPr>
        <p:txBody>
          <a:bodyPr wrap="square">
            <a:spAutoFit/>
          </a:bodyPr>
          <a:lstStyle/>
          <a:p>
            <a:r>
              <a:rPr lang="en-US" dirty="0"/>
              <a:t> </a:t>
            </a:r>
          </a:p>
        </p:txBody>
      </p:sp>
      <p:sp>
        <p:nvSpPr>
          <p:cNvPr id="3" name="Rectangle 2"/>
          <p:cNvSpPr/>
          <p:nvPr/>
        </p:nvSpPr>
        <p:spPr>
          <a:xfrm>
            <a:off x="172454" y="289679"/>
            <a:ext cx="8822610" cy="2031325"/>
          </a:xfrm>
          <a:prstGeom prst="rect">
            <a:avLst/>
          </a:prstGeom>
        </p:spPr>
        <p:txBody>
          <a:bodyPr wrap="square">
            <a:spAutoFit/>
          </a:bodyPr>
          <a:lstStyle/>
          <a:p>
            <a:r>
              <a:rPr lang="en-US" dirty="0"/>
              <a:t> </a:t>
            </a:r>
            <a:r>
              <a:rPr lang="en-US" dirty="0" smtClean="0"/>
              <a:t>To </a:t>
            </a:r>
            <a:r>
              <a:rPr lang="en-US" dirty="0"/>
              <a:t>understand the difference between the </a:t>
            </a:r>
            <a:r>
              <a:rPr lang="en-US" dirty="0" smtClean="0">
                <a:solidFill>
                  <a:srgbClr val="FF0000"/>
                </a:solidFill>
              </a:rPr>
              <a:t>INTERCENTRUM</a:t>
            </a:r>
            <a:r>
              <a:rPr lang="en-US" dirty="0" smtClean="0"/>
              <a:t> and </a:t>
            </a:r>
            <a:r>
              <a:rPr lang="en-US" dirty="0" smtClean="0">
                <a:solidFill>
                  <a:srgbClr val="FF0000"/>
                </a:solidFill>
              </a:rPr>
              <a:t>PLEUROCENTRUM</a:t>
            </a:r>
            <a:r>
              <a:rPr lang="en-US" dirty="0" smtClean="0"/>
              <a:t>, </a:t>
            </a:r>
            <a:r>
              <a:rPr lang="en-US" dirty="0"/>
              <a:t>the early embryology of the vertebra must be understood.  </a:t>
            </a:r>
            <a:endParaRPr lang="en-US" dirty="0" smtClean="0"/>
          </a:p>
          <a:p>
            <a:endParaRPr lang="en-US" dirty="0"/>
          </a:p>
          <a:p>
            <a:r>
              <a:rPr lang="en-US" dirty="0" smtClean="0"/>
              <a:t>To </a:t>
            </a:r>
            <a:r>
              <a:rPr lang="en-US" dirty="0"/>
              <a:t>understand that, recall that the segmental </a:t>
            </a:r>
            <a:r>
              <a:rPr lang="en-US" dirty="0" err="1"/>
              <a:t>somites</a:t>
            </a:r>
            <a:r>
              <a:rPr lang="en-US" dirty="0"/>
              <a:t> are subdivided into dermatome, </a:t>
            </a:r>
            <a:r>
              <a:rPr lang="en-US" dirty="0" err="1"/>
              <a:t>myotome</a:t>
            </a:r>
            <a:r>
              <a:rPr lang="en-US" dirty="0"/>
              <a:t>, and </a:t>
            </a:r>
            <a:r>
              <a:rPr lang="en-US" dirty="0" err="1"/>
              <a:t>sklerotome</a:t>
            </a:r>
            <a:r>
              <a:rPr lang="en-US" dirty="0"/>
              <a:t>.  Key here is the </a:t>
            </a:r>
            <a:r>
              <a:rPr lang="en-US" dirty="0" err="1"/>
              <a:t>sklerotome</a:t>
            </a:r>
            <a:r>
              <a:rPr lang="en-US" dirty="0"/>
              <a:t> that will give rise to vertebral structures, and the </a:t>
            </a:r>
            <a:r>
              <a:rPr lang="en-US" dirty="0" err="1"/>
              <a:t>myotome</a:t>
            </a:r>
            <a:r>
              <a:rPr lang="en-US" dirty="0"/>
              <a:t> which gives rise to the musculature that attaches to that skeletal structure.</a:t>
            </a:r>
          </a:p>
        </p:txBody>
      </p:sp>
      <p:pic>
        <p:nvPicPr>
          <p:cNvPr id="4" name="Picture 3"/>
          <p:cNvPicPr/>
          <p:nvPr/>
        </p:nvPicPr>
        <p:blipFill>
          <a:blip r:embed="rId2" cstate="screen">
            <a:extLst>
              <a:ext uri="{28A0092B-C50C-407E-A947-70E740481C1C}">
                <a14:useLocalDpi xmlns:a14="http://schemas.microsoft.com/office/drawing/2010/main"/>
              </a:ext>
            </a:extLst>
          </a:blip>
          <a:stretch>
            <a:fillRect/>
          </a:stretch>
        </p:blipFill>
        <p:spPr>
          <a:xfrm>
            <a:off x="1116388" y="2324063"/>
            <a:ext cx="6492240" cy="5725795"/>
          </a:xfrm>
          <a:prstGeom prst="rect">
            <a:avLst/>
          </a:prstGeom>
        </p:spPr>
      </p:pic>
    </p:spTree>
    <p:extLst>
      <p:ext uri="{BB962C8B-B14F-4D97-AF65-F5344CB8AC3E}">
        <p14:creationId xmlns:p14="http://schemas.microsoft.com/office/powerpoint/2010/main" val="162573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454" y="218151"/>
            <a:ext cx="8971545" cy="369332"/>
          </a:xfrm>
          <a:prstGeom prst="rect">
            <a:avLst/>
          </a:prstGeom>
        </p:spPr>
        <p:txBody>
          <a:bodyPr wrap="square">
            <a:spAutoFit/>
          </a:bodyPr>
          <a:lstStyle/>
          <a:p>
            <a:r>
              <a:rPr lang="en-US" dirty="0"/>
              <a:t> </a:t>
            </a:r>
          </a:p>
        </p:txBody>
      </p:sp>
      <p:pic>
        <p:nvPicPr>
          <p:cNvPr id="3" name="Picture 2"/>
          <p:cNvPicPr/>
          <p:nvPr/>
        </p:nvPicPr>
        <p:blipFill>
          <a:blip r:embed="rId2" cstate="screen">
            <a:extLst>
              <a:ext uri="{28A0092B-C50C-407E-A947-70E740481C1C}">
                <a14:useLocalDpi xmlns:a14="http://schemas.microsoft.com/office/drawing/2010/main"/>
              </a:ext>
            </a:extLst>
          </a:blip>
          <a:stretch>
            <a:fillRect/>
          </a:stretch>
        </p:blipFill>
        <p:spPr>
          <a:xfrm>
            <a:off x="1325880" y="-157128"/>
            <a:ext cx="6492240" cy="5725795"/>
          </a:xfrm>
          <a:prstGeom prst="rect">
            <a:avLst/>
          </a:prstGeom>
        </p:spPr>
      </p:pic>
      <p:sp>
        <p:nvSpPr>
          <p:cNvPr id="4" name="Rectangle 3"/>
          <p:cNvSpPr/>
          <p:nvPr/>
        </p:nvSpPr>
        <p:spPr>
          <a:xfrm>
            <a:off x="-1" y="4595842"/>
            <a:ext cx="9144000" cy="1754327"/>
          </a:xfrm>
          <a:prstGeom prst="rect">
            <a:avLst/>
          </a:prstGeom>
        </p:spPr>
        <p:txBody>
          <a:bodyPr wrap="square">
            <a:spAutoFit/>
          </a:bodyPr>
          <a:lstStyle/>
          <a:p>
            <a:pPr marL="285750" lvl="0" indent="-285750">
              <a:buFont typeface="Arial"/>
              <a:buChar char="•"/>
            </a:pPr>
            <a:r>
              <a:rPr lang="en-US" dirty="0" smtClean="0"/>
              <a:t>The </a:t>
            </a:r>
            <a:r>
              <a:rPr lang="en-US" dirty="0"/>
              <a:t>developing </a:t>
            </a:r>
            <a:r>
              <a:rPr lang="en-US" dirty="0" err="1"/>
              <a:t>sklerotome</a:t>
            </a:r>
            <a:r>
              <a:rPr lang="en-US" dirty="0"/>
              <a:t> (above) and </a:t>
            </a:r>
            <a:r>
              <a:rPr lang="en-US" dirty="0" err="1"/>
              <a:t>myotome</a:t>
            </a:r>
            <a:r>
              <a:rPr lang="en-US" dirty="0"/>
              <a:t> are initially in line with one another.</a:t>
            </a:r>
          </a:p>
          <a:p>
            <a:pPr marL="285750" lvl="0" indent="-285750">
              <a:buFont typeface="Arial"/>
              <a:buChar char="•"/>
            </a:pPr>
            <a:r>
              <a:rPr lang="en-US" dirty="0"/>
              <a:t>This is not an advantageous means of attachment if the muscle is to act across a joint.</a:t>
            </a:r>
          </a:p>
          <a:p>
            <a:pPr marL="285750" lvl="0" indent="-285750">
              <a:buFont typeface="Arial"/>
              <a:buChar char="•"/>
            </a:pPr>
            <a:r>
              <a:rPr lang="en-US" dirty="0"/>
              <a:t>Each </a:t>
            </a:r>
            <a:r>
              <a:rPr lang="en-US" dirty="0" err="1"/>
              <a:t>sklerotome</a:t>
            </a:r>
            <a:r>
              <a:rPr lang="en-US" dirty="0"/>
              <a:t> SPLITS into a cranial half and a caudal half, which then migrate away from one another.</a:t>
            </a:r>
          </a:p>
          <a:p>
            <a:pPr marL="285750" lvl="0" indent="-285750">
              <a:buFont typeface="Arial"/>
              <a:buChar char="•"/>
            </a:pPr>
            <a:r>
              <a:rPr lang="en-US" dirty="0"/>
              <a:t>This causes the cranial half of one </a:t>
            </a:r>
            <a:r>
              <a:rPr lang="en-US" dirty="0" err="1"/>
              <a:t>sklerotome</a:t>
            </a:r>
            <a:r>
              <a:rPr lang="en-US" dirty="0"/>
              <a:t> and the caudal half of that immediate forward of it  to move toward one another.  </a:t>
            </a:r>
          </a:p>
        </p:txBody>
      </p:sp>
    </p:spTree>
    <p:extLst>
      <p:ext uri="{BB962C8B-B14F-4D97-AF65-F5344CB8AC3E}">
        <p14:creationId xmlns:p14="http://schemas.microsoft.com/office/powerpoint/2010/main" val="1625733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screen">
            <a:extLst>
              <a:ext uri="{28A0092B-C50C-407E-A947-70E740481C1C}">
                <a14:useLocalDpi xmlns:a14="http://schemas.microsoft.com/office/drawing/2010/main"/>
              </a:ext>
            </a:extLst>
          </a:blip>
          <a:stretch>
            <a:fillRect/>
          </a:stretch>
        </p:blipFill>
        <p:spPr>
          <a:xfrm>
            <a:off x="1325880" y="-157128"/>
            <a:ext cx="6492240" cy="5725795"/>
          </a:xfrm>
          <a:prstGeom prst="rect">
            <a:avLst/>
          </a:prstGeom>
        </p:spPr>
      </p:pic>
      <p:sp>
        <p:nvSpPr>
          <p:cNvPr id="2" name="Rectangle 1"/>
          <p:cNvSpPr/>
          <p:nvPr/>
        </p:nvSpPr>
        <p:spPr>
          <a:xfrm>
            <a:off x="172454" y="218151"/>
            <a:ext cx="8971545" cy="369332"/>
          </a:xfrm>
          <a:prstGeom prst="rect">
            <a:avLst/>
          </a:prstGeom>
        </p:spPr>
        <p:txBody>
          <a:bodyPr wrap="square">
            <a:spAutoFit/>
          </a:bodyPr>
          <a:lstStyle/>
          <a:p>
            <a:r>
              <a:rPr lang="en-US" dirty="0"/>
              <a:t> </a:t>
            </a:r>
          </a:p>
        </p:txBody>
      </p:sp>
      <p:sp>
        <p:nvSpPr>
          <p:cNvPr id="3" name="Rectangle 2"/>
          <p:cNvSpPr/>
          <p:nvPr/>
        </p:nvSpPr>
        <p:spPr>
          <a:xfrm>
            <a:off x="1" y="4340144"/>
            <a:ext cx="9143999" cy="2585323"/>
          </a:xfrm>
          <a:prstGeom prst="rect">
            <a:avLst/>
          </a:prstGeom>
        </p:spPr>
        <p:txBody>
          <a:bodyPr wrap="square">
            <a:spAutoFit/>
          </a:bodyPr>
          <a:lstStyle/>
          <a:p>
            <a:pPr marL="285750" lvl="0" indent="-285750">
              <a:buFont typeface="Arial"/>
              <a:buChar char="•"/>
            </a:pPr>
            <a:r>
              <a:rPr lang="en-US" dirty="0" smtClean="0"/>
              <a:t>When they touch the like tissues fuse, giving rise to a vertebral structure that is built from caudal and cranial halves of adjacent </a:t>
            </a:r>
            <a:r>
              <a:rPr lang="en-US" dirty="0" err="1" smtClean="0"/>
              <a:t>sklerotomes</a:t>
            </a:r>
            <a:r>
              <a:rPr lang="en-US" dirty="0" smtClean="0"/>
              <a:t>.</a:t>
            </a:r>
          </a:p>
          <a:p>
            <a:pPr marL="285750" lvl="0" indent="-285750">
              <a:buFont typeface="Arial"/>
              <a:buChar char="•"/>
            </a:pPr>
            <a:r>
              <a:rPr lang="en-US" dirty="0" smtClean="0"/>
              <a:t>This results in </a:t>
            </a:r>
            <a:r>
              <a:rPr lang="en-US" dirty="0" err="1" smtClean="0"/>
              <a:t>myotomes</a:t>
            </a:r>
            <a:r>
              <a:rPr lang="en-US" dirty="0" smtClean="0"/>
              <a:t>/muscle blocks now spanning intervertebral joints, generating a condition more useful for stabilizing the vertebral column and RESISTING SAGGING DUE TO GRAVITY.  </a:t>
            </a:r>
          </a:p>
          <a:p>
            <a:pPr marL="285750" lvl="0" indent="-285750">
              <a:buFont typeface="Arial"/>
              <a:buChar char="•"/>
            </a:pPr>
            <a:r>
              <a:rPr lang="en-US" dirty="0" smtClean="0"/>
              <a:t>This reorganized vertebra type is a </a:t>
            </a:r>
            <a:r>
              <a:rPr lang="en-US" dirty="0" smtClean="0">
                <a:solidFill>
                  <a:srgbClr val="FF0000"/>
                </a:solidFill>
              </a:rPr>
              <a:t>PLEUROCENTRUM</a:t>
            </a:r>
            <a:r>
              <a:rPr lang="en-US" dirty="0" smtClean="0"/>
              <a:t>.</a:t>
            </a:r>
          </a:p>
          <a:p>
            <a:pPr marL="285750" lvl="0" indent="-285750">
              <a:buFont typeface="Arial"/>
              <a:buChar char="•"/>
            </a:pPr>
            <a:r>
              <a:rPr lang="en-US" dirty="0" smtClean="0"/>
              <a:t>A vertebra that doe not go through this reorganization is known as an </a:t>
            </a:r>
            <a:r>
              <a:rPr lang="en-US" dirty="0" smtClean="0">
                <a:solidFill>
                  <a:srgbClr val="FF0000"/>
                </a:solidFill>
              </a:rPr>
              <a:t>INTERCENTRUM</a:t>
            </a:r>
            <a:r>
              <a:rPr lang="en-US" dirty="0" smtClean="0"/>
              <a:t>.  Notably, even when much of the vertebra </a:t>
            </a:r>
            <a:r>
              <a:rPr lang="en-US" dirty="0" err="1" smtClean="0"/>
              <a:t>resegments</a:t>
            </a:r>
            <a:r>
              <a:rPr lang="en-US" dirty="0" smtClean="0"/>
              <a:t>, sometimes small parts of the original </a:t>
            </a:r>
            <a:r>
              <a:rPr lang="en-US" dirty="0" err="1" smtClean="0"/>
              <a:t>sklerotome</a:t>
            </a:r>
            <a:r>
              <a:rPr lang="en-US" dirty="0" smtClean="0"/>
              <a:t> does not.  This is the </a:t>
            </a:r>
            <a:r>
              <a:rPr lang="en-US" dirty="0" err="1" smtClean="0"/>
              <a:t>intercentrum</a:t>
            </a:r>
            <a:r>
              <a:rPr lang="en-US" dirty="0" smtClean="0"/>
              <a:t>.</a:t>
            </a:r>
            <a:endParaRPr lang="en-US" dirty="0"/>
          </a:p>
        </p:txBody>
      </p:sp>
    </p:spTree>
    <p:extLst>
      <p:ext uri="{BB962C8B-B14F-4D97-AF65-F5344CB8AC3E}">
        <p14:creationId xmlns:p14="http://schemas.microsoft.com/office/powerpoint/2010/main" val="1625733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454" y="218151"/>
            <a:ext cx="8971545" cy="369332"/>
          </a:xfrm>
          <a:prstGeom prst="rect">
            <a:avLst/>
          </a:prstGeom>
        </p:spPr>
        <p:txBody>
          <a:bodyPr wrap="square">
            <a:spAutoFit/>
          </a:bodyPr>
          <a:lstStyle/>
          <a:p>
            <a:r>
              <a:rPr lang="en-US" dirty="0"/>
              <a:t> </a:t>
            </a:r>
          </a:p>
        </p:txBody>
      </p:sp>
      <p:sp>
        <p:nvSpPr>
          <p:cNvPr id="4" name="Rectangle 3"/>
          <p:cNvSpPr/>
          <p:nvPr/>
        </p:nvSpPr>
        <p:spPr>
          <a:xfrm>
            <a:off x="172454" y="587483"/>
            <a:ext cx="8667733" cy="5940088"/>
          </a:xfrm>
          <a:prstGeom prst="rect">
            <a:avLst/>
          </a:prstGeom>
        </p:spPr>
        <p:txBody>
          <a:bodyPr wrap="square">
            <a:spAutoFit/>
          </a:bodyPr>
          <a:lstStyle/>
          <a:p>
            <a:r>
              <a:rPr lang="en-US" sz="2000" dirty="0"/>
              <a:t>The original condition — i.e. the fish condition, the aquatic condition – is NOT to </a:t>
            </a:r>
            <a:r>
              <a:rPr lang="en-US" sz="2000" dirty="0" err="1"/>
              <a:t>resegment</a:t>
            </a:r>
            <a:r>
              <a:rPr lang="en-US" sz="2000" dirty="0"/>
              <a:t>.  To remains as an </a:t>
            </a:r>
            <a:r>
              <a:rPr lang="en-US" sz="2000" dirty="0" err="1"/>
              <a:t>intercentrum</a:t>
            </a:r>
            <a:r>
              <a:rPr lang="en-US" sz="2000" dirty="0"/>
              <a:t>.</a:t>
            </a:r>
          </a:p>
          <a:p>
            <a:r>
              <a:rPr lang="en-US" sz="2000" dirty="0"/>
              <a:t> </a:t>
            </a:r>
          </a:p>
          <a:p>
            <a:r>
              <a:rPr lang="en-US" sz="2000" dirty="0"/>
              <a:t>What we will see is that those lineages of </a:t>
            </a:r>
            <a:r>
              <a:rPr lang="en-US" sz="2000" dirty="0" err="1"/>
              <a:t>tetrapods</a:t>
            </a:r>
            <a:r>
              <a:rPr lang="en-US" sz="2000" dirty="0"/>
              <a:t> that come to be more and more terrestrially adapted will come to emphasize the </a:t>
            </a:r>
            <a:r>
              <a:rPr lang="en-US" sz="2000" dirty="0" err="1"/>
              <a:t>pleurocentrum</a:t>
            </a:r>
            <a:r>
              <a:rPr lang="en-US" sz="2000" dirty="0"/>
              <a:t> more and more.  This will included the lineage leading to </a:t>
            </a:r>
            <a:r>
              <a:rPr lang="en-US" sz="2000" dirty="0" err="1"/>
              <a:t>Amniota</a:t>
            </a:r>
            <a:r>
              <a:rPr lang="en-US" sz="2000" dirty="0"/>
              <a:t>.</a:t>
            </a:r>
          </a:p>
          <a:p>
            <a:r>
              <a:rPr lang="en-US" sz="2000" dirty="0"/>
              <a:t> </a:t>
            </a:r>
          </a:p>
          <a:p>
            <a:r>
              <a:rPr lang="en-US" sz="2000" dirty="0"/>
              <a:t>Conversely, some early tetrapod lineages never truly left the water, and some  became obligate aquatic organisms.  In  other words, they continued to mostly swim.  Those groups came to continue the emphasis on the </a:t>
            </a:r>
            <a:r>
              <a:rPr lang="en-US" sz="2000" dirty="0" err="1"/>
              <a:t>intercentrum</a:t>
            </a:r>
            <a:r>
              <a:rPr lang="en-US" sz="2000" dirty="0"/>
              <a:t>.</a:t>
            </a:r>
          </a:p>
          <a:p>
            <a:r>
              <a:rPr lang="en-US" sz="2000" dirty="0"/>
              <a:t> </a:t>
            </a:r>
          </a:p>
          <a:p>
            <a:r>
              <a:rPr lang="en-US" sz="2000" dirty="0"/>
              <a:t>Below we can see two main lineages of basal </a:t>
            </a:r>
            <a:r>
              <a:rPr lang="en-US" sz="2000" dirty="0" err="1"/>
              <a:t>tetrapods</a:t>
            </a:r>
            <a:r>
              <a:rPr lang="en-US" sz="2000" dirty="0"/>
              <a:t>.  One lineage, that leading from crossopterygian fishes has a small </a:t>
            </a:r>
            <a:r>
              <a:rPr lang="en-US" sz="2000" dirty="0" err="1"/>
              <a:t>pleurocentrum</a:t>
            </a:r>
            <a:r>
              <a:rPr lang="en-US" sz="2000" dirty="0"/>
              <a:t> for a bit but eventually it is abandoned and the </a:t>
            </a:r>
            <a:r>
              <a:rPr lang="en-US" sz="2000" dirty="0" err="1"/>
              <a:t>intercentrum</a:t>
            </a:r>
            <a:r>
              <a:rPr lang="en-US" sz="2000" dirty="0"/>
              <a:t> is the only component of the vertebral body.  (In this case color-coded </a:t>
            </a:r>
            <a:r>
              <a:rPr lang="en-US" sz="2000" dirty="0">
                <a:solidFill>
                  <a:srgbClr val="0000FF"/>
                </a:solidFill>
              </a:rPr>
              <a:t>blue</a:t>
            </a:r>
            <a:r>
              <a:rPr lang="en-US" sz="2000" dirty="0"/>
              <a:t>).</a:t>
            </a:r>
          </a:p>
          <a:p>
            <a:r>
              <a:rPr lang="en-US" sz="2000" dirty="0"/>
              <a:t> </a:t>
            </a:r>
          </a:p>
          <a:p>
            <a:r>
              <a:rPr lang="en-US" sz="2000" dirty="0"/>
              <a:t>On the other hand, the lineage that lead toward more completely terrestrial amniotes emphasized the </a:t>
            </a:r>
            <a:r>
              <a:rPr lang="en-US" sz="2000" dirty="0" err="1"/>
              <a:t>pleurocentrum</a:t>
            </a:r>
            <a:r>
              <a:rPr lang="en-US" sz="2000" dirty="0"/>
              <a:t>,  (In this case color-coded </a:t>
            </a:r>
            <a:r>
              <a:rPr lang="en-US" sz="2000" dirty="0">
                <a:solidFill>
                  <a:srgbClr val="FF0000"/>
                </a:solidFill>
              </a:rPr>
              <a:t>red</a:t>
            </a:r>
            <a:r>
              <a:rPr lang="en-US" sz="2000" dirty="0"/>
              <a:t>.) and the </a:t>
            </a:r>
            <a:r>
              <a:rPr lang="en-US" sz="2000" dirty="0" err="1"/>
              <a:t>intercentrum</a:t>
            </a:r>
            <a:r>
              <a:rPr lang="en-US" sz="2000" dirty="0"/>
              <a:t> became smaller and smaller.</a:t>
            </a:r>
          </a:p>
        </p:txBody>
      </p:sp>
    </p:spTree>
    <p:extLst>
      <p:ext uri="{BB962C8B-B14F-4D97-AF65-F5344CB8AC3E}">
        <p14:creationId xmlns:p14="http://schemas.microsoft.com/office/powerpoint/2010/main" val="1625733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454" y="218151"/>
            <a:ext cx="8971545" cy="369332"/>
          </a:xfrm>
          <a:prstGeom prst="rect">
            <a:avLst/>
          </a:prstGeom>
        </p:spPr>
        <p:txBody>
          <a:bodyPr wrap="square">
            <a:spAutoFit/>
          </a:bodyPr>
          <a:lstStyle/>
          <a:p>
            <a:r>
              <a:rPr lang="en-US" dirty="0"/>
              <a:t> </a:t>
            </a:r>
          </a:p>
        </p:txBody>
      </p:sp>
      <p:pic>
        <p:nvPicPr>
          <p:cNvPr id="3" name="Picture 2" descr="Vertebral Evolution Color 2A.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30223" y="0"/>
            <a:ext cx="8486068" cy="6858000"/>
          </a:xfrm>
          <a:prstGeom prst="rect">
            <a:avLst/>
          </a:prstGeom>
        </p:spPr>
      </p:pic>
    </p:spTree>
    <p:extLst>
      <p:ext uri="{BB962C8B-B14F-4D97-AF65-F5344CB8AC3E}">
        <p14:creationId xmlns:p14="http://schemas.microsoft.com/office/powerpoint/2010/main" val="1625733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454" y="218151"/>
            <a:ext cx="8971545" cy="369332"/>
          </a:xfrm>
          <a:prstGeom prst="rect">
            <a:avLst/>
          </a:prstGeom>
        </p:spPr>
        <p:txBody>
          <a:bodyPr wrap="square">
            <a:spAutoFit/>
          </a:bodyPr>
          <a:lstStyle/>
          <a:p>
            <a:r>
              <a:rPr lang="en-US" dirty="0"/>
              <a:t> </a:t>
            </a:r>
          </a:p>
        </p:txBody>
      </p:sp>
      <p:pic>
        <p:nvPicPr>
          <p:cNvPr id="3" name="Picture 2" descr="Vertebral Evolution Color 2.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29591" y="0"/>
            <a:ext cx="8093375" cy="6858000"/>
          </a:xfrm>
          <a:prstGeom prst="rect">
            <a:avLst/>
          </a:prstGeom>
        </p:spPr>
      </p:pic>
    </p:spTree>
    <p:extLst>
      <p:ext uri="{BB962C8B-B14F-4D97-AF65-F5344CB8AC3E}">
        <p14:creationId xmlns:p14="http://schemas.microsoft.com/office/powerpoint/2010/main" val="162573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454" y="218151"/>
            <a:ext cx="8971545" cy="369332"/>
          </a:xfrm>
          <a:prstGeom prst="rect">
            <a:avLst/>
          </a:prstGeom>
        </p:spPr>
        <p:txBody>
          <a:bodyPr wrap="square">
            <a:spAutoFit/>
          </a:bodyPr>
          <a:lstStyle/>
          <a:p>
            <a:r>
              <a:rPr lang="en-US" dirty="0"/>
              <a:t> </a:t>
            </a:r>
          </a:p>
        </p:txBody>
      </p:sp>
      <p:sp>
        <p:nvSpPr>
          <p:cNvPr id="4" name="Rectangle 3"/>
          <p:cNvSpPr/>
          <p:nvPr/>
        </p:nvSpPr>
        <p:spPr>
          <a:xfrm>
            <a:off x="484449" y="733267"/>
            <a:ext cx="8392775" cy="4216539"/>
          </a:xfrm>
          <a:prstGeom prst="rect">
            <a:avLst/>
          </a:prstGeom>
        </p:spPr>
        <p:txBody>
          <a:bodyPr wrap="square">
            <a:spAutoFit/>
          </a:bodyPr>
          <a:lstStyle/>
          <a:p>
            <a:r>
              <a:rPr lang="en-US" sz="4400" dirty="0" smtClean="0"/>
              <a:t>INTRODUCTION</a:t>
            </a:r>
            <a:endParaRPr lang="en-US" sz="4400" dirty="0"/>
          </a:p>
          <a:p>
            <a:r>
              <a:rPr lang="en-US" sz="3200" dirty="0"/>
              <a:t> </a:t>
            </a:r>
          </a:p>
          <a:p>
            <a:r>
              <a:rPr lang="en-US" sz="3200" dirty="0"/>
              <a:t>The axial skeleton is generally considered one of the hallmark features of vertebrates; it is after all, the namesake of the group.  However, the idea that the group was defined by having vertebrae or a vertebral column turns out to be an oversimplification.</a:t>
            </a:r>
          </a:p>
        </p:txBody>
      </p:sp>
    </p:spTree>
    <p:extLst>
      <p:ext uri="{BB962C8B-B14F-4D97-AF65-F5344CB8AC3E}">
        <p14:creationId xmlns:p14="http://schemas.microsoft.com/office/powerpoint/2010/main" val="27012112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454" y="218151"/>
            <a:ext cx="8971545" cy="369332"/>
          </a:xfrm>
          <a:prstGeom prst="rect">
            <a:avLst/>
          </a:prstGeom>
        </p:spPr>
        <p:txBody>
          <a:bodyPr wrap="square">
            <a:spAutoFit/>
          </a:bodyPr>
          <a:lstStyle/>
          <a:p>
            <a:r>
              <a:rPr lang="en-US" dirty="0"/>
              <a:t> </a:t>
            </a:r>
          </a:p>
        </p:txBody>
      </p:sp>
      <p:sp>
        <p:nvSpPr>
          <p:cNvPr id="3" name="Rectangle 2"/>
          <p:cNvSpPr/>
          <p:nvPr/>
        </p:nvSpPr>
        <p:spPr>
          <a:xfrm>
            <a:off x="2286000" y="-633650"/>
            <a:ext cx="4572000" cy="8125301"/>
          </a:xfrm>
          <a:prstGeom prst="rect">
            <a:avLst/>
          </a:prstGeom>
        </p:spPr>
        <p:txBody>
          <a:bodyPr>
            <a:spAutoFit/>
          </a:bodyPr>
          <a:lstStyle/>
          <a:p>
            <a:r>
              <a:rPr lang="en-US" dirty="0"/>
              <a:t>How can you tell an </a:t>
            </a:r>
            <a:r>
              <a:rPr lang="en-US" dirty="0" err="1"/>
              <a:t>intercentrum</a:t>
            </a:r>
            <a:r>
              <a:rPr lang="en-US" dirty="0"/>
              <a:t> from a </a:t>
            </a:r>
            <a:r>
              <a:rPr lang="en-US" dirty="0" err="1"/>
              <a:t>pleurocentrum</a:t>
            </a:r>
            <a:r>
              <a:rPr lang="en-US" dirty="0"/>
              <a:t> in a fossil with no development to watch?  Note that from fishes on, the ribs articulate with the neural arch and the </a:t>
            </a:r>
            <a:r>
              <a:rPr lang="en-US" dirty="0" err="1"/>
              <a:t>intercentrum</a:t>
            </a:r>
            <a:r>
              <a:rPr lang="en-US" dirty="0"/>
              <a:t>.</a:t>
            </a:r>
          </a:p>
          <a:p>
            <a:r>
              <a:rPr lang="en-US" dirty="0"/>
              <a:t> </a:t>
            </a:r>
          </a:p>
          <a:p>
            <a:r>
              <a:rPr lang="en-US" dirty="0"/>
              <a:t>The names of the large groups of Paleozoic </a:t>
            </a:r>
            <a:r>
              <a:rPr lang="en-US" dirty="0" err="1"/>
              <a:t>tetrapods</a:t>
            </a:r>
            <a:r>
              <a:rPr lang="en-US" dirty="0"/>
              <a:t> are generally given based on their vertebral structure:</a:t>
            </a:r>
          </a:p>
          <a:p>
            <a:pPr lvl="0"/>
            <a:r>
              <a:rPr lang="en-US" dirty="0"/>
              <a:t>The </a:t>
            </a:r>
            <a:r>
              <a:rPr lang="en-US" dirty="0" err="1"/>
              <a:t>Rhachitomi</a:t>
            </a:r>
            <a:r>
              <a:rPr lang="en-US" dirty="0"/>
              <a:t> have a “</a:t>
            </a:r>
            <a:r>
              <a:rPr lang="en-US" dirty="0" err="1"/>
              <a:t>rachitomous</a:t>
            </a:r>
            <a:r>
              <a:rPr lang="en-US" dirty="0"/>
              <a:t>” condition of alternating wedges </a:t>
            </a:r>
            <a:r>
              <a:rPr lang="en-US" dirty="0" err="1"/>
              <a:t>intercentra</a:t>
            </a:r>
            <a:r>
              <a:rPr lang="en-US" dirty="0"/>
              <a:t> and </a:t>
            </a:r>
            <a:r>
              <a:rPr lang="en-US" dirty="0" err="1"/>
              <a:t>pleurocentra</a:t>
            </a:r>
            <a:r>
              <a:rPr lang="en-US" dirty="0"/>
              <a:t>.</a:t>
            </a:r>
          </a:p>
          <a:p>
            <a:pPr lvl="0"/>
            <a:r>
              <a:rPr lang="en-US" dirty="0"/>
              <a:t>The “</a:t>
            </a:r>
            <a:r>
              <a:rPr lang="en-US" dirty="0" err="1"/>
              <a:t>stereospondylous</a:t>
            </a:r>
            <a:r>
              <a:rPr lang="en-US" dirty="0"/>
              <a:t>” condition of the </a:t>
            </a:r>
            <a:r>
              <a:rPr lang="en-US" dirty="0" err="1"/>
              <a:t>Stereospondyli</a:t>
            </a:r>
            <a:r>
              <a:rPr lang="en-US" dirty="0"/>
              <a:t> is that of a single </a:t>
            </a:r>
            <a:r>
              <a:rPr lang="en-US" dirty="0" err="1"/>
              <a:t>cylincrical</a:t>
            </a:r>
            <a:r>
              <a:rPr lang="en-US" dirty="0"/>
              <a:t> </a:t>
            </a:r>
            <a:r>
              <a:rPr lang="en-US" dirty="0" err="1"/>
              <a:t>intercentrum</a:t>
            </a:r>
            <a:r>
              <a:rPr lang="en-US" dirty="0"/>
              <a:t> and no </a:t>
            </a:r>
            <a:r>
              <a:rPr lang="en-US" dirty="0" err="1"/>
              <a:t>pleurocentrum</a:t>
            </a:r>
            <a:r>
              <a:rPr lang="en-US" dirty="0"/>
              <a:t>.</a:t>
            </a:r>
          </a:p>
          <a:p>
            <a:r>
              <a:rPr lang="en-US" dirty="0"/>
              <a:t> </a:t>
            </a:r>
          </a:p>
          <a:p>
            <a:r>
              <a:rPr lang="en-US" dirty="0"/>
              <a:t>On the lineage leading to </a:t>
            </a:r>
            <a:r>
              <a:rPr lang="en-US" dirty="0" err="1"/>
              <a:t>Amniota</a:t>
            </a:r>
            <a:r>
              <a:rPr lang="en-US" dirty="0"/>
              <a:t>:</a:t>
            </a:r>
          </a:p>
          <a:p>
            <a:pPr lvl="0"/>
            <a:r>
              <a:rPr lang="en-US" dirty="0" err="1"/>
              <a:t>Embolomeri</a:t>
            </a:r>
            <a:r>
              <a:rPr lang="en-US" dirty="0"/>
              <a:t> with the “</a:t>
            </a:r>
            <a:r>
              <a:rPr lang="en-US" dirty="0" err="1"/>
              <a:t>embolomerous</a:t>
            </a:r>
            <a:r>
              <a:rPr lang="en-US" dirty="0"/>
              <a:t>” condition have </a:t>
            </a:r>
            <a:r>
              <a:rPr lang="en-US" dirty="0" err="1"/>
              <a:t>centra</a:t>
            </a:r>
            <a:r>
              <a:rPr lang="en-US" dirty="0"/>
              <a:t> made of two distinct disc-like structures, one the </a:t>
            </a:r>
            <a:r>
              <a:rPr lang="en-US" dirty="0" err="1"/>
              <a:t>interenrum</a:t>
            </a:r>
            <a:r>
              <a:rPr lang="en-US" dirty="0"/>
              <a:t>, the other the </a:t>
            </a:r>
            <a:r>
              <a:rPr lang="en-US" dirty="0" err="1"/>
              <a:t>pleurocentrum</a:t>
            </a:r>
            <a:r>
              <a:rPr lang="en-US" dirty="0"/>
              <a:t>.</a:t>
            </a:r>
          </a:p>
          <a:p>
            <a:pPr lvl="0"/>
            <a:r>
              <a:rPr lang="en-US" dirty="0" err="1"/>
              <a:t>Seymouriamorpha</a:t>
            </a:r>
            <a:r>
              <a:rPr lang="en-US" dirty="0"/>
              <a:t> have a dominant </a:t>
            </a:r>
            <a:r>
              <a:rPr lang="en-US" dirty="0" err="1"/>
              <a:t>pleurocentrum</a:t>
            </a:r>
            <a:r>
              <a:rPr lang="en-US" dirty="0"/>
              <a:t> and smaller </a:t>
            </a:r>
            <a:r>
              <a:rPr lang="en-US" dirty="0" err="1"/>
              <a:t>intercentrum</a:t>
            </a:r>
            <a:r>
              <a:rPr lang="en-US" dirty="0"/>
              <a:t>.  The </a:t>
            </a:r>
            <a:r>
              <a:rPr lang="en-US" dirty="0" err="1"/>
              <a:t>intercentrum</a:t>
            </a:r>
            <a:r>
              <a:rPr lang="en-US" dirty="0"/>
              <a:t> must have been continued dorsally as cartilage, but the </a:t>
            </a:r>
            <a:r>
              <a:rPr lang="en-US" dirty="0" err="1"/>
              <a:t>pleurocentrum</a:t>
            </a:r>
            <a:r>
              <a:rPr lang="en-US" dirty="0"/>
              <a:t> is clearly becoming dominant.</a:t>
            </a:r>
          </a:p>
          <a:p>
            <a:pPr lvl="0"/>
            <a:r>
              <a:rPr lang="en-US" dirty="0" err="1"/>
              <a:t>Amniota</a:t>
            </a:r>
            <a:r>
              <a:rPr lang="en-US" dirty="0"/>
              <a:t> has a large </a:t>
            </a:r>
            <a:r>
              <a:rPr lang="en-US" dirty="0" err="1"/>
              <a:t>pleurocentrum</a:t>
            </a:r>
            <a:r>
              <a:rPr lang="en-US" dirty="0"/>
              <a:t>, and only tiny </a:t>
            </a:r>
            <a:r>
              <a:rPr lang="en-US" dirty="0" err="1"/>
              <a:t>intercentrum</a:t>
            </a:r>
            <a:r>
              <a:rPr lang="en-US" dirty="0"/>
              <a:t> though it is present and does accept the costal articulation.</a:t>
            </a:r>
          </a:p>
        </p:txBody>
      </p:sp>
    </p:spTree>
    <p:extLst>
      <p:ext uri="{BB962C8B-B14F-4D97-AF65-F5344CB8AC3E}">
        <p14:creationId xmlns:p14="http://schemas.microsoft.com/office/powerpoint/2010/main" val="1625733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454" y="218151"/>
            <a:ext cx="8971545" cy="369332"/>
          </a:xfrm>
          <a:prstGeom prst="rect">
            <a:avLst/>
          </a:prstGeom>
        </p:spPr>
        <p:txBody>
          <a:bodyPr wrap="square">
            <a:spAutoFit/>
          </a:bodyPr>
          <a:lstStyle/>
          <a:p>
            <a:r>
              <a:rPr lang="en-US" dirty="0"/>
              <a:t> </a:t>
            </a:r>
          </a:p>
        </p:txBody>
      </p:sp>
      <p:pic>
        <p:nvPicPr>
          <p:cNvPr id="3" name="Picture 2"/>
          <p:cNvPicPr/>
          <p:nvPr/>
        </p:nvPicPr>
        <p:blipFill>
          <a:blip r:embed="rId2" cstate="screen">
            <a:extLst>
              <a:ext uri="{28A0092B-C50C-407E-A947-70E740481C1C}">
                <a14:useLocalDpi xmlns:a14="http://schemas.microsoft.com/office/drawing/2010/main"/>
              </a:ext>
            </a:extLst>
          </a:blip>
          <a:stretch>
            <a:fillRect/>
          </a:stretch>
        </p:blipFill>
        <p:spPr>
          <a:xfrm>
            <a:off x="-1" y="0"/>
            <a:ext cx="4779037" cy="6858000"/>
          </a:xfrm>
          <a:prstGeom prst="rect">
            <a:avLst/>
          </a:prstGeom>
        </p:spPr>
      </p:pic>
      <p:sp>
        <p:nvSpPr>
          <p:cNvPr id="4" name="Rectangle 3"/>
          <p:cNvSpPr/>
          <p:nvPr/>
        </p:nvSpPr>
        <p:spPr>
          <a:xfrm>
            <a:off x="4582637" y="388760"/>
            <a:ext cx="4226257" cy="5632311"/>
          </a:xfrm>
          <a:prstGeom prst="rect">
            <a:avLst/>
          </a:prstGeom>
        </p:spPr>
        <p:txBody>
          <a:bodyPr wrap="square">
            <a:spAutoFit/>
          </a:bodyPr>
          <a:lstStyle/>
          <a:p>
            <a:r>
              <a:rPr lang="en-US" sz="2000" dirty="0" smtClean="0"/>
              <a:t>How can you tell an </a:t>
            </a:r>
            <a:r>
              <a:rPr lang="en-US" sz="2000" dirty="0" err="1" smtClean="0"/>
              <a:t>intercentrum</a:t>
            </a:r>
            <a:r>
              <a:rPr lang="en-US" sz="2000" dirty="0" smtClean="0"/>
              <a:t> from a </a:t>
            </a:r>
            <a:r>
              <a:rPr lang="en-US" sz="2000" dirty="0" err="1" smtClean="0"/>
              <a:t>pleurocentrum</a:t>
            </a:r>
            <a:r>
              <a:rPr lang="en-US" sz="2000" dirty="0" smtClean="0"/>
              <a:t> in a fossil with no development to watch?  Note that from fishes on, the ribs articulate with the neural arch and the </a:t>
            </a:r>
            <a:r>
              <a:rPr lang="en-US" sz="2000" dirty="0" err="1" smtClean="0"/>
              <a:t>intercentrum</a:t>
            </a:r>
            <a:r>
              <a:rPr lang="en-US" sz="2000" dirty="0" smtClean="0"/>
              <a:t>.</a:t>
            </a:r>
          </a:p>
          <a:p>
            <a:r>
              <a:rPr lang="en-US" sz="2000" dirty="0" smtClean="0"/>
              <a:t> </a:t>
            </a:r>
          </a:p>
          <a:p>
            <a:r>
              <a:rPr lang="en-US" sz="2000" dirty="0" smtClean="0"/>
              <a:t>The names of the large groups of Paleozoic </a:t>
            </a:r>
            <a:r>
              <a:rPr lang="en-US" sz="2000" dirty="0" err="1" smtClean="0"/>
              <a:t>tetrapods</a:t>
            </a:r>
            <a:r>
              <a:rPr lang="en-US" sz="2000" dirty="0" smtClean="0"/>
              <a:t> are generally given based on their vertebral structure:</a:t>
            </a:r>
          </a:p>
          <a:p>
            <a:endParaRPr lang="en-US" sz="2000" dirty="0" smtClean="0"/>
          </a:p>
          <a:p>
            <a:pPr lvl="0"/>
            <a:r>
              <a:rPr lang="en-US" sz="2000" dirty="0" smtClean="0"/>
              <a:t>The </a:t>
            </a:r>
            <a:r>
              <a:rPr lang="en-US" sz="2000" dirty="0" err="1" smtClean="0"/>
              <a:t>Rhachitomi</a:t>
            </a:r>
            <a:r>
              <a:rPr lang="en-US" sz="2000" dirty="0" smtClean="0"/>
              <a:t> have a “</a:t>
            </a:r>
            <a:r>
              <a:rPr lang="en-US" sz="2000" dirty="0" err="1" smtClean="0"/>
              <a:t>rachitomous</a:t>
            </a:r>
            <a:r>
              <a:rPr lang="en-US" sz="2000" dirty="0" smtClean="0"/>
              <a:t>” condition of alternating wedges </a:t>
            </a:r>
            <a:r>
              <a:rPr lang="en-US" sz="2000" dirty="0" err="1" smtClean="0"/>
              <a:t>intercentra</a:t>
            </a:r>
            <a:r>
              <a:rPr lang="en-US" sz="2000" dirty="0" smtClean="0"/>
              <a:t> and </a:t>
            </a:r>
            <a:r>
              <a:rPr lang="en-US" sz="2000" dirty="0" err="1" smtClean="0"/>
              <a:t>pleurocentra</a:t>
            </a:r>
            <a:r>
              <a:rPr lang="en-US" sz="2000" dirty="0" smtClean="0"/>
              <a:t>.</a:t>
            </a:r>
          </a:p>
          <a:p>
            <a:pPr lvl="0"/>
            <a:endParaRPr lang="en-US" sz="2000" dirty="0" smtClean="0"/>
          </a:p>
          <a:p>
            <a:pPr lvl="0"/>
            <a:r>
              <a:rPr lang="en-US" sz="2000" dirty="0" smtClean="0"/>
              <a:t>The “</a:t>
            </a:r>
            <a:r>
              <a:rPr lang="en-US" sz="2000" dirty="0" err="1" smtClean="0"/>
              <a:t>stereospondylous</a:t>
            </a:r>
            <a:r>
              <a:rPr lang="en-US" sz="2000" dirty="0" smtClean="0"/>
              <a:t>” condition of the </a:t>
            </a:r>
            <a:r>
              <a:rPr lang="en-US" sz="2000" dirty="0" err="1" smtClean="0"/>
              <a:t>Stereospondyli</a:t>
            </a:r>
            <a:r>
              <a:rPr lang="en-US" sz="2000" dirty="0" smtClean="0"/>
              <a:t> is that of a single </a:t>
            </a:r>
            <a:r>
              <a:rPr lang="en-US" sz="2000" dirty="0" err="1" smtClean="0"/>
              <a:t>cylincrical</a:t>
            </a:r>
            <a:r>
              <a:rPr lang="en-US" sz="2000" dirty="0" smtClean="0"/>
              <a:t> </a:t>
            </a:r>
            <a:r>
              <a:rPr lang="en-US" sz="2000" dirty="0" err="1" smtClean="0"/>
              <a:t>intercentrum</a:t>
            </a:r>
            <a:r>
              <a:rPr lang="en-US" sz="2000" dirty="0" smtClean="0"/>
              <a:t> and no </a:t>
            </a:r>
            <a:r>
              <a:rPr lang="en-US" sz="2000" dirty="0" err="1" smtClean="0"/>
              <a:t>pleurocentrum</a:t>
            </a:r>
            <a:r>
              <a:rPr lang="en-US" sz="2000" dirty="0" smtClean="0"/>
              <a:t>.</a:t>
            </a:r>
            <a:endParaRPr lang="en-US" sz="2000" dirty="0"/>
          </a:p>
        </p:txBody>
      </p:sp>
    </p:spTree>
    <p:extLst>
      <p:ext uri="{BB962C8B-B14F-4D97-AF65-F5344CB8AC3E}">
        <p14:creationId xmlns:p14="http://schemas.microsoft.com/office/powerpoint/2010/main" val="1625733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454" y="218151"/>
            <a:ext cx="8971545" cy="369332"/>
          </a:xfrm>
          <a:prstGeom prst="rect">
            <a:avLst/>
          </a:prstGeom>
        </p:spPr>
        <p:txBody>
          <a:bodyPr wrap="square">
            <a:spAutoFit/>
          </a:bodyPr>
          <a:lstStyle/>
          <a:p>
            <a:r>
              <a:rPr lang="en-US" dirty="0"/>
              <a:t> </a:t>
            </a:r>
          </a:p>
        </p:txBody>
      </p:sp>
      <p:pic>
        <p:nvPicPr>
          <p:cNvPr id="3" name="Picture 2"/>
          <p:cNvPicPr/>
          <p:nvPr/>
        </p:nvPicPr>
        <p:blipFill>
          <a:blip r:embed="rId2" cstate="screen">
            <a:extLst>
              <a:ext uri="{28A0092B-C50C-407E-A947-70E740481C1C}">
                <a14:useLocalDpi xmlns:a14="http://schemas.microsoft.com/office/drawing/2010/main"/>
              </a:ext>
            </a:extLst>
          </a:blip>
          <a:stretch>
            <a:fillRect/>
          </a:stretch>
        </p:blipFill>
        <p:spPr>
          <a:xfrm>
            <a:off x="-1" y="0"/>
            <a:ext cx="4779037" cy="6858000"/>
          </a:xfrm>
          <a:prstGeom prst="rect">
            <a:avLst/>
          </a:prstGeom>
        </p:spPr>
      </p:pic>
      <p:sp>
        <p:nvSpPr>
          <p:cNvPr id="4" name="Rectangle 3"/>
          <p:cNvSpPr/>
          <p:nvPr/>
        </p:nvSpPr>
        <p:spPr>
          <a:xfrm>
            <a:off x="4490985" y="403878"/>
            <a:ext cx="4173883" cy="5632311"/>
          </a:xfrm>
          <a:prstGeom prst="rect">
            <a:avLst/>
          </a:prstGeom>
        </p:spPr>
        <p:txBody>
          <a:bodyPr wrap="square">
            <a:spAutoFit/>
          </a:bodyPr>
          <a:lstStyle/>
          <a:p>
            <a:r>
              <a:rPr lang="en-US" sz="2000" dirty="0" smtClean="0"/>
              <a:t>On the lineage leading to </a:t>
            </a:r>
            <a:r>
              <a:rPr lang="en-US" sz="2000" dirty="0" err="1" smtClean="0"/>
              <a:t>Amniota</a:t>
            </a:r>
            <a:r>
              <a:rPr lang="en-US" sz="2000" dirty="0" smtClean="0"/>
              <a:t>:</a:t>
            </a:r>
          </a:p>
          <a:p>
            <a:pPr lvl="0"/>
            <a:r>
              <a:rPr lang="en-US" sz="2000" dirty="0" err="1" smtClean="0"/>
              <a:t>Embolomeri</a:t>
            </a:r>
            <a:r>
              <a:rPr lang="en-US" sz="2000" dirty="0" smtClean="0"/>
              <a:t> with the “</a:t>
            </a:r>
            <a:r>
              <a:rPr lang="en-US" sz="2000" dirty="0" err="1" smtClean="0"/>
              <a:t>embolomerous</a:t>
            </a:r>
            <a:r>
              <a:rPr lang="en-US" sz="2000" dirty="0" smtClean="0"/>
              <a:t>” condition have </a:t>
            </a:r>
            <a:r>
              <a:rPr lang="en-US" sz="2000" dirty="0" err="1" smtClean="0"/>
              <a:t>centra</a:t>
            </a:r>
            <a:r>
              <a:rPr lang="en-US" sz="2000" dirty="0" smtClean="0"/>
              <a:t> made of two distinct disc-like structures, one the </a:t>
            </a:r>
            <a:r>
              <a:rPr lang="en-US" sz="2000" dirty="0" err="1" smtClean="0"/>
              <a:t>interenrum</a:t>
            </a:r>
            <a:r>
              <a:rPr lang="en-US" sz="2000" dirty="0" smtClean="0"/>
              <a:t>, the other the </a:t>
            </a:r>
            <a:r>
              <a:rPr lang="en-US" sz="2000" dirty="0" err="1" smtClean="0"/>
              <a:t>pleurocentrum</a:t>
            </a:r>
            <a:r>
              <a:rPr lang="en-US" sz="2000" dirty="0" smtClean="0"/>
              <a:t>.</a:t>
            </a:r>
          </a:p>
          <a:p>
            <a:pPr lvl="0"/>
            <a:endParaRPr lang="en-US" sz="2000" dirty="0" smtClean="0"/>
          </a:p>
          <a:p>
            <a:pPr lvl="0"/>
            <a:r>
              <a:rPr lang="en-US" sz="2000" dirty="0" err="1" smtClean="0"/>
              <a:t>Seymouriamorpha</a:t>
            </a:r>
            <a:r>
              <a:rPr lang="en-US" sz="2000" dirty="0" smtClean="0"/>
              <a:t> have a dominant </a:t>
            </a:r>
            <a:r>
              <a:rPr lang="en-US" sz="2000" dirty="0" err="1" smtClean="0"/>
              <a:t>pleurocentrum</a:t>
            </a:r>
            <a:r>
              <a:rPr lang="en-US" sz="2000" dirty="0" smtClean="0"/>
              <a:t> and smaller </a:t>
            </a:r>
            <a:r>
              <a:rPr lang="en-US" sz="2000" dirty="0" err="1" smtClean="0"/>
              <a:t>intercentrum</a:t>
            </a:r>
            <a:r>
              <a:rPr lang="en-US" sz="2000" dirty="0" smtClean="0"/>
              <a:t>.  The </a:t>
            </a:r>
            <a:r>
              <a:rPr lang="en-US" sz="2000" dirty="0" err="1" smtClean="0"/>
              <a:t>intercentrum</a:t>
            </a:r>
            <a:r>
              <a:rPr lang="en-US" sz="2000" dirty="0" smtClean="0"/>
              <a:t> must have been continued dorsally as cartilage, but the </a:t>
            </a:r>
            <a:r>
              <a:rPr lang="en-US" sz="2000" dirty="0" err="1" smtClean="0"/>
              <a:t>pleurocentrum</a:t>
            </a:r>
            <a:r>
              <a:rPr lang="en-US" sz="2000" dirty="0" smtClean="0"/>
              <a:t> is clearly becoming dominant.</a:t>
            </a:r>
          </a:p>
          <a:p>
            <a:pPr lvl="0"/>
            <a:endParaRPr lang="en-US" sz="2000" dirty="0" smtClean="0"/>
          </a:p>
          <a:p>
            <a:pPr lvl="0"/>
            <a:r>
              <a:rPr lang="en-US" sz="2000" dirty="0" err="1" smtClean="0"/>
              <a:t>Amniota</a:t>
            </a:r>
            <a:r>
              <a:rPr lang="en-US" sz="2000" dirty="0" smtClean="0"/>
              <a:t> has a large </a:t>
            </a:r>
            <a:r>
              <a:rPr lang="en-US" sz="2000" dirty="0" err="1" smtClean="0"/>
              <a:t>pleurocentrum</a:t>
            </a:r>
            <a:r>
              <a:rPr lang="en-US" sz="2000" dirty="0" smtClean="0"/>
              <a:t>, and only tiny </a:t>
            </a:r>
            <a:r>
              <a:rPr lang="en-US" sz="2000" dirty="0" err="1" smtClean="0"/>
              <a:t>intercentrum</a:t>
            </a:r>
            <a:r>
              <a:rPr lang="en-US" sz="2000" dirty="0" smtClean="0"/>
              <a:t> though it is present and does accept the costal articulation.</a:t>
            </a:r>
            <a:endParaRPr lang="en-US" sz="2000" dirty="0"/>
          </a:p>
        </p:txBody>
      </p:sp>
    </p:spTree>
    <p:extLst>
      <p:ext uri="{BB962C8B-B14F-4D97-AF65-F5344CB8AC3E}">
        <p14:creationId xmlns:p14="http://schemas.microsoft.com/office/powerpoint/2010/main" val="15340006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454" y="218151"/>
            <a:ext cx="8971545" cy="369332"/>
          </a:xfrm>
          <a:prstGeom prst="rect">
            <a:avLst/>
          </a:prstGeom>
        </p:spPr>
        <p:txBody>
          <a:bodyPr wrap="square">
            <a:spAutoFit/>
          </a:bodyPr>
          <a:lstStyle/>
          <a:p>
            <a:r>
              <a:rPr lang="en-US" dirty="0"/>
              <a:t> </a:t>
            </a:r>
          </a:p>
        </p:txBody>
      </p:sp>
      <p:pic>
        <p:nvPicPr>
          <p:cNvPr id="3" name="Picture 2"/>
          <p:cNvPicPr/>
          <p:nvPr/>
        </p:nvPicPr>
        <p:blipFill>
          <a:blip r:embed="rId2" cstate="screen">
            <a:extLst>
              <a:ext uri="{28A0092B-C50C-407E-A947-70E740481C1C}">
                <a14:useLocalDpi xmlns:a14="http://schemas.microsoft.com/office/drawing/2010/main"/>
              </a:ext>
            </a:extLst>
          </a:blip>
          <a:stretch>
            <a:fillRect/>
          </a:stretch>
        </p:blipFill>
        <p:spPr>
          <a:xfrm>
            <a:off x="-1" y="0"/>
            <a:ext cx="4779037" cy="6858000"/>
          </a:xfrm>
          <a:prstGeom prst="rect">
            <a:avLst/>
          </a:prstGeom>
        </p:spPr>
      </p:pic>
      <p:pic>
        <p:nvPicPr>
          <p:cNvPr id="4" name="Picture 3"/>
          <p:cNvPicPr/>
          <p:nvPr/>
        </p:nvPicPr>
        <p:blipFill>
          <a:blip r:embed="rId3" cstate="screen">
            <a:extLst>
              <a:ext uri="{28A0092B-C50C-407E-A947-70E740481C1C}">
                <a14:useLocalDpi xmlns:a14="http://schemas.microsoft.com/office/drawing/2010/main"/>
              </a:ext>
            </a:extLst>
          </a:blip>
          <a:stretch>
            <a:fillRect/>
          </a:stretch>
        </p:blipFill>
        <p:spPr>
          <a:xfrm>
            <a:off x="4428236" y="1398055"/>
            <a:ext cx="4147844" cy="3891934"/>
          </a:xfrm>
          <a:prstGeom prst="rect">
            <a:avLst/>
          </a:prstGeom>
        </p:spPr>
      </p:pic>
    </p:spTree>
    <p:extLst>
      <p:ext uri="{BB962C8B-B14F-4D97-AF65-F5344CB8AC3E}">
        <p14:creationId xmlns:p14="http://schemas.microsoft.com/office/powerpoint/2010/main" val="15340006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454" y="218151"/>
            <a:ext cx="8971545" cy="369332"/>
          </a:xfrm>
          <a:prstGeom prst="rect">
            <a:avLst/>
          </a:prstGeom>
        </p:spPr>
        <p:txBody>
          <a:bodyPr wrap="square">
            <a:spAutoFit/>
          </a:bodyPr>
          <a:lstStyle/>
          <a:p>
            <a:r>
              <a:rPr lang="en-US" dirty="0"/>
              <a:t> </a:t>
            </a:r>
          </a:p>
        </p:txBody>
      </p:sp>
      <p:pic>
        <p:nvPicPr>
          <p:cNvPr id="3" name="Picture 2" descr="Eryops.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159000" y="0"/>
            <a:ext cx="4808100" cy="6858000"/>
          </a:xfrm>
          <a:prstGeom prst="rect">
            <a:avLst/>
          </a:prstGeom>
        </p:spPr>
      </p:pic>
    </p:spTree>
    <p:extLst>
      <p:ext uri="{BB962C8B-B14F-4D97-AF65-F5344CB8AC3E}">
        <p14:creationId xmlns:p14="http://schemas.microsoft.com/office/powerpoint/2010/main" val="1625733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454" y="218151"/>
            <a:ext cx="8971545" cy="369332"/>
          </a:xfrm>
          <a:prstGeom prst="rect">
            <a:avLst/>
          </a:prstGeom>
        </p:spPr>
        <p:txBody>
          <a:bodyPr wrap="square">
            <a:spAutoFit/>
          </a:bodyPr>
          <a:lstStyle/>
          <a:p>
            <a:r>
              <a:rPr lang="en-US" dirty="0"/>
              <a:t> </a:t>
            </a:r>
          </a:p>
        </p:txBody>
      </p:sp>
      <p:pic>
        <p:nvPicPr>
          <p:cNvPr id="3" name="Picture 2" descr="EryopsColor.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159000" y="0"/>
            <a:ext cx="4808100" cy="6858000"/>
          </a:xfrm>
          <a:prstGeom prst="rect">
            <a:avLst/>
          </a:prstGeom>
        </p:spPr>
      </p:pic>
    </p:spTree>
    <p:extLst>
      <p:ext uri="{BB962C8B-B14F-4D97-AF65-F5344CB8AC3E}">
        <p14:creationId xmlns:p14="http://schemas.microsoft.com/office/powerpoint/2010/main" val="1625733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454" y="218151"/>
            <a:ext cx="8971545" cy="369332"/>
          </a:xfrm>
          <a:prstGeom prst="rect">
            <a:avLst/>
          </a:prstGeom>
        </p:spPr>
        <p:txBody>
          <a:bodyPr wrap="square">
            <a:spAutoFit/>
          </a:bodyPr>
          <a:lstStyle/>
          <a:p>
            <a:r>
              <a:rPr lang="en-US" dirty="0"/>
              <a:t> </a:t>
            </a:r>
          </a:p>
        </p:txBody>
      </p:sp>
      <p:pic>
        <p:nvPicPr>
          <p:cNvPr id="3" name="Picture 2"/>
          <p:cNvPicPr/>
          <p:nvPr/>
        </p:nvPicPr>
        <p:blipFill>
          <a:blip r:embed="rId2" cstate="screen">
            <a:extLst>
              <a:ext uri="{28A0092B-C50C-407E-A947-70E740481C1C}">
                <a14:useLocalDpi xmlns:a14="http://schemas.microsoft.com/office/drawing/2010/main"/>
              </a:ext>
            </a:extLst>
          </a:blip>
          <a:stretch>
            <a:fillRect/>
          </a:stretch>
        </p:blipFill>
        <p:spPr>
          <a:xfrm>
            <a:off x="21654" y="0"/>
            <a:ext cx="4102720" cy="6952932"/>
          </a:xfrm>
          <a:prstGeom prst="rect">
            <a:avLst/>
          </a:prstGeom>
        </p:spPr>
      </p:pic>
      <p:sp>
        <p:nvSpPr>
          <p:cNvPr id="4" name="TextBox 3"/>
          <p:cNvSpPr txBox="1"/>
          <p:nvPr/>
        </p:nvSpPr>
        <p:spPr>
          <a:xfrm>
            <a:off x="4124375" y="338697"/>
            <a:ext cx="5019626" cy="5262980"/>
          </a:xfrm>
          <a:prstGeom prst="rect">
            <a:avLst/>
          </a:prstGeom>
          <a:noFill/>
        </p:spPr>
        <p:txBody>
          <a:bodyPr wrap="square" rtlCol="0">
            <a:spAutoFit/>
          </a:bodyPr>
          <a:lstStyle/>
          <a:p>
            <a:r>
              <a:rPr lang="en-US" sz="2400" dirty="0" smtClean="0">
                <a:solidFill>
                  <a:srgbClr val="FF0000"/>
                </a:solidFill>
              </a:rPr>
              <a:t>VERTEBRAL STRUCRTURE IN AMNIOTES</a:t>
            </a:r>
          </a:p>
          <a:p>
            <a:endParaRPr lang="en-US" dirty="0"/>
          </a:p>
          <a:p>
            <a:r>
              <a:rPr lang="en-US" dirty="0"/>
              <a:t>After the example of the very terrestrially adapted amphibians </a:t>
            </a:r>
            <a:r>
              <a:rPr lang="en-US" i="1" dirty="0" err="1"/>
              <a:t>Protogyrinus</a:t>
            </a:r>
            <a:r>
              <a:rPr lang="en-US" dirty="0"/>
              <a:t>, only the </a:t>
            </a:r>
            <a:r>
              <a:rPr lang="en-US" dirty="0" err="1"/>
              <a:t>intercentra</a:t>
            </a:r>
            <a:r>
              <a:rPr lang="en-US" dirty="0"/>
              <a:t> are color-coded for reference.</a:t>
            </a:r>
            <a:r>
              <a:rPr lang="en-US" dirty="0" smtClean="0">
                <a:effectLst/>
              </a:rPr>
              <a:t> </a:t>
            </a:r>
            <a:endParaRPr lang="en-US" dirty="0" smtClean="0"/>
          </a:p>
          <a:p>
            <a:endParaRPr lang="en-US" dirty="0"/>
          </a:p>
          <a:p>
            <a:r>
              <a:rPr lang="en-US" dirty="0" smtClean="0"/>
              <a:t>Note </a:t>
            </a:r>
            <a:r>
              <a:rPr lang="en-US" dirty="0"/>
              <a:t>that in some cases two successive vertebrae are illustrated.  This is because in many Late Paleozoic </a:t>
            </a:r>
            <a:r>
              <a:rPr lang="en-US" dirty="0" err="1"/>
              <a:t>tetrapods</a:t>
            </a:r>
            <a:r>
              <a:rPr lang="en-US" dirty="0"/>
              <a:t>, there was an alternation in structure of the neural spines between tall, cylindrical, robust spines, and those with low, narrow or non-existent spines.  </a:t>
            </a:r>
          </a:p>
          <a:p>
            <a:r>
              <a:rPr lang="en-US" dirty="0"/>
              <a:t> </a:t>
            </a:r>
          </a:p>
          <a:p>
            <a:r>
              <a:rPr lang="en-US" dirty="0"/>
              <a:t>This phenomenon was probably to give </a:t>
            </a:r>
            <a:r>
              <a:rPr lang="en-US" dirty="0" err="1"/>
              <a:t>interspinous</a:t>
            </a:r>
            <a:r>
              <a:rPr lang="en-US" dirty="0"/>
              <a:t> musculature a greater potential range of contraction.</a:t>
            </a:r>
          </a:p>
          <a:p>
            <a:endParaRPr lang="en-US" dirty="0"/>
          </a:p>
        </p:txBody>
      </p:sp>
    </p:spTree>
    <p:extLst>
      <p:ext uri="{BB962C8B-B14F-4D97-AF65-F5344CB8AC3E}">
        <p14:creationId xmlns:p14="http://schemas.microsoft.com/office/powerpoint/2010/main" val="1625733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454" y="218151"/>
            <a:ext cx="8971545" cy="369332"/>
          </a:xfrm>
          <a:prstGeom prst="rect">
            <a:avLst/>
          </a:prstGeom>
        </p:spPr>
        <p:txBody>
          <a:bodyPr wrap="square">
            <a:spAutoFit/>
          </a:bodyPr>
          <a:lstStyle/>
          <a:p>
            <a:r>
              <a:rPr lang="en-US" dirty="0"/>
              <a:t> </a:t>
            </a:r>
          </a:p>
        </p:txBody>
      </p:sp>
      <p:pic>
        <p:nvPicPr>
          <p:cNvPr id="3" name="Picture 2"/>
          <p:cNvPicPr/>
          <p:nvPr/>
        </p:nvPicPr>
        <p:blipFill>
          <a:blip r:embed="rId2" cstate="screen">
            <a:extLst>
              <a:ext uri="{28A0092B-C50C-407E-A947-70E740481C1C}">
                <a14:useLocalDpi xmlns:a14="http://schemas.microsoft.com/office/drawing/2010/main"/>
              </a:ext>
            </a:extLst>
          </a:blip>
          <a:stretch>
            <a:fillRect/>
          </a:stretch>
        </p:blipFill>
        <p:spPr>
          <a:xfrm>
            <a:off x="21654" y="0"/>
            <a:ext cx="4102720" cy="6952932"/>
          </a:xfrm>
          <a:prstGeom prst="rect">
            <a:avLst/>
          </a:prstGeom>
        </p:spPr>
      </p:pic>
      <p:sp>
        <p:nvSpPr>
          <p:cNvPr id="4" name="TextBox 3"/>
          <p:cNvSpPr txBox="1"/>
          <p:nvPr/>
        </p:nvSpPr>
        <p:spPr>
          <a:xfrm>
            <a:off x="4124375" y="338697"/>
            <a:ext cx="5019626" cy="4154983"/>
          </a:xfrm>
          <a:prstGeom prst="rect">
            <a:avLst/>
          </a:prstGeom>
          <a:noFill/>
        </p:spPr>
        <p:txBody>
          <a:bodyPr wrap="square" rtlCol="0">
            <a:spAutoFit/>
          </a:bodyPr>
          <a:lstStyle/>
          <a:p>
            <a:r>
              <a:rPr lang="en-US" sz="2400" dirty="0" smtClean="0">
                <a:solidFill>
                  <a:srgbClr val="FF0000"/>
                </a:solidFill>
              </a:rPr>
              <a:t>VERTEBRAL STRUCRTURE IN AMNIOTES</a:t>
            </a:r>
          </a:p>
          <a:p>
            <a:endParaRPr lang="en-US" dirty="0"/>
          </a:p>
          <a:p>
            <a:r>
              <a:rPr lang="en-US" dirty="0"/>
              <a:t> </a:t>
            </a:r>
          </a:p>
          <a:p>
            <a:r>
              <a:rPr lang="en-US" sz="2000" i="1" dirty="0" err="1"/>
              <a:t>Limnoscelis</a:t>
            </a:r>
            <a:r>
              <a:rPr lang="en-US" sz="2000" dirty="0"/>
              <a:t> and </a:t>
            </a:r>
            <a:r>
              <a:rPr lang="en-US" sz="2000" i="1" dirty="0" err="1"/>
              <a:t>Diadectes</a:t>
            </a:r>
            <a:r>
              <a:rPr lang="en-US" sz="2000" dirty="0"/>
              <a:t> belong to a group known as </a:t>
            </a:r>
            <a:r>
              <a:rPr lang="en-US" sz="2000" dirty="0" smtClean="0">
                <a:solidFill>
                  <a:srgbClr val="FF0000"/>
                </a:solidFill>
              </a:rPr>
              <a:t>DIADECTOMORPHA</a:t>
            </a:r>
            <a:r>
              <a:rPr lang="en-US" sz="2000" dirty="0"/>
              <a:t>.  They are very </a:t>
            </a:r>
            <a:r>
              <a:rPr lang="en-US" sz="2000" dirty="0" err="1"/>
              <a:t>amniote</a:t>
            </a:r>
            <a:r>
              <a:rPr lang="en-US" sz="2000" dirty="0"/>
              <a:t>-like, and may well have been amniotes for all we know</a:t>
            </a:r>
          </a:p>
          <a:p>
            <a:r>
              <a:rPr lang="en-US" sz="2000" dirty="0"/>
              <a:t> </a:t>
            </a:r>
          </a:p>
          <a:p>
            <a:r>
              <a:rPr lang="en-US" sz="2000" dirty="0"/>
              <a:t>The remainder of taxa illustrated are either basal reptiles or basal </a:t>
            </a:r>
            <a:r>
              <a:rPr lang="en-US" sz="2000" dirty="0" err="1"/>
              <a:t>synapsids</a:t>
            </a:r>
            <a:r>
              <a:rPr lang="en-US" sz="2000" dirty="0"/>
              <a:t>.</a:t>
            </a:r>
          </a:p>
          <a:p>
            <a:r>
              <a:rPr lang="en-US" sz="2000" dirty="0"/>
              <a:t> </a:t>
            </a:r>
          </a:p>
          <a:p>
            <a:endParaRPr lang="en-US" sz="2000" dirty="0"/>
          </a:p>
        </p:txBody>
      </p:sp>
    </p:spTree>
    <p:extLst>
      <p:ext uri="{BB962C8B-B14F-4D97-AF65-F5344CB8AC3E}">
        <p14:creationId xmlns:p14="http://schemas.microsoft.com/office/powerpoint/2010/main" val="38276357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454" y="218151"/>
            <a:ext cx="8971545" cy="369332"/>
          </a:xfrm>
          <a:prstGeom prst="rect">
            <a:avLst/>
          </a:prstGeom>
        </p:spPr>
        <p:txBody>
          <a:bodyPr wrap="square">
            <a:spAutoFit/>
          </a:bodyPr>
          <a:lstStyle/>
          <a:p>
            <a:r>
              <a:rPr lang="en-US" dirty="0"/>
              <a:t> </a:t>
            </a:r>
          </a:p>
        </p:txBody>
      </p:sp>
      <p:sp>
        <p:nvSpPr>
          <p:cNvPr id="3" name="Rectangle 2"/>
          <p:cNvSpPr/>
          <p:nvPr/>
        </p:nvSpPr>
        <p:spPr>
          <a:xfrm>
            <a:off x="0" y="0"/>
            <a:ext cx="4857597" cy="6740308"/>
          </a:xfrm>
          <a:prstGeom prst="rect">
            <a:avLst/>
          </a:prstGeom>
        </p:spPr>
        <p:txBody>
          <a:bodyPr wrap="square">
            <a:spAutoFit/>
          </a:bodyPr>
          <a:lstStyle/>
          <a:p>
            <a:r>
              <a:rPr lang="en-US" dirty="0">
                <a:solidFill>
                  <a:srgbClr val="FF0000"/>
                </a:solidFill>
              </a:rPr>
              <a:t>ATLAS-AXIS </a:t>
            </a:r>
            <a:r>
              <a:rPr lang="en-US" dirty="0" smtClean="0">
                <a:solidFill>
                  <a:srgbClr val="FF0000"/>
                </a:solidFill>
              </a:rPr>
              <a:t>COMPLEX</a:t>
            </a:r>
            <a:endParaRPr lang="en-US" dirty="0">
              <a:solidFill>
                <a:srgbClr val="FF0000"/>
              </a:solidFill>
            </a:endParaRPr>
          </a:p>
          <a:p>
            <a:r>
              <a:rPr lang="en-US" dirty="0" err="1"/>
              <a:t>Tetrapods</a:t>
            </a:r>
            <a:r>
              <a:rPr lang="en-US" dirty="0"/>
              <a:t> also begin to develop specialized modifications of the first two vertebrae to facilitate support and movement of the large head. </a:t>
            </a:r>
          </a:p>
          <a:p>
            <a:r>
              <a:rPr lang="en-US" dirty="0"/>
              <a:t> </a:t>
            </a:r>
          </a:p>
          <a:p>
            <a:r>
              <a:rPr lang="en-US" dirty="0"/>
              <a:t>Amniotes and those closely related to them show a particularly diagnostic condition.  See the situation in the </a:t>
            </a:r>
            <a:r>
              <a:rPr lang="en-US" dirty="0" err="1"/>
              <a:t>diadectomorph</a:t>
            </a:r>
            <a:r>
              <a:rPr lang="en-US" dirty="0"/>
              <a:t> </a:t>
            </a:r>
            <a:r>
              <a:rPr lang="en-US" i="1" dirty="0" err="1"/>
              <a:t>Diadectes</a:t>
            </a:r>
            <a:r>
              <a:rPr lang="en-US" dirty="0"/>
              <a:t> </a:t>
            </a:r>
            <a:r>
              <a:rPr lang="en-US" dirty="0" smtClean="0"/>
              <a:t>here.</a:t>
            </a:r>
            <a:endParaRPr lang="en-US" dirty="0"/>
          </a:p>
          <a:p>
            <a:r>
              <a:rPr lang="en-US" dirty="0"/>
              <a:t> </a:t>
            </a:r>
          </a:p>
          <a:p>
            <a:pPr marL="285750" indent="-285750">
              <a:buFont typeface="Arial"/>
              <a:buChar char="•"/>
            </a:pPr>
            <a:r>
              <a:rPr lang="en-US" dirty="0" err="1">
                <a:solidFill>
                  <a:srgbClr val="FF0000"/>
                </a:solidFill>
              </a:rPr>
              <a:t>Atlantal</a:t>
            </a:r>
            <a:r>
              <a:rPr lang="en-US" dirty="0">
                <a:solidFill>
                  <a:srgbClr val="FF0000"/>
                </a:solidFill>
              </a:rPr>
              <a:t> </a:t>
            </a:r>
            <a:r>
              <a:rPr lang="en-US" dirty="0" err="1">
                <a:solidFill>
                  <a:srgbClr val="FF0000"/>
                </a:solidFill>
              </a:rPr>
              <a:t>intercentrum</a:t>
            </a:r>
            <a:r>
              <a:rPr lang="en-US" dirty="0">
                <a:solidFill>
                  <a:srgbClr val="FF0000"/>
                </a:solidFill>
              </a:rPr>
              <a:t> </a:t>
            </a:r>
            <a:r>
              <a:rPr lang="en-US" dirty="0"/>
              <a:t>is an independent structure.</a:t>
            </a:r>
          </a:p>
          <a:p>
            <a:pPr marL="285750" indent="-285750">
              <a:buFont typeface="Arial"/>
              <a:buChar char="•"/>
            </a:pPr>
            <a:r>
              <a:rPr lang="en-US" dirty="0"/>
              <a:t>Right and left </a:t>
            </a:r>
            <a:r>
              <a:rPr lang="en-US" dirty="0" err="1">
                <a:solidFill>
                  <a:srgbClr val="FF0000"/>
                </a:solidFill>
              </a:rPr>
              <a:t>atlantal</a:t>
            </a:r>
            <a:r>
              <a:rPr lang="en-US" dirty="0">
                <a:solidFill>
                  <a:srgbClr val="FF0000"/>
                </a:solidFill>
              </a:rPr>
              <a:t> neural arches </a:t>
            </a:r>
            <a:r>
              <a:rPr lang="en-US" dirty="0"/>
              <a:t>are independent structures, and do not fuse in the dorsal midline.</a:t>
            </a:r>
          </a:p>
          <a:p>
            <a:pPr marL="285750" indent="-285750">
              <a:buFont typeface="Arial"/>
              <a:buChar char="•"/>
            </a:pPr>
            <a:r>
              <a:rPr lang="en-US" dirty="0"/>
              <a:t>The </a:t>
            </a:r>
            <a:r>
              <a:rPr lang="en-US" dirty="0">
                <a:solidFill>
                  <a:srgbClr val="FF0000"/>
                </a:solidFill>
              </a:rPr>
              <a:t>axial </a:t>
            </a:r>
            <a:r>
              <a:rPr lang="en-US" dirty="0" err="1">
                <a:solidFill>
                  <a:srgbClr val="FF0000"/>
                </a:solidFill>
              </a:rPr>
              <a:t>intercentrum</a:t>
            </a:r>
            <a:r>
              <a:rPr lang="en-US" dirty="0">
                <a:solidFill>
                  <a:srgbClr val="FF0000"/>
                </a:solidFill>
              </a:rPr>
              <a:t> </a:t>
            </a:r>
            <a:r>
              <a:rPr lang="en-US" dirty="0"/>
              <a:t>comes to underlie the </a:t>
            </a:r>
            <a:r>
              <a:rPr lang="en-US" dirty="0" err="1">
                <a:solidFill>
                  <a:srgbClr val="FF0000"/>
                </a:solidFill>
              </a:rPr>
              <a:t>atlantal</a:t>
            </a:r>
            <a:r>
              <a:rPr lang="en-US" dirty="0">
                <a:solidFill>
                  <a:srgbClr val="FF0000"/>
                </a:solidFill>
              </a:rPr>
              <a:t> </a:t>
            </a:r>
            <a:r>
              <a:rPr lang="en-US" dirty="0" err="1">
                <a:solidFill>
                  <a:srgbClr val="FF0000"/>
                </a:solidFill>
              </a:rPr>
              <a:t>pleurocentrum</a:t>
            </a:r>
            <a:r>
              <a:rPr lang="en-US" dirty="0">
                <a:solidFill>
                  <a:srgbClr val="FF0000"/>
                </a:solidFill>
              </a:rPr>
              <a:t> </a:t>
            </a:r>
            <a:r>
              <a:rPr lang="en-US" dirty="0"/>
              <a:t>– excluding the axial </a:t>
            </a:r>
            <a:r>
              <a:rPr lang="en-US" dirty="0" err="1"/>
              <a:t>pleurocenrum</a:t>
            </a:r>
            <a:r>
              <a:rPr lang="en-US" dirty="0"/>
              <a:t> from ventral exposure on the underside of the vertebral column.</a:t>
            </a:r>
          </a:p>
          <a:p>
            <a:pPr marL="285750" indent="-285750">
              <a:buFont typeface="Arial"/>
              <a:buChar char="•"/>
            </a:pPr>
            <a:r>
              <a:rPr lang="en-US" dirty="0"/>
              <a:t>A small right and left </a:t>
            </a:r>
            <a:r>
              <a:rPr lang="en-US" dirty="0" err="1">
                <a:solidFill>
                  <a:srgbClr val="FF0000"/>
                </a:solidFill>
              </a:rPr>
              <a:t>proatlas</a:t>
            </a:r>
            <a:r>
              <a:rPr lang="en-US" dirty="0">
                <a:solidFill>
                  <a:srgbClr val="FF0000"/>
                </a:solidFill>
              </a:rPr>
              <a:t> </a:t>
            </a:r>
            <a:r>
              <a:rPr lang="en-US" dirty="0"/>
              <a:t>provide articulation for the </a:t>
            </a:r>
            <a:r>
              <a:rPr lang="en-US" dirty="0" err="1"/>
              <a:t>atlantal</a:t>
            </a:r>
            <a:r>
              <a:rPr lang="en-US" dirty="0"/>
              <a:t> neural arches with the occipital region of the skull</a:t>
            </a:r>
          </a:p>
          <a:p>
            <a:pPr marL="285750" indent="-285750">
              <a:buFont typeface="Arial"/>
              <a:buChar char="•"/>
            </a:pPr>
            <a:r>
              <a:rPr lang="en-US" dirty="0"/>
              <a:t>The </a:t>
            </a:r>
            <a:r>
              <a:rPr lang="en-US" dirty="0" smtClean="0">
                <a:solidFill>
                  <a:srgbClr val="FF0000"/>
                </a:solidFill>
              </a:rPr>
              <a:t>axis</a:t>
            </a:r>
            <a:r>
              <a:rPr lang="en-US" dirty="0" smtClean="0"/>
              <a:t> </a:t>
            </a:r>
            <a:r>
              <a:rPr lang="en-US" dirty="0"/>
              <a:t>is very robust, as is the very large neural spine.</a:t>
            </a:r>
          </a:p>
        </p:txBody>
      </p:sp>
      <p:pic>
        <p:nvPicPr>
          <p:cNvPr id="4" name="Picture 3"/>
          <p:cNvPicPr/>
          <p:nvPr/>
        </p:nvPicPr>
        <p:blipFill>
          <a:blip r:embed="rId2">
            <a:extLst>
              <a:ext uri="{28A0092B-C50C-407E-A947-70E740481C1C}">
                <a14:useLocalDpi xmlns:a14="http://schemas.microsoft.com/office/drawing/2010/main"/>
              </a:ext>
            </a:extLst>
          </a:blip>
          <a:stretch>
            <a:fillRect/>
          </a:stretch>
        </p:blipFill>
        <p:spPr>
          <a:xfrm>
            <a:off x="5153336" y="587483"/>
            <a:ext cx="2896235" cy="5648960"/>
          </a:xfrm>
          <a:prstGeom prst="rect">
            <a:avLst/>
          </a:prstGeom>
        </p:spPr>
      </p:pic>
    </p:spTree>
    <p:extLst>
      <p:ext uri="{BB962C8B-B14F-4D97-AF65-F5344CB8AC3E}">
        <p14:creationId xmlns:p14="http://schemas.microsoft.com/office/powerpoint/2010/main" val="41841980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454" y="218151"/>
            <a:ext cx="8971545" cy="369332"/>
          </a:xfrm>
          <a:prstGeom prst="rect">
            <a:avLst/>
          </a:prstGeom>
        </p:spPr>
        <p:txBody>
          <a:bodyPr wrap="square">
            <a:spAutoFit/>
          </a:bodyPr>
          <a:lstStyle/>
          <a:p>
            <a:r>
              <a:rPr lang="en-US" dirty="0"/>
              <a:t> </a:t>
            </a:r>
          </a:p>
        </p:txBody>
      </p:sp>
      <p:sp>
        <p:nvSpPr>
          <p:cNvPr id="3" name="Rectangle 2"/>
          <p:cNvSpPr/>
          <p:nvPr/>
        </p:nvSpPr>
        <p:spPr>
          <a:xfrm>
            <a:off x="0" y="0"/>
            <a:ext cx="4857597" cy="6740308"/>
          </a:xfrm>
          <a:prstGeom prst="rect">
            <a:avLst/>
          </a:prstGeom>
        </p:spPr>
        <p:txBody>
          <a:bodyPr wrap="square">
            <a:spAutoFit/>
          </a:bodyPr>
          <a:lstStyle/>
          <a:p>
            <a:r>
              <a:rPr lang="en-US" dirty="0">
                <a:solidFill>
                  <a:srgbClr val="FF0000"/>
                </a:solidFill>
              </a:rPr>
              <a:t>ATLAS-AXIS </a:t>
            </a:r>
            <a:r>
              <a:rPr lang="en-US" dirty="0" smtClean="0">
                <a:solidFill>
                  <a:srgbClr val="FF0000"/>
                </a:solidFill>
              </a:rPr>
              <a:t>COMPLEX</a:t>
            </a:r>
            <a:endParaRPr lang="en-US" dirty="0">
              <a:solidFill>
                <a:srgbClr val="FF0000"/>
              </a:solidFill>
            </a:endParaRPr>
          </a:p>
          <a:p>
            <a:r>
              <a:rPr lang="en-US" dirty="0" err="1"/>
              <a:t>Tetrapods</a:t>
            </a:r>
            <a:r>
              <a:rPr lang="en-US" dirty="0"/>
              <a:t> also begin to develop specialized modifications of the first two vertebrae to facilitate support and movement of the large head. </a:t>
            </a:r>
          </a:p>
          <a:p>
            <a:r>
              <a:rPr lang="en-US" dirty="0"/>
              <a:t> </a:t>
            </a:r>
          </a:p>
          <a:p>
            <a:r>
              <a:rPr lang="en-US" dirty="0"/>
              <a:t>Amniotes and those closely related to them show a particularly diagnostic condition.  See the situation in the </a:t>
            </a:r>
            <a:r>
              <a:rPr lang="en-US" dirty="0" err="1"/>
              <a:t>diadectomorph</a:t>
            </a:r>
            <a:r>
              <a:rPr lang="en-US" dirty="0"/>
              <a:t> </a:t>
            </a:r>
            <a:r>
              <a:rPr lang="en-US" i="1" dirty="0" err="1"/>
              <a:t>Diadectes</a:t>
            </a:r>
            <a:r>
              <a:rPr lang="en-US" dirty="0"/>
              <a:t> </a:t>
            </a:r>
            <a:r>
              <a:rPr lang="en-US" dirty="0" smtClean="0"/>
              <a:t>here.</a:t>
            </a:r>
            <a:endParaRPr lang="en-US" dirty="0"/>
          </a:p>
          <a:p>
            <a:r>
              <a:rPr lang="en-US" dirty="0"/>
              <a:t> </a:t>
            </a:r>
          </a:p>
          <a:p>
            <a:pPr marL="285750" indent="-285750">
              <a:buFont typeface="Arial"/>
              <a:buChar char="•"/>
            </a:pPr>
            <a:r>
              <a:rPr lang="en-US" dirty="0" err="1">
                <a:solidFill>
                  <a:srgbClr val="FF0000"/>
                </a:solidFill>
              </a:rPr>
              <a:t>Atlantal</a:t>
            </a:r>
            <a:r>
              <a:rPr lang="en-US" dirty="0">
                <a:solidFill>
                  <a:srgbClr val="FF0000"/>
                </a:solidFill>
              </a:rPr>
              <a:t> </a:t>
            </a:r>
            <a:r>
              <a:rPr lang="en-US" dirty="0" err="1">
                <a:solidFill>
                  <a:srgbClr val="FF0000"/>
                </a:solidFill>
              </a:rPr>
              <a:t>intercentrum</a:t>
            </a:r>
            <a:r>
              <a:rPr lang="en-US" dirty="0">
                <a:solidFill>
                  <a:srgbClr val="FF0000"/>
                </a:solidFill>
              </a:rPr>
              <a:t> </a:t>
            </a:r>
            <a:r>
              <a:rPr lang="en-US" dirty="0"/>
              <a:t>is an independent structure.</a:t>
            </a:r>
          </a:p>
          <a:p>
            <a:pPr marL="285750" indent="-285750">
              <a:buFont typeface="Arial"/>
              <a:buChar char="•"/>
            </a:pPr>
            <a:r>
              <a:rPr lang="en-US" dirty="0"/>
              <a:t>Right and left </a:t>
            </a:r>
            <a:r>
              <a:rPr lang="en-US" dirty="0" err="1">
                <a:solidFill>
                  <a:srgbClr val="FF0000"/>
                </a:solidFill>
              </a:rPr>
              <a:t>atlantal</a:t>
            </a:r>
            <a:r>
              <a:rPr lang="en-US" dirty="0">
                <a:solidFill>
                  <a:srgbClr val="FF0000"/>
                </a:solidFill>
              </a:rPr>
              <a:t> neural arches </a:t>
            </a:r>
            <a:r>
              <a:rPr lang="en-US" dirty="0"/>
              <a:t>are independent structures, and do not fuse in the dorsal midline.</a:t>
            </a:r>
          </a:p>
          <a:p>
            <a:pPr marL="285750" indent="-285750">
              <a:buFont typeface="Arial"/>
              <a:buChar char="•"/>
            </a:pPr>
            <a:r>
              <a:rPr lang="en-US" dirty="0"/>
              <a:t>The </a:t>
            </a:r>
            <a:r>
              <a:rPr lang="en-US" dirty="0">
                <a:solidFill>
                  <a:srgbClr val="FF0000"/>
                </a:solidFill>
              </a:rPr>
              <a:t>axial </a:t>
            </a:r>
            <a:r>
              <a:rPr lang="en-US" dirty="0" err="1">
                <a:solidFill>
                  <a:srgbClr val="FF0000"/>
                </a:solidFill>
              </a:rPr>
              <a:t>intercentrum</a:t>
            </a:r>
            <a:r>
              <a:rPr lang="en-US" dirty="0">
                <a:solidFill>
                  <a:srgbClr val="FF0000"/>
                </a:solidFill>
              </a:rPr>
              <a:t> </a:t>
            </a:r>
            <a:r>
              <a:rPr lang="en-US" dirty="0"/>
              <a:t>comes to underlie the </a:t>
            </a:r>
            <a:r>
              <a:rPr lang="en-US" dirty="0" err="1">
                <a:solidFill>
                  <a:srgbClr val="FF0000"/>
                </a:solidFill>
              </a:rPr>
              <a:t>atlantal</a:t>
            </a:r>
            <a:r>
              <a:rPr lang="en-US" dirty="0">
                <a:solidFill>
                  <a:srgbClr val="FF0000"/>
                </a:solidFill>
              </a:rPr>
              <a:t> </a:t>
            </a:r>
            <a:r>
              <a:rPr lang="en-US" dirty="0" err="1">
                <a:solidFill>
                  <a:srgbClr val="FF0000"/>
                </a:solidFill>
              </a:rPr>
              <a:t>pleurocentrum</a:t>
            </a:r>
            <a:r>
              <a:rPr lang="en-US" dirty="0">
                <a:solidFill>
                  <a:srgbClr val="FF0000"/>
                </a:solidFill>
              </a:rPr>
              <a:t> </a:t>
            </a:r>
            <a:r>
              <a:rPr lang="en-US" dirty="0"/>
              <a:t>– excluding the axial </a:t>
            </a:r>
            <a:r>
              <a:rPr lang="en-US" dirty="0" err="1"/>
              <a:t>pleurocenrum</a:t>
            </a:r>
            <a:r>
              <a:rPr lang="en-US" dirty="0"/>
              <a:t> from ventral exposure on the underside of the vertebral column.</a:t>
            </a:r>
          </a:p>
          <a:p>
            <a:pPr marL="285750" indent="-285750">
              <a:buFont typeface="Arial"/>
              <a:buChar char="•"/>
            </a:pPr>
            <a:r>
              <a:rPr lang="en-US" dirty="0"/>
              <a:t>A small right and left </a:t>
            </a:r>
            <a:r>
              <a:rPr lang="en-US" dirty="0" err="1">
                <a:solidFill>
                  <a:srgbClr val="FF0000"/>
                </a:solidFill>
              </a:rPr>
              <a:t>proatlas</a:t>
            </a:r>
            <a:r>
              <a:rPr lang="en-US" dirty="0">
                <a:solidFill>
                  <a:srgbClr val="FF0000"/>
                </a:solidFill>
              </a:rPr>
              <a:t> </a:t>
            </a:r>
            <a:r>
              <a:rPr lang="en-US" dirty="0"/>
              <a:t>provide articulation for the </a:t>
            </a:r>
            <a:r>
              <a:rPr lang="en-US" dirty="0" err="1"/>
              <a:t>atlantal</a:t>
            </a:r>
            <a:r>
              <a:rPr lang="en-US" dirty="0"/>
              <a:t> neural arches with the occipital region of the skull</a:t>
            </a:r>
          </a:p>
          <a:p>
            <a:pPr marL="285750" indent="-285750">
              <a:buFont typeface="Arial"/>
              <a:buChar char="•"/>
            </a:pPr>
            <a:r>
              <a:rPr lang="en-US" dirty="0"/>
              <a:t>The </a:t>
            </a:r>
            <a:r>
              <a:rPr lang="en-US" dirty="0" smtClean="0">
                <a:solidFill>
                  <a:srgbClr val="FF0000"/>
                </a:solidFill>
              </a:rPr>
              <a:t>axis</a:t>
            </a:r>
            <a:r>
              <a:rPr lang="en-US" dirty="0" smtClean="0"/>
              <a:t> </a:t>
            </a:r>
            <a:r>
              <a:rPr lang="en-US" dirty="0"/>
              <a:t>is very robust, as is the very large neural spine.</a:t>
            </a:r>
          </a:p>
        </p:txBody>
      </p:sp>
      <p:pic>
        <p:nvPicPr>
          <p:cNvPr id="5" name="Picture 4"/>
          <p:cNvPicPr/>
          <p:nvPr/>
        </p:nvPicPr>
        <p:blipFill>
          <a:blip r:embed="rId2">
            <a:extLst>
              <a:ext uri="{28A0092B-C50C-407E-A947-70E740481C1C}">
                <a14:useLocalDpi xmlns:a14="http://schemas.microsoft.com/office/drawing/2010/main"/>
              </a:ext>
            </a:extLst>
          </a:blip>
          <a:stretch>
            <a:fillRect/>
          </a:stretch>
        </p:blipFill>
        <p:spPr>
          <a:xfrm>
            <a:off x="5344580" y="621348"/>
            <a:ext cx="2880360" cy="5615305"/>
          </a:xfrm>
          <a:prstGeom prst="rect">
            <a:avLst/>
          </a:prstGeom>
        </p:spPr>
      </p:pic>
    </p:spTree>
    <p:extLst>
      <p:ext uri="{BB962C8B-B14F-4D97-AF65-F5344CB8AC3E}">
        <p14:creationId xmlns:p14="http://schemas.microsoft.com/office/powerpoint/2010/main" val="2840413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454" y="218151"/>
            <a:ext cx="8971545" cy="369332"/>
          </a:xfrm>
          <a:prstGeom prst="rect">
            <a:avLst/>
          </a:prstGeom>
        </p:spPr>
        <p:txBody>
          <a:bodyPr wrap="square">
            <a:spAutoFit/>
          </a:bodyPr>
          <a:lstStyle/>
          <a:p>
            <a:r>
              <a:rPr lang="en-US" dirty="0"/>
              <a:t> </a:t>
            </a:r>
          </a:p>
        </p:txBody>
      </p:sp>
      <p:sp>
        <p:nvSpPr>
          <p:cNvPr id="3" name="Rectangle 2"/>
          <p:cNvSpPr/>
          <p:nvPr/>
        </p:nvSpPr>
        <p:spPr>
          <a:xfrm>
            <a:off x="172454" y="167627"/>
            <a:ext cx="8822609" cy="6678752"/>
          </a:xfrm>
          <a:prstGeom prst="rect">
            <a:avLst/>
          </a:prstGeom>
        </p:spPr>
        <p:txBody>
          <a:bodyPr wrap="square">
            <a:spAutoFit/>
          </a:bodyPr>
          <a:lstStyle/>
          <a:p>
            <a:pPr algn="ctr"/>
            <a:r>
              <a:rPr lang="en-US" sz="3600" dirty="0">
                <a:solidFill>
                  <a:srgbClr val="FF0000"/>
                </a:solidFill>
              </a:rPr>
              <a:t>NOTOCHORD</a:t>
            </a:r>
            <a:endParaRPr lang="en-US" sz="2800" dirty="0">
              <a:solidFill>
                <a:srgbClr val="FF0000"/>
              </a:solidFill>
            </a:endParaRPr>
          </a:p>
          <a:p>
            <a:r>
              <a:rPr lang="en-US" sz="2800" dirty="0"/>
              <a:t> </a:t>
            </a:r>
          </a:p>
          <a:p>
            <a:r>
              <a:rPr lang="en-US" sz="2800" dirty="0"/>
              <a:t>In fact, the beginnings of the axial skeleton of vertebrates, both </a:t>
            </a:r>
            <a:r>
              <a:rPr lang="en-US" sz="2800" dirty="0" err="1"/>
              <a:t>embryologically</a:t>
            </a:r>
            <a:r>
              <a:rPr lang="en-US" sz="2800" dirty="0"/>
              <a:t> and </a:t>
            </a:r>
            <a:r>
              <a:rPr lang="en-US" sz="2800" dirty="0" err="1"/>
              <a:t>phylogenetically</a:t>
            </a:r>
            <a:r>
              <a:rPr lang="en-US" sz="2800" dirty="0"/>
              <a:t> is not about the vertebral column. Rather it is about the notochord.  The notochord:</a:t>
            </a:r>
          </a:p>
          <a:p>
            <a:pPr marL="285750" lvl="0" indent="-285750">
              <a:buFont typeface="Arial"/>
              <a:buChar char="•"/>
            </a:pPr>
            <a:r>
              <a:rPr lang="en-US" sz="2800" dirty="0"/>
              <a:t>Derived from mesoderm</a:t>
            </a:r>
          </a:p>
          <a:p>
            <a:pPr marL="285750" lvl="0" indent="-285750">
              <a:buFont typeface="Arial"/>
              <a:buChar char="•"/>
            </a:pPr>
            <a:r>
              <a:rPr lang="en-US" sz="2800" dirty="0"/>
              <a:t>A trans-segmental structure immediately ventral to the dorsal hollow nerve cord.</a:t>
            </a:r>
          </a:p>
          <a:p>
            <a:pPr marL="285750" lvl="0" indent="-285750">
              <a:buFont typeface="Arial"/>
              <a:buChar char="•"/>
            </a:pPr>
            <a:r>
              <a:rPr lang="en-US" sz="2800" dirty="0"/>
              <a:t>A laterally flexible, but incompressible rod, that prevents telescoping of the body in primitive vertebrates, as well as embryos.</a:t>
            </a:r>
          </a:p>
          <a:p>
            <a:pPr marL="285750" lvl="0" indent="-285750">
              <a:buFont typeface="Arial"/>
              <a:buChar char="•"/>
            </a:pPr>
            <a:r>
              <a:rPr lang="en-US" sz="2800" dirty="0"/>
              <a:t>It does not become the vertebral column, but is replaced in varying degrees by structures of the </a:t>
            </a:r>
            <a:r>
              <a:rPr lang="en-US" sz="2800" dirty="0" err="1"/>
              <a:t>sklerotome</a:t>
            </a:r>
            <a:r>
              <a:rPr lang="en-US" sz="2800" dirty="0"/>
              <a:t> of the somite.</a:t>
            </a:r>
          </a:p>
        </p:txBody>
      </p:sp>
    </p:spTree>
    <p:extLst>
      <p:ext uri="{BB962C8B-B14F-4D97-AF65-F5344CB8AC3E}">
        <p14:creationId xmlns:p14="http://schemas.microsoft.com/office/powerpoint/2010/main" val="1625733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454" y="218151"/>
            <a:ext cx="8971545" cy="369332"/>
          </a:xfrm>
          <a:prstGeom prst="rect">
            <a:avLst/>
          </a:prstGeom>
        </p:spPr>
        <p:txBody>
          <a:bodyPr wrap="square">
            <a:spAutoFit/>
          </a:bodyPr>
          <a:lstStyle/>
          <a:p>
            <a:r>
              <a:rPr lang="en-US" dirty="0"/>
              <a:t> </a:t>
            </a:r>
          </a:p>
        </p:txBody>
      </p:sp>
      <p:pic>
        <p:nvPicPr>
          <p:cNvPr id="3" name="Picture 2"/>
          <p:cNvPicPr/>
          <p:nvPr/>
        </p:nvPicPr>
        <p:blipFill>
          <a:blip r:embed="rId2" cstate="screen">
            <a:extLst>
              <a:ext uri="{28A0092B-C50C-407E-A947-70E740481C1C}">
                <a14:useLocalDpi xmlns:a14="http://schemas.microsoft.com/office/drawing/2010/main"/>
              </a:ext>
            </a:extLst>
          </a:blip>
          <a:stretch>
            <a:fillRect/>
          </a:stretch>
        </p:blipFill>
        <p:spPr>
          <a:xfrm>
            <a:off x="1990174" y="1"/>
            <a:ext cx="5014716" cy="6858000"/>
          </a:xfrm>
          <a:prstGeom prst="rect">
            <a:avLst/>
          </a:prstGeom>
        </p:spPr>
      </p:pic>
    </p:spTree>
    <p:extLst>
      <p:ext uri="{BB962C8B-B14F-4D97-AF65-F5344CB8AC3E}">
        <p14:creationId xmlns:p14="http://schemas.microsoft.com/office/powerpoint/2010/main" val="28404133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454" y="218151"/>
            <a:ext cx="8971545" cy="369332"/>
          </a:xfrm>
          <a:prstGeom prst="rect">
            <a:avLst/>
          </a:prstGeom>
        </p:spPr>
        <p:txBody>
          <a:bodyPr wrap="square">
            <a:spAutoFit/>
          </a:bodyPr>
          <a:lstStyle/>
          <a:p>
            <a:r>
              <a:rPr lang="en-US" dirty="0"/>
              <a:t> </a:t>
            </a:r>
          </a:p>
        </p:txBody>
      </p:sp>
      <p:sp>
        <p:nvSpPr>
          <p:cNvPr id="3" name="Rectangle 2"/>
          <p:cNvSpPr/>
          <p:nvPr/>
        </p:nvSpPr>
        <p:spPr>
          <a:xfrm>
            <a:off x="172453" y="113385"/>
            <a:ext cx="8848797" cy="2954655"/>
          </a:xfrm>
          <a:prstGeom prst="rect">
            <a:avLst/>
          </a:prstGeom>
        </p:spPr>
        <p:txBody>
          <a:bodyPr wrap="square">
            <a:spAutoFit/>
          </a:bodyPr>
          <a:lstStyle/>
          <a:p>
            <a:pPr algn="ctr"/>
            <a:r>
              <a:rPr lang="en-US" sz="2400" dirty="0">
                <a:solidFill>
                  <a:srgbClr val="FF0000"/>
                </a:solidFill>
              </a:rPr>
              <a:t>VERTEBRAL COLUMN IN BIRDS</a:t>
            </a:r>
          </a:p>
          <a:p>
            <a:r>
              <a:rPr lang="en-US" dirty="0"/>
              <a:t> </a:t>
            </a:r>
          </a:p>
          <a:p>
            <a:r>
              <a:rPr lang="en-US" dirty="0"/>
              <a:t>As birds are descended from </a:t>
            </a:r>
            <a:r>
              <a:rPr lang="en-US" dirty="0" err="1"/>
              <a:t>theropod</a:t>
            </a:r>
            <a:r>
              <a:rPr lang="en-US" dirty="0"/>
              <a:t> dinosaurs they inherit an </a:t>
            </a:r>
            <a:r>
              <a:rPr lang="en-US" dirty="0" smtClean="0"/>
              <a:t>essentially </a:t>
            </a:r>
            <a:r>
              <a:rPr lang="en-US" dirty="0"/>
              <a:t>reptilian condition.  However, extant avian vertebral structures are part of the air-sac system and there are very light and thin walled.  </a:t>
            </a:r>
          </a:p>
          <a:p>
            <a:r>
              <a:rPr lang="en-US" dirty="0"/>
              <a:t> </a:t>
            </a:r>
          </a:p>
          <a:p>
            <a:r>
              <a:rPr lang="en-US" dirty="0"/>
              <a:t>Neck vertebrae in birds remain mobile; in fact highly mobile, in many cases with extreme curvature in neck vertebrae</a:t>
            </a:r>
            <a:r>
              <a:rPr lang="en-US" dirty="0" smtClean="0"/>
              <a:t>.</a:t>
            </a:r>
          </a:p>
          <a:p>
            <a:endParaRPr lang="en-US" dirty="0"/>
          </a:p>
          <a:p>
            <a:r>
              <a:rPr lang="en-US" dirty="0"/>
              <a:t>Birds usually fuse all but a couple trunk vertebrae to a stiff, median </a:t>
            </a:r>
            <a:r>
              <a:rPr lang="en-US" dirty="0">
                <a:solidFill>
                  <a:srgbClr val="FF0000"/>
                </a:solidFill>
              </a:rPr>
              <a:t>SYNSACRUM</a:t>
            </a:r>
            <a:r>
              <a:rPr lang="en-US" dirty="0" smtClean="0"/>
              <a:t>.</a:t>
            </a:r>
            <a:endParaRPr lang="en-US" dirty="0"/>
          </a:p>
        </p:txBody>
      </p:sp>
      <p:pic>
        <p:nvPicPr>
          <p:cNvPr id="4" name="Picture 3"/>
          <p:cNvPicPr/>
          <p:nvPr/>
        </p:nvPicPr>
        <p:blipFill>
          <a:blip r:embed="rId2" cstate="screen">
            <a:extLst>
              <a:ext uri="{28A0092B-C50C-407E-A947-70E740481C1C}">
                <a14:useLocalDpi xmlns:a14="http://schemas.microsoft.com/office/drawing/2010/main"/>
              </a:ext>
            </a:extLst>
          </a:blip>
          <a:stretch>
            <a:fillRect/>
          </a:stretch>
        </p:blipFill>
        <p:spPr>
          <a:xfrm>
            <a:off x="0" y="3068040"/>
            <a:ext cx="2579371" cy="3789960"/>
          </a:xfrm>
          <a:prstGeom prst="rect">
            <a:avLst/>
          </a:prstGeom>
        </p:spPr>
      </p:pic>
      <p:pic>
        <p:nvPicPr>
          <p:cNvPr id="5" name="Picture 4"/>
          <p:cNvPicPr/>
          <p:nvPr/>
        </p:nvPicPr>
        <p:blipFill>
          <a:blip r:embed="rId3" cstate="screen">
            <a:extLst>
              <a:ext uri="{28A0092B-C50C-407E-A947-70E740481C1C}">
                <a14:useLocalDpi xmlns:a14="http://schemas.microsoft.com/office/drawing/2010/main"/>
              </a:ext>
            </a:extLst>
          </a:blip>
          <a:stretch>
            <a:fillRect/>
          </a:stretch>
        </p:blipFill>
        <p:spPr>
          <a:xfrm>
            <a:off x="5263487" y="3273508"/>
            <a:ext cx="3880513" cy="3584492"/>
          </a:xfrm>
          <a:prstGeom prst="rect">
            <a:avLst/>
          </a:prstGeom>
        </p:spPr>
      </p:pic>
      <p:pic>
        <p:nvPicPr>
          <p:cNvPr id="6" name="Picture 5"/>
          <p:cNvPicPr/>
          <p:nvPr/>
        </p:nvPicPr>
        <p:blipFill>
          <a:blip r:embed="rId4" cstate="screen">
            <a:extLst>
              <a:ext uri="{28A0092B-C50C-407E-A947-70E740481C1C}">
                <a14:useLocalDpi xmlns:a14="http://schemas.microsoft.com/office/drawing/2010/main"/>
              </a:ext>
            </a:extLst>
          </a:blip>
          <a:stretch>
            <a:fillRect/>
          </a:stretch>
        </p:blipFill>
        <p:spPr>
          <a:xfrm>
            <a:off x="2690719" y="3273508"/>
            <a:ext cx="3291205" cy="3302000"/>
          </a:xfrm>
          <a:prstGeom prst="rect">
            <a:avLst/>
          </a:prstGeom>
        </p:spPr>
      </p:pic>
    </p:spTree>
    <p:extLst>
      <p:ext uri="{BB962C8B-B14F-4D97-AF65-F5344CB8AC3E}">
        <p14:creationId xmlns:p14="http://schemas.microsoft.com/office/powerpoint/2010/main" val="28404133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454" y="218151"/>
            <a:ext cx="8971545" cy="369332"/>
          </a:xfrm>
          <a:prstGeom prst="rect">
            <a:avLst/>
          </a:prstGeom>
        </p:spPr>
        <p:txBody>
          <a:bodyPr wrap="square">
            <a:spAutoFit/>
          </a:bodyPr>
          <a:lstStyle/>
          <a:p>
            <a:r>
              <a:rPr lang="en-US" dirty="0"/>
              <a:t> </a:t>
            </a:r>
          </a:p>
        </p:txBody>
      </p:sp>
      <p:pic>
        <p:nvPicPr>
          <p:cNvPr id="3" name="Picture 2"/>
          <p:cNvPicPr/>
          <p:nvPr/>
        </p:nvPicPr>
        <p:blipFill>
          <a:blip r:embed="rId2" cstate="screen">
            <a:extLst>
              <a:ext uri="{28A0092B-C50C-407E-A947-70E740481C1C}">
                <a14:useLocalDpi xmlns:a14="http://schemas.microsoft.com/office/drawing/2010/main"/>
              </a:ext>
            </a:extLst>
          </a:blip>
          <a:stretch>
            <a:fillRect/>
          </a:stretch>
        </p:blipFill>
        <p:spPr>
          <a:xfrm>
            <a:off x="172454" y="421005"/>
            <a:ext cx="4216400" cy="6015990"/>
          </a:xfrm>
          <a:prstGeom prst="rect">
            <a:avLst/>
          </a:prstGeom>
        </p:spPr>
      </p:pic>
      <p:sp>
        <p:nvSpPr>
          <p:cNvPr id="4" name="Rectangle 3"/>
          <p:cNvSpPr/>
          <p:nvPr/>
        </p:nvSpPr>
        <p:spPr>
          <a:xfrm>
            <a:off x="4163653" y="201533"/>
            <a:ext cx="4980345" cy="6217088"/>
          </a:xfrm>
          <a:prstGeom prst="rect">
            <a:avLst/>
          </a:prstGeom>
        </p:spPr>
        <p:txBody>
          <a:bodyPr wrap="square">
            <a:spAutoFit/>
          </a:bodyPr>
          <a:lstStyle/>
          <a:p>
            <a:r>
              <a:rPr lang="en-US" sz="2000" dirty="0">
                <a:solidFill>
                  <a:srgbClr val="FF0000"/>
                </a:solidFill>
              </a:rPr>
              <a:t>VERTEBRAL STRUCTURES IN MAMMALS</a:t>
            </a:r>
          </a:p>
          <a:p>
            <a:r>
              <a:rPr lang="en-US" dirty="0"/>
              <a:t> </a:t>
            </a:r>
          </a:p>
          <a:p>
            <a:r>
              <a:rPr lang="en-US" dirty="0"/>
              <a:t>The hallmarks of mammals are the development of regional </a:t>
            </a:r>
            <a:r>
              <a:rPr lang="en-US" dirty="0" err="1"/>
              <a:t>differention</a:t>
            </a:r>
            <a:r>
              <a:rPr lang="en-US" dirty="0"/>
              <a:t> of the backbone into cervical, thoracic, lumbar, and sacral regions; as well as the loss or fusion of ribs, leaving the </a:t>
            </a:r>
            <a:r>
              <a:rPr lang="en-US" dirty="0" err="1"/>
              <a:t>thoracics</a:t>
            </a:r>
            <a:r>
              <a:rPr lang="en-US" dirty="0"/>
              <a:t> as the region with mobile ribs</a:t>
            </a:r>
            <a:r>
              <a:rPr lang="en-US" dirty="0" smtClean="0"/>
              <a:t>.</a:t>
            </a:r>
          </a:p>
          <a:p>
            <a:endParaRPr lang="en-US" dirty="0"/>
          </a:p>
          <a:p>
            <a:r>
              <a:rPr lang="en-US" dirty="0"/>
              <a:t> </a:t>
            </a:r>
          </a:p>
          <a:p>
            <a:r>
              <a:rPr lang="en-US" dirty="0"/>
              <a:t>In general, the </a:t>
            </a:r>
            <a:r>
              <a:rPr lang="en-US" dirty="0">
                <a:solidFill>
                  <a:srgbClr val="FF0000"/>
                </a:solidFill>
              </a:rPr>
              <a:t>CERVICAL</a:t>
            </a:r>
            <a:r>
              <a:rPr lang="en-US" dirty="0"/>
              <a:t> region, which includes the atlas-axis complex, are defined by the presence of the transverse foramen on either side.</a:t>
            </a:r>
          </a:p>
          <a:p>
            <a:r>
              <a:rPr lang="en-US" dirty="0"/>
              <a:t> </a:t>
            </a:r>
          </a:p>
          <a:p>
            <a:r>
              <a:rPr lang="en-US" dirty="0">
                <a:solidFill>
                  <a:srgbClr val="FF0000"/>
                </a:solidFill>
              </a:rPr>
              <a:t>THORACIC</a:t>
            </a:r>
            <a:r>
              <a:rPr lang="en-US" dirty="0"/>
              <a:t> vertebrae retain mobile ribs.</a:t>
            </a:r>
          </a:p>
          <a:p>
            <a:r>
              <a:rPr lang="en-US" dirty="0"/>
              <a:t> </a:t>
            </a:r>
          </a:p>
          <a:p>
            <a:r>
              <a:rPr lang="en-US" dirty="0"/>
              <a:t>Developing ribs fuse to the transverse processes of the </a:t>
            </a:r>
            <a:r>
              <a:rPr lang="en-US" dirty="0">
                <a:solidFill>
                  <a:srgbClr val="FF0000"/>
                </a:solidFill>
              </a:rPr>
              <a:t>LUMBAR</a:t>
            </a:r>
            <a:r>
              <a:rPr lang="en-US" dirty="0"/>
              <a:t> region.  </a:t>
            </a:r>
          </a:p>
          <a:p>
            <a:r>
              <a:rPr lang="en-US" dirty="0"/>
              <a:t> </a:t>
            </a:r>
          </a:p>
          <a:p>
            <a:r>
              <a:rPr lang="en-US" dirty="0"/>
              <a:t>The </a:t>
            </a:r>
            <a:r>
              <a:rPr lang="en-US" dirty="0">
                <a:solidFill>
                  <a:srgbClr val="FF0000"/>
                </a:solidFill>
              </a:rPr>
              <a:t>SACRUM</a:t>
            </a:r>
            <a:r>
              <a:rPr lang="en-US" dirty="0"/>
              <a:t> is the fusion of two or more segments to provide anchorage for the ilium of the pelvic limb.</a:t>
            </a:r>
          </a:p>
          <a:p>
            <a:endParaRPr lang="en-US" dirty="0"/>
          </a:p>
        </p:txBody>
      </p:sp>
    </p:spTree>
    <p:extLst>
      <p:ext uri="{BB962C8B-B14F-4D97-AF65-F5344CB8AC3E}">
        <p14:creationId xmlns:p14="http://schemas.microsoft.com/office/powerpoint/2010/main" val="28404133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454" y="218151"/>
            <a:ext cx="8971545" cy="369332"/>
          </a:xfrm>
          <a:prstGeom prst="rect">
            <a:avLst/>
          </a:prstGeom>
        </p:spPr>
        <p:txBody>
          <a:bodyPr wrap="square">
            <a:spAutoFit/>
          </a:bodyPr>
          <a:lstStyle/>
          <a:p>
            <a:r>
              <a:rPr lang="en-US" dirty="0"/>
              <a:t> </a:t>
            </a:r>
          </a:p>
        </p:txBody>
      </p:sp>
      <p:pic>
        <p:nvPicPr>
          <p:cNvPr id="3" name="Picture 2"/>
          <p:cNvPicPr/>
          <p:nvPr/>
        </p:nvPicPr>
        <p:blipFill>
          <a:blip r:embed="rId2" cstate="screen">
            <a:extLst>
              <a:ext uri="{28A0092B-C50C-407E-A947-70E740481C1C}">
                <a14:useLocalDpi xmlns:a14="http://schemas.microsoft.com/office/drawing/2010/main"/>
              </a:ext>
            </a:extLst>
          </a:blip>
          <a:stretch>
            <a:fillRect/>
          </a:stretch>
        </p:blipFill>
        <p:spPr>
          <a:xfrm>
            <a:off x="274958" y="3370123"/>
            <a:ext cx="8379681" cy="3487877"/>
          </a:xfrm>
          <a:prstGeom prst="rect">
            <a:avLst/>
          </a:prstGeom>
        </p:spPr>
      </p:pic>
      <p:sp>
        <p:nvSpPr>
          <p:cNvPr id="4" name="Rectangle 3"/>
          <p:cNvSpPr/>
          <p:nvPr/>
        </p:nvSpPr>
        <p:spPr>
          <a:xfrm>
            <a:off x="172453" y="218151"/>
            <a:ext cx="8600025" cy="2954655"/>
          </a:xfrm>
          <a:prstGeom prst="rect">
            <a:avLst/>
          </a:prstGeom>
        </p:spPr>
        <p:txBody>
          <a:bodyPr wrap="square">
            <a:spAutoFit/>
          </a:bodyPr>
          <a:lstStyle/>
          <a:p>
            <a:pPr algn="ctr"/>
            <a:r>
              <a:rPr lang="en-US" sz="2400" dirty="0" smtClean="0">
                <a:solidFill>
                  <a:srgbClr val="FF0000"/>
                </a:solidFill>
              </a:rPr>
              <a:t>OTHER AXIAL STRUCRURES:  RIBS</a:t>
            </a:r>
          </a:p>
          <a:p>
            <a:endParaRPr lang="en-US" dirty="0"/>
          </a:p>
          <a:p>
            <a:r>
              <a:rPr lang="en-US" dirty="0" err="1" smtClean="0"/>
              <a:t>Agnathans</a:t>
            </a:r>
            <a:r>
              <a:rPr lang="en-US" dirty="0" smtClean="0"/>
              <a:t> </a:t>
            </a:r>
            <a:r>
              <a:rPr lang="en-US" dirty="0"/>
              <a:t>do now show rib development, but otherwise, </a:t>
            </a:r>
            <a:r>
              <a:rPr lang="en-US" dirty="0" err="1"/>
              <a:t>gnathostomes</a:t>
            </a:r>
            <a:r>
              <a:rPr lang="en-US" dirty="0"/>
              <a:t> have a rib for every vertebral segment, including the atlas-axis complex in </a:t>
            </a:r>
            <a:r>
              <a:rPr lang="en-US" dirty="0" err="1"/>
              <a:t>tetrapods</a:t>
            </a:r>
            <a:r>
              <a:rPr lang="en-US" dirty="0"/>
              <a:t>.</a:t>
            </a:r>
          </a:p>
          <a:p>
            <a:r>
              <a:rPr lang="en-US" dirty="0"/>
              <a:t> </a:t>
            </a:r>
          </a:p>
          <a:p>
            <a:r>
              <a:rPr lang="en-US" dirty="0"/>
              <a:t>As mentioned earlier, fishes have two distinct sets of ribs, </a:t>
            </a:r>
            <a:r>
              <a:rPr lang="en-US" dirty="0">
                <a:solidFill>
                  <a:srgbClr val="FF0000"/>
                </a:solidFill>
              </a:rPr>
              <a:t>DORSAL RIBS </a:t>
            </a:r>
            <a:r>
              <a:rPr lang="en-US" dirty="0"/>
              <a:t>and </a:t>
            </a:r>
            <a:r>
              <a:rPr lang="en-US" dirty="0">
                <a:solidFill>
                  <a:srgbClr val="FF0000"/>
                </a:solidFill>
              </a:rPr>
              <a:t>VENTRAL RIBS </a:t>
            </a:r>
            <a:r>
              <a:rPr lang="en-US" dirty="0"/>
              <a:t>– which articulate at the </a:t>
            </a:r>
            <a:r>
              <a:rPr lang="en-US" dirty="0">
                <a:solidFill>
                  <a:srgbClr val="FF0000"/>
                </a:solidFill>
              </a:rPr>
              <a:t>EPIPOPHYSES</a:t>
            </a:r>
            <a:r>
              <a:rPr lang="en-US" dirty="0"/>
              <a:t> and </a:t>
            </a:r>
            <a:r>
              <a:rPr lang="en-US" dirty="0">
                <a:solidFill>
                  <a:srgbClr val="FF0000"/>
                </a:solidFill>
              </a:rPr>
              <a:t>BASIPOPHYSES</a:t>
            </a:r>
            <a:r>
              <a:rPr lang="en-US" dirty="0"/>
              <a:t> respectively.</a:t>
            </a:r>
          </a:p>
          <a:p>
            <a:r>
              <a:rPr lang="en-US" dirty="0"/>
              <a:t> </a:t>
            </a:r>
          </a:p>
          <a:p>
            <a:r>
              <a:rPr lang="en-US" dirty="0"/>
              <a:t>In </a:t>
            </a:r>
            <a:r>
              <a:rPr lang="en-US" dirty="0" err="1"/>
              <a:t>tetrapods</a:t>
            </a:r>
            <a:r>
              <a:rPr lang="en-US" dirty="0"/>
              <a:t>, ribs are generally double-headed, articulating with the </a:t>
            </a:r>
            <a:r>
              <a:rPr lang="en-US" dirty="0" smtClean="0">
                <a:solidFill>
                  <a:srgbClr val="FF0000"/>
                </a:solidFill>
              </a:rPr>
              <a:t>DIAPOPHYSIS</a:t>
            </a:r>
            <a:r>
              <a:rPr lang="en-US" dirty="0" smtClean="0"/>
              <a:t> </a:t>
            </a:r>
            <a:r>
              <a:rPr lang="en-US" dirty="0"/>
              <a:t>of the neural arch and the </a:t>
            </a:r>
            <a:r>
              <a:rPr lang="en-US" dirty="0">
                <a:solidFill>
                  <a:srgbClr val="FF0000"/>
                </a:solidFill>
              </a:rPr>
              <a:t>PARAPOPHYSIS</a:t>
            </a:r>
            <a:r>
              <a:rPr lang="en-US" dirty="0"/>
              <a:t> of the </a:t>
            </a:r>
            <a:r>
              <a:rPr lang="en-US" dirty="0" err="1"/>
              <a:t>intercentrum</a:t>
            </a:r>
            <a:r>
              <a:rPr lang="en-US" dirty="0"/>
              <a:t>.</a:t>
            </a:r>
          </a:p>
        </p:txBody>
      </p:sp>
    </p:spTree>
    <p:extLst>
      <p:ext uri="{BB962C8B-B14F-4D97-AF65-F5344CB8AC3E}">
        <p14:creationId xmlns:p14="http://schemas.microsoft.com/office/powerpoint/2010/main" val="28404133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454" y="218151"/>
            <a:ext cx="8971545" cy="369332"/>
          </a:xfrm>
          <a:prstGeom prst="rect">
            <a:avLst/>
          </a:prstGeom>
        </p:spPr>
        <p:txBody>
          <a:bodyPr wrap="square">
            <a:spAutoFit/>
          </a:bodyPr>
          <a:lstStyle/>
          <a:p>
            <a:r>
              <a:rPr lang="en-US" dirty="0"/>
              <a:t> </a:t>
            </a:r>
          </a:p>
        </p:txBody>
      </p:sp>
      <p:pic>
        <p:nvPicPr>
          <p:cNvPr id="3" name="Picture 2"/>
          <p:cNvPicPr/>
          <p:nvPr/>
        </p:nvPicPr>
        <p:blipFill>
          <a:blip r:embed="rId2" cstate="screen">
            <a:extLst>
              <a:ext uri="{28A0092B-C50C-407E-A947-70E740481C1C}">
                <a14:useLocalDpi xmlns:a14="http://schemas.microsoft.com/office/drawing/2010/main"/>
              </a:ext>
            </a:extLst>
          </a:blip>
          <a:stretch>
            <a:fillRect/>
          </a:stretch>
        </p:blipFill>
        <p:spPr>
          <a:xfrm>
            <a:off x="392798" y="366633"/>
            <a:ext cx="5965544" cy="6219665"/>
          </a:xfrm>
          <a:prstGeom prst="rect">
            <a:avLst/>
          </a:prstGeom>
        </p:spPr>
      </p:pic>
      <p:sp>
        <p:nvSpPr>
          <p:cNvPr id="4" name="TextBox 3"/>
          <p:cNvSpPr txBox="1"/>
          <p:nvPr/>
        </p:nvSpPr>
        <p:spPr>
          <a:xfrm>
            <a:off x="5800311" y="759454"/>
            <a:ext cx="3343688" cy="4493538"/>
          </a:xfrm>
          <a:prstGeom prst="rect">
            <a:avLst/>
          </a:prstGeom>
          <a:noFill/>
        </p:spPr>
        <p:txBody>
          <a:bodyPr wrap="square" rtlCol="0">
            <a:spAutoFit/>
          </a:bodyPr>
          <a:lstStyle/>
          <a:p>
            <a:r>
              <a:rPr lang="en-US" sz="2800" dirty="0" smtClean="0">
                <a:solidFill>
                  <a:srgbClr val="FF0000"/>
                </a:solidFill>
              </a:rPr>
              <a:t>AVIAN RIBCAGE</a:t>
            </a:r>
          </a:p>
          <a:p>
            <a:endParaRPr lang="en-US" dirty="0"/>
          </a:p>
          <a:p>
            <a:r>
              <a:rPr lang="en-US" sz="2400" dirty="0" smtClean="0"/>
              <a:t>NOTE almost complete enclosure of body in ribcage</a:t>
            </a:r>
          </a:p>
          <a:p>
            <a:endParaRPr lang="en-US" sz="2400" dirty="0"/>
          </a:p>
          <a:p>
            <a:r>
              <a:rPr lang="en-US" sz="2400" dirty="0" err="1" smtClean="0"/>
              <a:t>Uncinate</a:t>
            </a:r>
            <a:r>
              <a:rPr lang="en-US" sz="2400" dirty="0" smtClean="0"/>
              <a:t> processes</a:t>
            </a:r>
          </a:p>
          <a:p>
            <a:endParaRPr lang="en-US" sz="2400" dirty="0"/>
          </a:p>
          <a:p>
            <a:r>
              <a:rPr lang="en-US" sz="2400" dirty="0" smtClean="0">
                <a:solidFill>
                  <a:srgbClr val="FF0000"/>
                </a:solidFill>
              </a:rPr>
              <a:t>PYGOSTYLE</a:t>
            </a:r>
            <a:r>
              <a:rPr lang="en-US" sz="2400" dirty="0" smtClean="0"/>
              <a:t> is modified end of vertebral column for insertion of highly mobile tail feathers.</a:t>
            </a:r>
            <a:endParaRPr lang="en-US" sz="2400" dirty="0"/>
          </a:p>
        </p:txBody>
      </p:sp>
    </p:spTree>
    <p:extLst>
      <p:ext uri="{BB962C8B-B14F-4D97-AF65-F5344CB8AC3E}">
        <p14:creationId xmlns:p14="http://schemas.microsoft.com/office/powerpoint/2010/main" val="28404133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454" y="218151"/>
            <a:ext cx="8971545" cy="369332"/>
          </a:xfrm>
          <a:prstGeom prst="rect">
            <a:avLst/>
          </a:prstGeom>
        </p:spPr>
        <p:txBody>
          <a:bodyPr wrap="square">
            <a:spAutoFit/>
          </a:bodyPr>
          <a:lstStyle/>
          <a:p>
            <a:r>
              <a:rPr lang="en-US" dirty="0"/>
              <a:t> </a:t>
            </a:r>
          </a:p>
        </p:txBody>
      </p:sp>
      <p:sp>
        <p:nvSpPr>
          <p:cNvPr id="3" name="Rectangle 2"/>
          <p:cNvSpPr/>
          <p:nvPr/>
        </p:nvSpPr>
        <p:spPr>
          <a:xfrm>
            <a:off x="172454" y="218151"/>
            <a:ext cx="8510614" cy="2677656"/>
          </a:xfrm>
          <a:prstGeom prst="rect">
            <a:avLst/>
          </a:prstGeom>
        </p:spPr>
        <p:txBody>
          <a:bodyPr wrap="square">
            <a:spAutoFit/>
          </a:bodyPr>
          <a:lstStyle/>
          <a:p>
            <a:pPr algn="ctr"/>
            <a:r>
              <a:rPr lang="en-US" sz="2800" dirty="0">
                <a:solidFill>
                  <a:srgbClr val="FF0000"/>
                </a:solidFill>
              </a:rPr>
              <a:t>OTHER AXIAL STRUCTURES: STERNUM</a:t>
            </a:r>
          </a:p>
          <a:p>
            <a:r>
              <a:rPr lang="en-US" sz="2000" dirty="0"/>
              <a:t> </a:t>
            </a:r>
          </a:p>
          <a:p>
            <a:r>
              <a:rPr lang="en-US" sz="2000" dirty="0"/>
              <a:t>In birds and mammals, the STERNUM provides a ventral articulation for the more cranial of the ribs.  </a:t>
            </a:r>
          </a:p>
          <a:p>
            <a:r>
              <a:rPr lang="en-US" sz="2000" dirty="0"/>
              <a:t> </a:t>
            </a:r>
          </a:p>
          <a:p>
            <a:r>
              <a:rPr lang="en-US" sz="2000" dirty="0" smtClean="0">
                <a:solidFill>
                  <a:srgbClr val="FF0000"/>
                </a:solidFill>
              </a:rPr>
              <a:t>AVES</a:t>
            </a:r>
            <a:r>
              <a:rPr lang="en-US" sz="2000" dirty="0" smtClean="0"/>
              <a:t>:  In </a:t>
            </a:r>
            <a:r>
              <a:rPr lang="en-US" sz="2000" dirty="0"/>
              <a:t>birds it is elaborated into the robust KEEL or KARINA.  It has a deep ventral keel providing extensive surface area for the </a:t>
            </a:r>
            <a:r>
              <a:rPr lang="en-US" sz="2000" dirty="0" err="1"/>
              <a:t>supracoracoideus</a:t>
            </a:r>
            <a:r>
              <a:rPr lang="en-US" sz="2000" dirty="0"/>
              <a:t> (wing elevator muscle) and </a:t>
            </a:r>
            <a:r>
              <a:rPr lang="en-US" sz="2000" dirty="0" err="1"/>
              <a:t>pectoralis</a:t>
            </a:r>
            <a:r>
              <a:rPr lang="en-US" sz="2000" dirty="0"/>
              <a:t> (wing depressor muscle).</a:t>
            </a:r>
          </a:p>
        </p:txBody>
      </p:sp>
      <p:pic>
        <p:nvPicPr>
          <p:cNvPr id="4" name="Picture 3"/>
          <p:cNvPicPr/>
          <p:nvPr/>
        </p:nvPicPr>
        <p:blipFill>
          <a:blip r:embed="rId2" cstate="screen">
            <a:extLst>
              <a:ext uri="{28A0092B-C50C-407E-A947-70E740481C1C}">
                <a14:useLocalDpi xmlns:a14="http://schemas.microsoft.com/office/drawing/2010/main"/>
              </a:ext>
            </a:extLst>
          </a:blip>
          <a:stretch>
            <a:fillRect/>
          </a:stretch>
        </p:blipFill>
        <p:spPr>
          <a:xfrm>
            <a:off x="1479536" y="3000559"/>
            <a:ext cx="5708659" cy="3742869"/>
          </a:xfrm>
          <a:prstGeom prst="rect">
            <a:avLst/>
          </a:prstGeom>
        </p:spPr>
      </p:pic>
    </p:spTree>
    <p:extLst>
      <p:ext uri="{BB962C8B-B14F-4D97-AF65-F5344CB8AC3E}">
        <p14:creationId xmlns:p14="http://schemas.microsoft.com/office/powerpoint/2010/main" val="28404133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454" y="218151"/>
            <a:ext cx="8971545" cy="369332"/>
          </a:xfrm>
          <a:prstGeom prst="rect">
            <a:avLst/>
          </a:prstGeom>
        </p:spPr>
        <p:txBody>
          <a:bodyPr wrap="square">
            <a:spAutoFit/>
          </a:bodyPr>
          <a:lstStyle/>
          <a:p>
            <a:r>
              <a:rPr lang="en-US" dirty="0"/>
              <a:t> </a:t>
            </a:r>
          </a:p>
        </p:txBody>
      </p:sp>
      <p:sp>
        <p:nvSpPr>
          <p:cNvPr id="3" name="Rectangle 2"/>
          <p:cNvSpPr/>
          <p:nvPr/>
        </p:nvSpPr>
        <p:spPr>
          <a:xfrm>
            <a:off x="172454" y="218151"/>
            <a:ext cx="8510614" cy="3293209"/>
          </a:xfrm>
          <a:prstGeom prst="rect">
            <a:avLst/>
          </a:prstGeom>
        </p:spPr>
        <p:txBody>
          <a:bodyPr wrap="square">
            <a:spAutoFit/>
          </a:bodyPr>
          <a:lstStyle/>
          <a:p>
            <a:pPr algn="ctr"/>
            <a:r>
              <a:rPr lang="en-US" sz="2800" dirty="0">
                <a:solidFill>
                  <a:srgbClr val="FF0000"/>
                </a:solidFill>
              </a:rPr>
              <a:t>OTHER AXIAL STRUCTURES: STERNUM</a:t>
            </a:r>
          </a:p>
          <a:p>
            <a:r>
              <a:rPr lang="en-US" sz="2000" dirty="0"/>
              <a:t> </a:t>
            </a:r>
          </a:p>
          <a:p>
            <a:r>
              <a:rPr lang="en-US" sz="2000" dirty="0"/>
              <a:t>In birds and mammals, the STERNUM provides a ventral articulation for the more cranial of the ribs.  </a:t>
            </a:r>
          </a:p>
          <a:p>
            <a:r>
              <a:rPr lang="en-US" sz="2000" dirty="0"/>
              <a:t> </a:t>
            </a:r>
          </a:p>
          <a:p>
            <a:r>
              <a:rPr lang="en-US" sz="2000" dirty="0" smtClean="0">
                <a:solidFill>
                  <a:srgbClr val="FF0000"/>
                </a:solidFill>
              </a:rPr>
              <a:t>MAMMALIA</a:t>
            </a:r>
            <a:r>
              <a:rPr lang="en-US" sz="2000" dirty="0" smtClean="0"/>
              <a:t>:  </a:t>
            </a:r>
            <a:r>
              <a:rPr lang="en-US" sz="2000" dirty="0"/>
              <a:t>The STERNUM in mammals is a segmental structure, derived originally from multiple STERNEBRAE.</a:t>
            </a:r>
          </a:p>
          <a:p>
            <a:r>
              <a:rPr lang="en-US" sz="2000" dirty="0"/>
              <a:t> </a:t>
            </a:r>
          </a:p>
          <a:p>
            <a:r>
              <a:rPr lang="en-US" sz="2000" dirty="0"/>
              <a:t>Generally the mammalian sternum is subdivided into a </a:t>
            </a:r>
            <a:r>
              <a:rPr lang="en-US" sz="2000" dirty="0">
                <a:solidFill>
                  <a:srgbClr val="FF0000"/>
                </a:solidFill>
              </a:rPr>
              <a:t>MANUBRIUM</a:t>
            </a:r>
            <a:r>
              <a:rPr lang="en-US" sz="2000" dirty="0"/>
              <a:t> cranially, </a:t>
            </a:r>
            <a:r>
              <a:rPr lang="en-US" sz="2000" dirty="0">
                <a:solidFill>
                  <a:srgbClr val="FF0000"/>
                </a:solidFill>
              </a:rPr>
              <a:t>BODY</a:t>
            </a:r>
            <a:r>
              <a:rPr lang="en-US" sz="2000" dirty="0"/>
              <a:t>, and </a:t>
            </a:r>
            <a:r>
              <a:rPr lang="en-US" sz="2000" dirty="0">
                <a:solidFill>
                  <a:srgbClr val="FF0000"/>
                </a:solidFill>
              </a:rPr>
              <a:t>XIPHOID PROCESS </a:t>
            </a:r>
            <a:r>
              <a:rPr lang="en-US" sz="2000" dirty="0"/>
              <a:t>most caudally.</a:t>
            </a:r>
          </a:p>
        </p:txBody>
      </p:sp>
      <p:pic>
        <p:nvPicPr>
          <p:cNvPr id="4" name="Picture 3"/>
          <p:cNvPicPr/>
          <p:nvPr/>
        </p:nvPicPr>
        <p:blipFill>
          <a:blip r:embed="rId2" cstate="screen">
            <a:extLst>
              <a:ext uri="{28A0092B-C50C-407E-A947-70E740481C1C}">
                <a14:useLocalDpi xmlns:a14="http://schemas.microsoft.com/office/drawing/2010/main"/>
              </a:ext>
            </a:extLst>
          </a:blip>
          <a:stretch>
            <a:fillRect/>
          </a:stretch>
        </p:blipFill>
        <p:spPr>
          <a:xfrm>
            <a:off x="5267403" y="3159396"/>
            <a:ext cx="3415665" cy="3891280"/>
          </a:xfrm>
          <a:prstGeom prst="rect">
            <a:avLst/>
          </a:prstGeom>
        </p:spPr>
      </p:pic>
      <p:pic>
        <p:nvPicPr>
          <p:cNvPr id="5" name="Picture 4"/>
          <p:cNvPicPr/>
          <p:nvPr/>
        </p:nvPicPr>
        <p:blipFill>
          <a:blip r:embed="rId3" cstate="screen">
            <a:extLst>
              <a:ext uri="{28A0092B-C50C-407E-A947-70E740481C1C}">
                <a14:useLocalDpi xmlns:a14="http://schemas.microsoft.com/office/drawing/2010/main"/>
              </a:ext>
            </a:extLst>
          </a:blip>
          <a:stretch>
            <a:fillRect/>
          </a:stretch>
        </p:blipFill>
        <p:spPr>
          <a:xfrm>
            <a:off x="428548" y="3565894"/>
            <a:ext cx="3722013" cy="2876369"/>
          </a:xfrm>
          <a:prstGeom prst="rect">
            <a:avLst/>
          </a:prstGeom>
        </p:spPr>
      </p:pic>
    </p:spTree>
    <p:extLst>
      <p:ext uri="{BB962C8B-B14F-4D97-AF65-F5344CB8AC3E}">
        <p14:creationId xmlns:p14="http://schemas.microsoft.com/office/powerpoint/2010/main" val="4045924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454" y="218151"/>
            <a:ext cx="8971545" cy="369332"/>
          </a:xfrm>
          <a:prstGeom prst="rect">
            <a:avLst/>
          </a:prstGeom>
        </p:spPr>
        <p:txBody>
          <a:bodyPr wrap="square">
            <a:spAutoFit/>
          </a:bodyPr>
          <a:lstStyle/>
          <a:p>
            <a:r>
              <a:rPr lang="en-US" dirty="0"/>
              <a:t> </a:t>
            </a:r>
          </a:p>
        </p:txBody>
      </p:sp>
      <p:sp>
        <p:nvSpPr>
          <p:cNvPr id="3" name="Rectangle 2"/>
          <p:cNvSpPr/>
          <p:nvPr/>
        </p:nvSpPr>
        <p:spPr>
          <a:xfrm>
            <a:off x="0" y="218151"/>
            <a:ext cx="9143999" cy="5755421"/>
          </a:xfrm>
          <a:prstGeom prst="rect">
            <a:avLst/>
          </a:prstGeom>
        </p:spPr>
        <p:txBody>
          <a:bodyPr wrap="square">
            <a:spAutoFit/>
          </a:bodyPr>
          <a:lstStyle/>
          <a:p>
            <a:pPr algn="ctr"/>
            <a:r>
              <a:rPr lang="en-US" sz="3200" dirty="0">
                <a:solidFill>
                  <a:srgbClr val="FF0000"/>
                </a:solidFill>
              </a:rPr>
              <a:t>VERTEBRAL COLUMN AND ASSOCIATED STRUCTURES</a:t>
            </a:r>
          </a:p>
          <a:p>
            <a:r>
              <a:rPr lang="en-US" sz="2400" dirty="0"/>
              <a:t> </a:t>
            </a:r>
          </a:p>
          <a:p>
            <a:r>
              <a:rPr lang="en-US" sz="2400" dirty="0" smtClean="0"/>
              <a:t>We </a:t>
            </a:r>
            <a:r>
              <a:rPr lang="en-US" sz="2400" dirty="0"/>
              <a:t>will track the following significant trends:</a:t>
            </a:r>
          </a:p>
          <a:p>
            <a:r>
              <a:rPr lang="en-US" sz="2400" dirty="0"/>
              <a:t> </a:t>
            </a:r>
          </a:p>
          <a:p>
            <a:pPr marL="285750" lvl="0" indent="-285750">
              <a:buFont typeface="Arial"/>
              <a:buChar char="•"/>
            </a:pPr>
            <a:r>
              <a:rPr lang="en-US" sz="2400" dirty="0"/>
              <a:t>Eventual replacement of the notochord (in whole or in part) by vertebrae.</a:t>
            </a:r>
          </a:p>
          <a:p>
            <a:pPr marL="285750" lvl="0" indent="-285750">
              <a:buFont typeface="Arial"/>
              <a:buChar char="•"/>
            </a:pPr>
            <a:r>
              <a:rPr lang="en-US" sz="2400" dirty="0"/>
              <a:t>Reorganization of </a:t>
            </a:r>
            <a:r>
              <a:rPr lang="en-US" sz="2400" dirty="0" err="1"/>
              <a:t>sklerotomal</a:t>
            </a:r>
            <a:r>
              <a:rPr lang="en-US" sz="2400" dirty="0"/>
              <a:t> materials to facilitate terrestrial biomechanics.</a:t>
            </a:r>
          </a:p>
          <a:p>
            <a:pPr marL="285750" lvl="0" indent="-285750">
              <a:buFont typeface="Arial"/>
              <a:buChar char="•"/>
            </a:pPr>
            <a:r>
              <a:rPr lang="en-US" sz="2400" dirty="0"/>
              <a:t>Differing trajectories of emphasis on different structures depending on whether </a:t>
            </a:r>
            <a:r>
              <a:rPr lang="en-US" sz="2400" dirty="0" err="1"/>
              <a:t>tetrapods</a:t>
            </a:r>
            <a:r>
              <a:rPr lang="en-US" sz="2400" dirty="0"/>
              <a:t> remain aquatic or become more terrestrially adapted.</a:t>
            </a:r>
          </a:p>
          <a:p>
            <a:pPr marL="285750" lvl="0" indent="-285750">
              <a:buFont typeface="Arial"/>
              <a:buChar char="•"/>
            </a:pPr>
            <a:r>
              <a:rPr lang="en-US" sz="2400" dirty="0"/>
              <a:t>Development and consolidation of the atlas-axis complex.</a:t>
            </a:r>
          </a:p>
          <a:p>
            <a:pPr marL="285750" lvl="0" indent="-285750">
              <a:buFont typeface="Arial"/>
              <a:buChar char="•"/>
            </a:pPr>
            <a:r>
              <a:rPr lang="en-US" sz="2400" dirty="0"/>
              <a:t>In mammals and birds, the development of regionally specialized sections of the vertebral column.</a:t>
            </a:r>
          </a:p>
          <a:p>
            <a:r>
              <a:rPr lang="en-US" sz="2400" dirty="0"/>
              <a:t> </a:t>
            </a:r>
          </a:p>
        </p:txBody>
      </p:sp>
    </p:spTree>
    <p:extLst>
      <p:ext uri="{BB962C8B-B14F-4D97-AF65-F5344CB8AC3E}">
        <p14:creationId xmlns:p14="http://schemas.microsoft.com/office/powerpoint/2010/main" val="162573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454" y="218151"/>
            <a:ext cx="8971545" cy="369332"/>
          </a:xfrm>
          <a:prstGeom prst="rect">
            <a:avLst/>
          </a:prstGeom>
        </p:spPr>
        <p:txBody>
          <a:bodyPr wrap="square">
            <a:spAutoFit/>
          </a:bodyPr>
          <a:lstStyle/>
          <a:p>
            <a:r>
              <a:rPr lang="en-US" dirty="0"/>
              <a:t> </a:t>
            </a:r>
          </a:p>
        </p:txBody>
      </p:sp>
      <p:sp>
        <p:nvSpPr>
          <p:cNvPr id="3" name="Rectangle 2"/>
          <p:cNvSpPr/>
          <p:nvPr/>
        </p:nvSpPr>
        <p:spPr>
          <a:xfrm>
            <a:off x="327332" y="918593"/>
            <a:ext cx="8327308" cy="4770537"/>
          </a:xfrm>
          <a:prstGeom prst="rect">
            <a:avLst/>
          </a:prstGeom>
        </p:spPr>
        <p:txBody>
          <a:bodyPr wrap="square">
            <a:spAutoFit/>
          </a:bodyPr>
          <a:lstStyle/>
          <a:p>
            <a:pPr algn="ctr"/>
            <a:r>
              <a:rPr lang="en-US" sz="4000" dirty="0">
                <a:solidFill>
                  <a:srgbClr val="FF0000"/>
                </a:solidFill>
              </a:rPr>
              <a:t>AXIAL STRUCTURE IN PRIMITIVE VERTEBRATES</a:t>
            </a:r>
          </a:p>
          <a:p>
            <a:r>
              <a:rPr lang="en-US" sz="2800" dirty="0"/>
              <a:t> </a:t>
            </a:r>
          </a:p>
          <a:p>
            <a:r>
              <a:rPr lang="en-US" sz="2800" dirty="0"/>
              <a:t>The subphylum Vertebrata is defined by the presence of ectodermal </a:t>
            </a:r>
            <a:r>
              <a:rPr lang="en-US" sz="2800" dirty="0" err="1"/>
              <a:t>placodes</a:t>
            </a:r>
            <a:r>
              <a:rPr lang="en-US" sz="2800" dirty="0"/>
              <a:t> and neural crest tissue and structures that develop from them.  </a:t>
            </a:r>
            <a:endParaRPr lang="en-US" sz="2800" dirty="0" smtClean="0"/>
          </a:p>
          <a:p>
            <a:endParaRPr lang="en-US" sz="2800" dirty="0"/>
          </a:p>
          <a:p>
            <a:r>
              <a:rPr lang="en-US" sz="2800" dirty="0" smtClean="0"/>
              <a:t>The </a:t>
            </a:r>
            <a:r>
              <a:rPr lang="en-US" sz="2800" dirty="0"/>
              <a:t>reason the “Vertebrata is not defined by vertebrae” is because the most basal of vertebrates do not in fact have a true vertebral column.  </a:t>
            </a:r>
          </a:p>
        </p:txBody>
      </p:sp>
    </p:spTree>
    <p:extLst>
      <p:ext uri="{BB962C8B-B14F-4D97-AF65-F5344CB8AC3E}">
        <p14:creationId xmlns:p14="http://schemas.microsoft.com/office/powerpoint/2010/main" val="162573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454" y="218151"/>
            <a:ext cx="8971545" cy="369332"/>
          </a:xfrm>
          <a:prstGeom prst="rect">
            <a:avLst/>
          </a:prstGeom>
        </p:spPr>
        <p:txBody>
          <a:bodyPr wrap="square">
            <a:spAutoFit/>
          </a:bodyPr>
          <a:lstStyle/>
          <a:p>
            <a:r>
              <a:rPr lang="en-US" dirty="0"/>
              <a:t> </a:t>
            </a:r>
          </a:p>
        </p:txBody>
      </p:sp>
      <p:sp>
        <p:nvSpPr>
          <p:cNvPr id="3" name="Rectangle 2"/>
          <p:cNvSpPr/>
          <p:nvPr/>
        </p:nvSpPr>
        <p:spPr>
          <a:xfrm>
            <a:off x="172454" y="17624"/>
            <a:ext cx="8822610" cy="2585323"/>
          </a:xfrm>
          <a:prstGeom prst="rect">
            <a:avLst/>
          </a:prstGeom>
        </p:spPr>
        <p:txBody>
          <a:bodyPr wrap="square">
            <a:spAutoFit/>
          </a:bodyPr>
          <a:lstStyle/>
          <a:p>
            <a:pPr algn="ctr"/>
            <a:r>
              <a:rPr lang="en-US" dirty="0">
                <a:solidFill>
                  <a:srgbClr val="FF0000"/>
                </a:solidFill>
              </a:rPr>
              <a:t>AXIAL STRUCTURE IN PRIMITIVE VERTEBRATES</a:t>
            </a:r>
          </a:p>
          <a:p>
            <a:r>
              <a:rPr lang="en-US" dirty="0"/>
              <a:t> </a:t>
            </a:r>
          </a:p>
          <a:p>
            <a:r>
              <a:rPr lang="en-US" dirty="0" err="1"/>
              <a:t>Agnathans</a:t>
            </a:r>
            <a:r>
              <a:rPr lang="en-US" dirty="0"/>
              <a:t> and even primitive </a:t>
            </a:r>
            <a:r>
              <a:rPr lang="en-US" dirty="0" err="1"/>
              <a:t>gnathostomes</a:t>
            </a:r>
            <a:r>
              <a:rPr lang="en-US" dirty="0"/>
              <a:t> do not have a fully ossified vertebral column.  Fossil </a:t>
            </a:r>
            <a:r>
              <a:rPr lang="en-US" dirty="0" err="1"/>
              <a:t>agnathans</a:t>
            </a:r>
            <a:r>
              <a:rPr lang="en-US" dirty="0"/>
              <a:t> show little or no evidence of an ossified vertebral column.  With such highly developed dermal armor, it may not have been necessary.  </a:t>
            </a:r>
          </a:p>
          <a:p>
            <a:r>
              <a:rPr lang="en-US" dirty="0"/>
              <a:t> </a:t>
            </a:r>
          </a:p>
          <a:p>
            <a:r>
              <a:rPr lang="en-US" dirty="0"/>
              <a:t>Living </a:t>
            </a:r>
            <a:r>
              <a:rPr lang="en-US" dirty="0" err="1"/>
              <a:t>agnathans</a:t>
            </a:r>
            <a:r>
              <a:rPr lang="en-US" dirty="0"/>
              <a:t> do not have much in the way of vertebral structures either.  </a:t>
            </a:r>
          </a:p>
          <a:p>
            <a:pPr marL="285750" lvl="0" indent="-285750">
              <a:buFont typeface="Arial"/>
              <a:buChar char="•"/>
            </a:pPr>
            <a:r>
              <a:rPr lang="en-US" dirty="0"/>
              <a:t>Hagfish: small, poorly developed </a:t>
            </a:r>
            <a:r>
              <a:rPr lang="en-US" dirty="0" err="1"/>
              <a:t>haemal</a:t>
            </a:r>
            <a:r>
              <a:rPr lang="en-US" dirty="0"/>
              <a:t> arches.</a:t>
            </a:r>
          </a:p>
          <a:p>
            <a:pPr marL="285750" lvl="0" indent="-285750">
              <a:buFont typeface="Arial"/>
              <a:buChar char="•"/>
            </a:pPr>
            <a:r>
              <a:rPr lang="en-US" dirty="0"/>
              <a:t>Lampreys: small, poorly developed neural arches.</a:t>
            </a:r>
          </a:p>
        </p:txBody>
      </p:sp>
      <p:pic>
        <p:nvPicPr>
          <p:cNvPr id="4" name="Picture 3"/>
          <p:cNvPicPr/>
          <p:nvPr/>
        </p:nvPicPr>
        <p:blipFill>
          <a:blip r:embed="rId2">
            <a:extLst>
              <a:ext uri="{28A0092B-C50C-407E-A947-70E740481C1C}">
                <a14:useLocalDpi xmlns:a14="http://schemas.microsoft.com/office/drawing/2010/main"/>
              </a:ext>
            </a:extLst>
          </a:blip>
          <a:stretch>
            <a:fillRect/>
          </a:stretch>
        </p:blipFill>
        <p:spPr>
          <a:xfrm>
            <a:off x="1828800" y="2597150"/>
            <a:ext cx="5486400" cy="4260850"/>
          </a:xfrm>
          <a:prstGeom prst="rect">
            <a:avLst/>
          </a:prstGeom>
        </p:spPr>
      </p:pic>
    </p:spTree>
    <p:extLst>
      <p:ext uri="{BB962C8B-B14F-4D97-AF65-F5344CB8AC3E}">
        <p14:creationId xmlns:p14="http://schemas.microsoft.com/office/powerpoint/2010/main" val="162573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454" y="218151"/>
            <a:ext cx="8971545" cy="369332"/>
          </a:xfrm>
          <a:prstGeom prst="rect">
            <a:avLst/>
          </a:prstGeom>
        </p:spPr>
        <p:txBody>
          <a:bodyPr wrap="square">
            <a:spAutoFit/>
          </a:bodyPr>
          <a:lstStyle/>
          <a:p>
            <a:r>
              <a:rPr lang="en-US" dirty="0"/>
              <a:t> </a:t>
            </a:r>
          </a:p>
        </p:txBody>
      </p:sp>
      <p:pic>
        <p:nvPicPr>
          <p:cNvPr id="4" name="Picture 3"/>
          <p:cNvPicPr/>
          <p:nvPr/>
        </p:nvPicPr>
        <p:blipFill>
          <a:blip r:embed="rId2" cstate="screen">
            <a:extLst>
              <a:ext uri="{28A0092B-C50C-407E-A947-70E740481C1C}">
                <a14:useLocalDpi xmlns:a14="http://schemas.microsoft.com/office/drawing/2010/main"/>
              </a:ext>
            </a:extLst>
          </a:blip>
          <a:stretch>
            <a:fillRect/>
          </a:stretch>
        </p:blipFill>
        <p:spPr>
          <a:xfrm>
            <a:off x="310587" y="3731800"/>
            <a:ext cx="3420990" cy="2757402"/>
          </a:xfrm>
          <a:prstGeom prst="rect">
            <a:avLst/>
          </a:prstGeom>
        </p:spPr>
      </p:pic>
      <p:pic>
        <p:nvPicPr>
          <p:cNvPr id="5" name="Picture 4"/>
          <p:cNvPicPr/>
          <p:nvPr/>
        </p:nvPicPr>
        <p:blipFill>
          <a:blip r:embed="rId3" cstate="screen">
            <a:extLst>
              <a:ext uri="{28A0092B-C50C-407E-A947-70E740481C1C}">
                <a14:useLocalDpi xmlns:a14="http://schemas.microsoft.com/office/drawing/2010/main"/>
              </a:ext>
            </a:extLst>
          </a:blip>
          <a:stretch>
            <a:fillRect/>
          </a:stretch>
        </p:blipFill>
        <p:spPr>
          <a:xfrm>
            <a:off x="3555999" y="3428999"/>
            <a:ext cx="5588000" cy="3369945"/>
          </a:xfrm>
          <a:prstGeom prst="rect">
            <a:avLst/>
          </a:prstGeom>
        </p:spPr>
      </p:pic>
      <p:sp>
        <p:nvSpPr>
          <p:cNvPr id="6" name="Rectangle 5"/>
          <p:cNvSpPr/>
          <p:nvPr/>
        </p:nvSpPr>
        <p:spPr>
          <a:xfrm>
            <a:off x="310587" y="218151"/>
            <a:ext cx="8632104" cy="3046988"/>
          </a:xfrm>
          <a:prstGeom prst="rect">
            <a:avLst/>
          </a:prstGeom>
        </p:spPr>
        <p:txBody>
          <a:bodyPr wrap="square">
            <a:spAutoFit/>
          </a:bodyPr>
          <a:lstStyle/>
          <a:p>
            <a:r>
              <a:rPr lang="en-US" sz="2400" dirty="0"/>
              <a:t>Even primitive living </a:t>
            </a:r>
            <a:r>
              <a:rPr lang="en-US" sz="2400" dirty="0" err="1"/>
              <a:t>gnathostomes</a:t>
            </a:r>
            <a:r>
              <a:rPr lang="en-US" sz="2400" dirty="0"/>
              <a:t> only have structures dorsally and ventrally, with the notochord remaining the majority of the mass of the axial skeleton. </a:t>
            </a:r>
            <a:endParaRPr lang="en-US" sz="2400" dirty="0" smtClean="0"/>
          </a:p>
          <a:p>
            <a:endParaRPr lang="en-US" sz="2400" dirty="0"/>
          </a:p>
          <a:p>
            <a:r>
              <a:rPr lang="en-US" sz="2400" dirty="0" smtClean="0"/>
              <a:t>Where </a:t>
            </a:r>
            <a:r>
              <a:rPr lang="en-US" sz="2400" dirty="0"/>
              <a:t>dorsal structures rest on the top of the notochord, and ventral structures attach to the underside of the notochord, there are often supporting plugs of material that are dense, and occasionally even become calcified cartilage</a:t>
            </a:r>
            <a:r>
              <a:rPr lang="en-US" sz="2400" dirty="0" smtClean="0"/>
              <a:t>.</a:t>
            </a:r>
            <a:endParaRPr lang="en-US" sz="2400" dirty="0"/>
          </a:p>
        </p:txBody>
      </p:sp>
    </p:spTree>
    <p:extLst>
      <p:ext uri="{BB962C8B-B14F-4D97-AF65-F5344CB8AC3E}">
        <p14:creationId xmlns:p14="http://schemas.microsoft.com/office/powerpoint/2010/main" val="162573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454" y="218151"/>
            <a:ext cx="8971545" cy="369332"/>
          </a:xfrm>
          <a:prstGeom prst="rect">
            <a:avLst/>
          </a:prstGeom>
        </p:spPr>
        <p:txBody>
          <a:bodyPr wrap="square">
            <a:spAutoFit/>
          </a:bodyPr>
          <a:lstStyle/>
          <a:p>
            <a:r>
              <a:rPr lang="en-US" dirty="0"/>
              <a:t> </a:t>
            </a:r>
          </a:p>
        </p:txBody>
      </p:sp>
      <p:graphicFrame>
        <p:nvGraphicFramePr>
          <p:cNvPr id="3" name="Object 2"/>
          <p:cNvGraphicFramePr>
            <a:graphicFrameLocks noChangeAspect="1"/>
          </p:cNvGraphicFramePr>
          <p:nvPr>
            <p:extLst>
              <p:ext uri="{D42A27DB-BD31-4B8C-83A1-F6EECF244321}">
                <p14:modId xmlns:p14="http://schemas.microsoft.com/office/powerpoint/2010/main" val="3119946457"/>
              </p:ext>
            </p:extLst>
          </p:nvPr>
        </p:nvGraphicFramePr>
        <p:xfrm>
          <a:off x="262945" y="442878"/>
          <a:ext cx="8549646" cy="5842258"/>
        </p:xfrm>
        <a:graphic>
          <a:graphicData uri="http://schemas.openxmlformats.org/presentationml/2006/ole">
            <mc:AlternateContent xmlns:mc="http://schemas.openxmlformats.org/markup-compatibility/2006">
              <mc:Choice xmlns:v="urn:schemas-microsoft-com:vml" Requires="v">
                <p:oleObj spid="_x0000_s2062" name="Document" r:id="rId3" imgW="6858000" imgH="4686300" progId="Word.Document.12">
                  <p:embed/>
                </p:oleObj>
              </mc:Choice>
              <mc:Fallback>
                <p:oleObj name="Document" r:id="rId3" imgW="6858000" imgH="4686300" progId="Word.Document.12">
                  <p:embed/>
                  <p:pic>
                    <p:nvPicPr>
                      <p:cNvPr id="0" name=""/>
                      <p:cNvPicPr/>
                      <p:nvPr/>
                    </p:nvPicPr>
                    <p:blipFill>
                      <a:blip r:embed="rId4"/>
                      <a:stretch>
                        <a:fillRect/>
                      </a:stretch>
                    </p:blipFill>
                    <p:spPr>
                      <a:xfrm>
                        <a:off x="262945" y="442878"/>
                        <a:ext cx="8549646" cy="5842258"/>
                      </a:xfrm>
                      <a:prstGeom prst="rect">
                        <a:avLst/>
                      </a:prstGeom>
                    </p:spPr>
                  </p:pic>
                </p:oleObj>
              </mc:Fallback>
            </mc:AlternateContent>
          </a:graphicData>
        </a:graphic>
      </p:graphicFrame>
    </p:spTree>
    <p:extLst>
      <p:ext uri="{BB962C8B-B14F-4D97-AF65-F5344CB8AC3E}">
        <p14:creationId xmlns:p14="http://schemas.microsoft.com/office/powerpoint/2010/main" val="162573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454" y="218151"/>
            <a:ext cx="8971545" cy="369332"/>
          </a:xfrm>
          <a:prstGeom prst="rect">
            <a:avLst/>
          </a:prstGeom>
        </p:spPr>
        <p:txBody>
          <a:bodyPr wrap="square">
            <a:spAutoFit/>
          </a:bodyPr>
          <a:lstStyle/>
          <a:p>
            <a:r>
              <a:rPr lang="en-US" dirty="0"/>
              <a:t> </a:t>
            </a:r>
          </a:p>
        </p:txBody>
      </p:sp>
      <p:sp>
        <p:nvSpPr>
          <p:cNvPr id="3" name="Rectangle 2"/>
          <p:cNvSpPr/>
          <p:nvPr/>
        </p:nvSpPr>
        <p:spPr>
          <a:xfrm>
            <a:off x="172453" y="218151"/>
            <a:ext cx="8809517" cy="1200329"/>
          </a:xfrm>
          <a:prstGeom prst="rect">
            <a:avLst/>
          </a:prstGeom>
        </p:spPr>
        <p:txBody>
          <a:bodyPr wrap="square">
            <a:spAutoFit/>
          </a:bodyPr>
          <a:lstStyle/>
          <a:p>
            <a:r>
              <a:rPr lang="en-US" dirty="0"/>
              <a:t>Sharks and their relatives have fully developed vertebral central, as well as neural arches.  In the tail region, </a:t>
            </a:r>
            <a:r>
              <a:rPr lang="en-US" dirty="0">
                <a:solidFill>
                  <a:srgbClr val="FF0000"/>
                </a:solidFill>
              </a:rPr>
              <a:t>HAEMAL ARCHES </a:t>
            </a:r>
            <a:r>
              <a:rPr lang="en-US" dirty="0"/>
              <a:t>combine to protect the caudal extension of the dorsal aorta.  </a:t>
            </a:r>
          </a:p>
          <a:p>
            <a:r>
              <a:rPr lang="en-US" dirty="0"/>
              <a:t> </a:t>
            </a:r>
          </a:p>
        </p:txBody>
      </p:sp>
      <p:pic>
        <p:nvPicPr>
          <p:cNvPr id="4" name="Picture 3"/>
          <p:cNvPicPr/>
          <p:nvPr/>
        </p:nvPicPr>
        <p:blipFill>
          <a:blip r:embed="rId2" cstate="screen">
            <a:extLst>
              <a:ext uri="{28A0092B-C50C-407E-A947-70E740481C1C}">
                <a14:useLocalDpi xmlns:a14="http://schemas.microsoft.com/office/drawing/2010/main"/>
              </a:ext>
            </a:extLst>
          </a:blip>
          <a:stretch>
            <a:fillRect/>
          </a:stretch>
        </p:blipFill>
        <p:spPr>
          <a:xfrm>
            <a:off x="-379705" y="1322498"/>
            <a:ext cx="6304003" cy="4937794"/>
          </a:xfrm>
          <a:prstGeom prst="rect">
            <a:avLst/>
          </a:prstGeom>
        </p:spPr>
      </p:pic>
      <p:sp>
        <p:nvSpPr>
          <p:cNvPr id="5" name="Rectangle 4"/>
          <p:cNvSpPr/>
          <p:nvPr/>
        </p:nvSpPr>
        <p:spPr>
          <a:xfrm>
            <a:off x="5742618" y="1322498"/>
            <a:ext cx="3401382" cy="4247317"/>
          </a:xfrm>
          <a:prstGeom prst="rect">
            <a:avLst/>
          </a:prstGeom>
        </p:spPr>
        <p:txBody>
          <a:bodyPr wrap="square">
            <a:spAutoFit/>
          </a:bodyPr>
          <a:lstStyle/>
          <a:p>
            <a:r>
              <a:rPr lang="en-US" dirty="0" smtClean="0"/>
              <a:t>In the trunk region, the neural arches are triangular in outline laterally.  This would leave a series of triangular spaces between each neural arch.  But in sharks these spaces are plugged by structures known as </a:t>
            </a:r>
            <a:r>
              <a:rPr lang="en-US" dirty="0" smtClean="0">
                <a:solidFill>
                  <a:srgbClr val="FF0000"/>
                </a:solidFill>
              </a:rPr>
              <a:t>INTERCALARY PLACES</a:t>
            </a:r>
            <a:r>
              <a:rPr lang="en-US" dirty="0" smtClean="0"/>
              <a:t>, or </a:t>
            </a:r>
            <a:r>
              <a:rPr lang="en-US" dirty="0" err="1" smtClean="0"/>
              <a:t>interneural</a:t>
            </a:r>
            <a:r>
              <a:rPr lang="en-US" dirty="0" smtClean="0"/>
              <a:t> plates.  </a:t>
            </a:r>
          </a:p>
          <a:p>
            <a:r>
              <a:rPr lang="en-US" dirty="0" smtClean="0"/>
              <a:t> </a:t>
            </a:r>
          </a:p>
          <a:p>
            <a:r>
              <a:rPr lang="en-US" dirty="0" smtClean="0"/>
              <a:t>Vertebral central are </a:t>
            </a:r>
            <a:r>
              <a:rPr lang="en-US" dirty="0" smtClean="0">
                <a:solidFill>
                  <a:srgbClr val="FF0000"/>
                </a:solidFill>
              </a:rPr>
              <a:t>NOTOCHORDAL</a:t>
            </a:r>
            <a:r>
              <a:rPr lang="en-US" dirty="0" smtClean="0"/>
              <a:t>, with the notochord persisting and running through the center of each centrum.  </a:t>
            </a:r>
          </a:p>
          <a:p>
            <a:r>
              <a:rPr lang="en-US" dirty="0" smtClean="0"/>
              <a:t> </a:t>
            </a:r>
            <a:endParaRPr lang="en-US" dirty="0"/>
          </a:p>
        </p:txBody>
      </p:sp>
    </p:spTree>
    <p:extLst>
      <p:ext uri="{BB962C8B-B14F-4D97-AF65-F5344CB8AC3E}">
        <p14:creationId xmlns:p14="http://schemas.microsoft.com/office/powerpoint/2010/main" val="1625733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66</TotalTime>
  <Words>1003</Words>
  <Application>Microsoft Macintosh PowerPoint</Application>
  <PresentationFormat>On-screen Show (4:3)</PresentationFormat>
  <Paragraphs>226</Paragraphs>
  <Slides>36</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38" baseType="lpstr">
      <vt:lpstr>Office Theme</vt:lpstr>
      <vt:lpstr>Microsoft Word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California State University San Bernardino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Stuart Sumida</dc:creator>
  <cp:lastModifiedBy>Stuart Sumida</cp:lastModifiedBy>
  <cp:revision>16</cp:revision>
  <dcterms:created xsi:type="dcterms:W3CDTF">2013-02-04T06:46:15Z</dcterms:created>
  <dcterms:modified xsi:type="dcterms:W3CDTF">2013-02-04T07:52:57Z</dcterms:modified>
</cp:coreProperties>
</file>