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9B6DC-0003-7749-857D-06ECCFF95E8D}" type="datetimeFigureOut">
              <a:rPr lang="en-US" smtClean="0"/>
              <a:t>2/10/13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0953F-24E7-514B-95BD-626484B9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2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39EAC-38FF-4BD6-968E-038E8580E6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6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2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5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0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7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1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0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7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8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D0CF-4C89-EE4A-8EBC-FD4ABC8E4E82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D71C6-0E91-254F-AE77-A46D20FF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4114800"/>
            <a:ext cx="6858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09630" y="3962400"/>
            <a:ext cx="55343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BIOLOGY 524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POSTCRANIAL SKELETON - III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PELVIC GIRDLE AND FEMUR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S. S. Sumida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85587" y="-415311"/>
            <a:ext cx="3315720" cy="52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1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54" y="218151"/>
            <a:ext cx="89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833" y="218151"/>
            <a:ext cx="857901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MAMMALS</a:t>
            </a:r>
          </a:p>
          <a:p>
            <a:r>
              <a:rPr lang="en-US" sz="2400" dirty="0"/>
              <a:t> </a:t>
            </a:r>
          </a:p>
          <a:p>
            <a:pPr marL="285750" lvl="0" indent="-285750">
              <a:buFont typeface="Arial"/>
              <a:buChar char="•"/>
            </a:pPr>
            <a:r>
              <a:rPr lang="en-US" sz="2800" dirty="0"/>
              <a:t>As with the </a:t>
            </a:r>
            <a:r>
              <a:rPr lang="en-US" sz="2800" dirty="0" err="1"/>
              <a:t>humerus</a:t>
            </a:r>
            <a:r>
              <a:rPr lang="en-US" sz="2800" dirty="0"/>
              <a:t>, the shaft become more clearly defined.</a:t>
            </a:r>
          </a:p>
          <a:p>
            <a:pPr marL="285750" lvl="0" indent="-285750">
              <a:buFont typeface="Arial"/>
              <a:buChar char="•"/>
            </a:pPr>
            <a:r>
              <a:rPr lang="en-US" sz="2800" dirty="0"/>
              <a:t>The spherical head is generally more than 50% of a spherical surface.</a:t>
            </a:r>
          </a:p>
          <a:p>
            <a:pPr marL="285750" lvl="0" indent="-285750">
              <a:buFont typeface="Arial"/>
              <a:buChar char="•"/>
            </a:pPr>
            <a:r>
              <a:rPr lang="en-US" sz="2800" dirty="0"/>
              <a:t>The articular head is oriented to allow </a:t>
            </a:r>
            <a:r>
              <a:rPr lang="en-US" sz="2800" dirty="0" err="1"/>
              <a:t>para</a:t>
            </a:r>
            <a:r>
              <a:rPr lang="en-US" sz="2800" dirty="0"/>
              <a:t> sagittal orientation of the hind limb. </a:t>
            </a:r>
          </a:p>
          <a:p>
            <a:pPr marL="285750" lvl="0" indent="-285750">
              <a:buFont typeface="Arial"/>
              <a:buChar char="•"/>
            </a:pPr>
            <a:r>
              <a:rPr lang="en-US" sz="2800" dirty="0"/>
              <a:t>The greater trochanter is well developed for attachment of gluteal musculature.</a:t>
            </a:r>
          </a:p>
        </p:txBody>
      </p:sp>
    </p:spTree>
    <p:extLst>
      <p:ext uri="{BB962C8B-B14F-4D97-AF65-F5344CB8AC3E}">
        <p14:creationId xmlns:p14="http://schemas.microsoft.com/office/powerpoint/2010/main" val="181864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54" y="218151"/>
            <a:ext cx="89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58" y="337404"/>
            <a:ext cx="7584771" cy="57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4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54" y="218151"/>
            <a:ext cx="89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454" y="4250145"/>
            <a:ext cx="8454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/>
              <a:t>The tetrapod pelvic girdle is a tripartite element through it’s history.  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/>
              <a:t>Primitively, the regions are not </a:t>
            </a:r>
            <a:r>
              <a:rPr lang="en-US" sz="2000" dirty="0" err="1"/>
              <a:t>dlearly</a:t>
            </a:r>
            <a:r>
              <a:rPr lang="en-US" sz="2000" dirty="0"/>
              <a:t> distinct, but soon after </a:t>
            </a:r>
            <a:r>
              <a:rPr lang="en-US" sz="2000" dirty="0" err="1"/>
              <a:t>tetrapods</a:t>
            </a:r>
            <a:r>
              <a:rPr lang="en-US" sz="2000" dirty="0"/>
              <a:t> are established, a dorsal </a:t>
            </a:r>
            <a:r>
              <a:rPr lang="en-US" sz="2000" dirty="0">
                <a:solidFill>
                  <a:srgbClr val="FF0000"/>
                </a:solidFill>
              </a:rPr>
              <a:t>ILIUM</a:t>
            </a:r>
            <a:r>
              <a:rPr lang="en-US" sz="2000" dirty="0"/>
              <a:t>, cranial ventral </a:t>
            </a:r>
            <a:r>
              <a:rPr lang="en-US" sz="2000" dirty="0">
                <a:solidFill>
                  <a:srgbClr val="FF0000"/>
                </a:solidFill>
              </a:rPr>
              <a:t>PUBIS</a:t>
            </a:r>
            <a:r>
              <a:rPr lang="en-US" sz="2000" dirty="0"/>
              <a:t>, and caudal ventral </a:t>
            </a:r>
            <a:r>
              <a:rPr lang="en-US" sz="2000" dirty="0">
                <a:solidFill>
                  <a:srgbClr val="FF0000"/>
                </a:solidFill>
              </a:rPr>
              <a:t>ISCHIUM</a:t>
            </a:r>
            <a:r>
              <a:rPr lang="en-US" sz="2000" dirty="0"/>
              <a:t> are present.  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/>
              <a:t>Internally (medially) the Ilium receives the hypertrophied sacral rib(s).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/>
              <a:t>Laterally, the hip socket for reception of the femur (</a:t>
            </a:r>
            <a:r>
              <a:rPr lang="en-US" sz="2000" dirty="0">
                <a:solidFill>
                  <a:srgbClr val="FF0000"/>
                </a:solidFill>
              </a:rPr>
              <a:t>ACETABULUM</a:t>
            </a:r>
            <a:r>
              <a:rPr lang="en-US" sz="2000" dirty="0"/>
              <a:t>) is at the intersection of the three elements.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955" y="687269"/>
            <a:ext cx="6563756" cy="3247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21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54" y="218151"/>
            <a:ext cx="89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05" y="834291"/>
            <a:ext cx="8118315" cy="51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4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54" y="218151"/>
            <a:ext cx="89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233590"/>
            <a:ext cx="82423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MORE DERIVED TETRAPODS</a:t>
            </a:r>
          </a:p>
          <a:p>
            <a:r>
              <a:rPr lang="en-US" dirty="0"/>
              <a:t> </a:t>
            </a:r>
            <a:endParaRPr lang="en-US" sz="2400" dirty="0"/>
          </a:p>
          <a:p>
            <a:r>
              <a:rPr lang="en-US" sz="2400" dirty="0"/>
              <a:t>NOTE particularly in dinosaurs, there are two fundamental hip types, which distinguish the two great groups of dinosaurs:  the SAURISCHIAN condition found in </a:t>
            </a:r>
            <a:r>
              <a:rPr lang="en-US" sz="2400" dirty="0" err="1"/>
              <a:t>Sauropods</a:t>
            </a:r>
            <a:r>
              <a:rPr lang="en-US" sz="2400" dirty="0"/>
              <a:t> and </a:t>
            </a:r>
            <a:r>
              <a:rPr lang="en-US" sz="2400" dirty="0" err="1"/>
              <a:t>Theropods</a:t>
            </a:r>
            <a:r>
              <a:rPr lang="en-US" sz="2400" dirty="0"/>
              <a:t>, and the ORNITHISCHIAN condition found in the other great group dominated by herbivorous dinosaurs.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76600"/>
            <a:ext cx="9143999" cy="245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64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54" y="218151"/>
            <a:ext cx="89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454" y="216021"/>
            <a:ext cx="8566566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SYANPSIDA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 the </a:t>
            </a:r>
            <a:r>
              <a:rPr lang="en-US" dirty="0" err="1"/>
              <a:t>synapsid</a:t>
            </a:r>
            <a:r>
              <a:rPr lang="en-US" dirty="0"/>
              <a:t> lineage leading to mammals, there is: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A progressive decrease in the size of the ilium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Beginning with </a:t>
            </a:r>
            <a:r>
              <a:rPr lang="en-US" dirty="0" err="1"/>
              <a:t>therapsids</a:t>
            </a:r>
            <a:r>
              <a:rPr lang="en-US" dirty="0"/>
              <a:t>, the development of a larger opening for passage of the </a:t>
            </a:r>
            <a:r>
              <a:rPr lang="en-US" dirty="0" err="1"/>
              <a:t>obturator</a:t>
            </a:r>
            <a:r>
              <a:rPr lang="en-US" dirty="0"/>
              <a:t> nerve, the </a:t>
            </a:r>
            <a:r>
              <a:rPr lang="en-US" dirty="0" err="1"/>
              <a:t>obturator</a:t>
            </a:r>
            <a:r>
              <a:rPr lang="en-US" dirty="0"/>
              <a:t> foramen.  It is covered in part by the </a:t>
            </a:r>
            <a:r>
              <a:rPr lang="en-US" dirty="0" err="1"/>
              <a:t>obturator</a:t>
            </a:r>
            <a:r>
              <a:rPr lang="en-US" dirty="0"/>
              <a:t> </a:t>
            </a:r>
            <a:r>
              <a:rPr lang="en-US" dirty="0" smtClean="0"/>
              <a:t>membrane that </a:t>
            </a:r>
            <a:r>
              <a:rPr lang="en-US" dirty="0"/>
              <a:t>is </a:t>
            </a:r>
            <a:r>
              <a:rPr lang="en-US" dirty="0" smtClean="0"/>
              <a:t>strong </a:t>
            </a:r>
            <a:r>
              <a:rPr lang="en-US" dirty="0"/>
              <a:t>enough to allow muscular attachment.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Basal mammals through primitive </a:t>
            </a:r>
            <a:r>
              <a:rPr lang="en-US" dirty="0" err="1"/>
              <a:t>placentals</a:t>
            </a:r>
            <a:r>
              <a:rPr lang="en-US" dirty="0"/>
              <a:t> have an additional hip element, the </a:t>
            </a:r>
            <a:r>
              <a:rPr lang="en-US" dirty="0">
                <a:solidFill>
                  <a:srgbClr val="FF0000"/>
                </a:solidFill>
              </a:rPr>
              <a:t>EPIPUBIC BONES</a:t>
            </a:r>
            <a:r>
              <a:rPr lang="en-US" dirty="0"/>
              <a:t>.  They act as a kinetic link between ventral body wall muscles and appendicular muscles.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02" y="3608797"/>
            <a:ext cx="8467618" cy="2455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64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54" y="218151"/>
            <a:ext cx="89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11285" y="345002"/>
            <a:ext cx="8367344" cy="538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FEMUR</a:t>
            </a:r>
          </a:p>
          <a:p>
            <a:r>
              <a:rPr lang="en-US" sz="2400" dirty="0"/>
              <a:t> 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Like the </a:t>
            </a:r>
            <a:r>
              <a:rPr lang="en-US" sz="2400" dirty="0" err="1"/>
              <a:t>humerus</a:t>
            </a:r>
            <a:r>
              <a:rPr lang="en-US" sz="2400" dirty="0"/>
              <a:t>, the femur is a </a:t>
            </a:r>
            <a:r>
              <a:rPr lang="en-US" sz="2400" dirty="0" err="1"/>
              <a:t>monobasal</a:t>
            </a:r>
            <a:r>
              <a:rPr lang="en-US" sz="2400" dirty="0"/>
              <a:t> articulation primitively.  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As with the </a:t>
            </a:r>
            <a:r>
              <a:rPr lang="en-US" sz="2400" dirty="0" err="1"/>
              <a:t>humerus</a:t>
            </a:r>
            <a:r>
              <a:rPr lang="en-US" sz="2400" dirty="0"/>
              <a:t>, primitively it does not have a distinctly defined shaft.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The proximal articular surface is not as complex as that of the </a:t>
            </a:r>
            <a:r>
              <a:rPr lang="en-US" sz="2400" dirty="0" err="1"/>
              <a:t>humerus</a:t>
            </a:r>
            <a:r>
              <a:rPr lang="en-US" sz="2400" dirty="0"/>
              <a:t>.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The ventral surface of the shaft is dominated by an </a:t>
            </a:r>
            <a:r>
              <a:rPr lang="en-US" sz="2400" dirty="0" smtClean="0"/>
              <a:t>oblique  </a:t>
            </a:r>
            <a:r>
              <a:rPr lang="en-US" sz="2400" dirty="0">
                <a:solidFill>
                  <a:srgbClr val="FF0000"/>
                </a:solidFill>
              </a:rPr>
              <a:t>ADDUCTOR RIDGE</a:t>
            </a:r>
            <a:r>
              <a:rPr lang="en-US" sz="2400" dirty="0"/>
              <a:t>, which is marked proximally by the </a:t>
            </a:r>
            <a:r>
              <a:rPr lang="en-US" sz="2400" dirty="0">
                <a:solidFill>
                  <a:srgbClr val="FF0000"/>
                </a:solidFill>
              </a:rPr>
              <a:t>FOURTH TROCHANTER</a:t>
            </a:r>
            <a:r>
              <a:rPr lang="en-US" sz="2400" dirty="0"/>
              <a:t>, for attachment of </a:t>
            </a:r>
            <a:r>
              <a:rPr lang="en-US" sz="2400" dirty="0" err="1"/>
              <a:t>aductors</a:t>
            </a:r>
            <a:r>
              <a:rPr lang="en-US" sz="2400" dirty="0"/>
              <a:t> and the </a:t>
            </a:r>
            <a:r>
              <a:rPr lang="en-US" sz="2400" dirty="0" err="1"/>
              <a:t>caudofemoralis</a:t>
            </a:r>
            <a:r>
              <a:rPr lang="en-US" sz="2400" dirty="0"/>
              <a:t> muscles.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The adductor ridge is very </a:t>
            </a:r>
            <a:r>
              <a:rPr lang="en-US" sz="2400" dirty="0" err="1" smtClean="0"/>
              <a:t>prominant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err="1"/>
              <a:t>diadectomorphs</a:t>
            </a:r>
            <a:r>
              <a:rPr lang="en-US" sz="2400" dirty="0"/>
              <a:t>, and some larger basal reptiles.</a:t>
            </a:r>
          </a:p>
        </p:txBody>
      </p:sp>
    </p:spTree>
    <p:extLst>
      <p:ext uri="{BB962C8B-B14F-4D97-AF65-F5344CB8AC3E}">
        <p14:creationId xmlns:p14="http://schemas.microsoft.com/office/powerpoint/2010/main" val="181864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54" y="218151"/>
            <a:ext cx="89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7" y="294640"/>
            <a:ext cx="6829425" cy="626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64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54" y="218151"/>
            <a:ext cx="89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05" y="99617"/>
            <a:ext cx="8317538" cy="65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4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54" y="218151"/>
            <a:ext cx="897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48639" y="218151"/>
            <a:ext cx="84794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One of the most well documented changes in the appendicular skeleton is the transition from non-avian </a:t>
            </a:r>
            <a:r>
              <a:rPr lang="en-US" sz="2400" dirty="0" err="1"/>
              <a:t>theropod</a:t>
            </a:r>
            <a:r>
              <a:rPr lang="en-US" sz="2400" dirty="0"/>
              <a:t> dinosaurs to birds.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Notably</a:t>
            </a:r>
            <a:r>
              <a:rPr lang="en-US" sz="2400" dirty="0"/>
              <a:t>, the femur becomes more flexed at the hip.  Note also that the center of mass remains centered approximately over the knee </a:t>
            </a:r>
            <a:r>
              <a:rPr lang="en-US" sz="2400" dirty="0" err="1"/>
              <a:t>jont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29" y="3146426"/>
            <a:ext cx="7934073" cy="32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4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151</Words>
  <Application>Microsoft Macintosh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 San Bernardino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Sumida</dc:creator>
  <cp:lastModifiedBy>Stuart Sumida</cp:lastModifiedBy>
  <cp:revision>19</cp:revision>
  <dcterms:created xsi:type="dcterms:W3CDTF">2013-02-04T06:46:15Z</dcterms:created>
  <dcterms:modified xsi:type="dcterms:W3CDTF">2013-02-10T10:27:15Z</dcterms:modified>
</cp:coreProperties>
</file>