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4"/>
  </p:notesMasterIdLst>
  <p:sldIdLst>
    <p:sldId id="257" r:id="rId3"/>
    <p:sldId id="258" r:id="rId4"/>
    <p:sldId id="259" r:id="rId5"/>
    <p:sldId id="260" r:id="rId6"/>
    <p:sldId id="261" r:id="rId7"/>
    <p:sldId id="284" r:id="rId8"/>
    <p:sldId id="262" r:id="rId9"/>
    <p:sldId id="285" r:id="rId10"/>
    <p:sldId id="263" r:id="rId11"/>
    <p:sldId id="264" r:id="rId12"/>
    <p:sldId id="265" r:id="rId13"/>
    <p:sldId id="267" r:id="rId14"/>
    <p:sldId id="266" r:id="rId15"/>
    <p:sldId id="286" r:id="rId16"/>
    <p:sldId id="268" r:id="rId17"/>
    <p:sldId id="269" r:id="rId18"/>
    <p:sldId id="287" r:id="rId19"/>
    <p:sldId id="288" r:id="rId20"/>
    <p:sldId id="289" r:id="rId21"/>
    <p:sldId id="270" r:id="rId22"/>
    <p:sldId id="271" r:id="rId23"/>
    <p:sldId id="272" r:id="rId24"/>
    <p:sldId id="273" r:id="rId25"/>
    <p:sldId id="274" r:id="rId26"/>
    <p:sldId id="275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66CB0-F0BD-5040-8095-21B5CE458742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8D4B2-2033-B84B-945A-3A225F2A6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1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B9EAFD-3225-47A5-AA13-50E704EA5CEB}" type="slidenum">
              <a:rPr lang="en-US"/>
              <a:pPr/>
              <a:t>6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3B19-EA13-4CAA-8B1B-22CF7ADBA40C}" type="slidenum">
              <a:rPr lang="en-US"/>
              <a:pPr/>
              <a:t>8</a:t>
            </a:fld>
            <a:endParaRPr lang="en-US"/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2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5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9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2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9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3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648B2-1CB2-8A46-B0FE-28B06E58E1B6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31487-B633-2E4C-B23C-A37A6EBE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210"/>
            <a:ext cx="9143999" cy="382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BIOLOGY 622 – FALL 2014</a:t>
            </a:r>
          </a:p>
          <a:p>
            <a:pPr algn="ctr"/>
            <a:r>
              <a:rPr lang="en-US" sz="3600" dirty="0" smtClean="0"/>
              <a:t>BASAL </a:t>
            </a:r>
            <a:r>
              <a:rPr lang="en-US" sz="3600" dirty="0"/>
              <a:t>AMNIOTA - STRUCTURE </a:t>
            </a:r>
            <a:r>
              <a:rPr lang="en-US" sz="3600" dirty="0" smtClean="0"/>
              <a:t>AND PHYLOGENY</a:t>
            </a:r>
            <a:endParaRPr lang="en-US" sz="1200" dirty="0"/>
          </a:p>
          <a:p>
            <a:pPr algn="ctr"/>
            <a:r>
              <a:rPr lang="en-US" sz="1200" dirty="0"/>
              <a:t> </a:t>
            </a:r>
            <a:endParaRPr lang="en-US" sz="1100" dirty="0"/>
          </a:p>
          <a:p>
            <a:pPr algn="ctr"/>
            <a:r>
              <a:rPr lang="en-US" sz="2800" dirty="0"/>
              <a:t>WEEK – </a:t>
            </a:r>
            <a:r>
              <a:rPr lang="en-US" sz="2800" dirty="0" smtClean="0"/>
              <a:t>2</a:t>
            </a:r>
            <a:endParaRPr lang="en-US" sz="2800" dirty="0"/>
          </a:p>
          <a:p>
            <a:pPr algn="ctr"/>
            <a:r>
              <a:rPr lang="en-US" sz="2800" dirty="0" smtClean="0"/>
              <a:t>BASAL SYNASIDA</a:t>
            </a:r>
          </a:p>
          <a:p>
            <a:pPr algn="ctr"/>
            <a:r>
              <a:rPr lang="en-US" sz="2800" dirty="0" smtClean="0"/>
              <a:t>INTRODUCTION TO CASEASAURIA AND EUELYCOSAURIA</a:t>
            </a:r>
            <a:endParaRPr lang="en-US" sz="2800" dirty="0"/>
          </a:p>
          <a:p>
            <a:pPr algn="ctr"/>
            <a:r>
              <a:rPr lang="en-US" sz="1050" dirty="0"/>
              <a:t> </a:t>
            </a:r>
            <a:endParaRPr lang="en-US" sz="900" dirty="0"/>
          </a:p>
          <a:p>
            <a:pPr algn="ctr"/>
            <a:r>
              <a:rPr lang="en-US" sz="2800" dirty="0"/>
              <a:t>S. S. SUMIDA</a:t>
            </a:r>
          </a:p>
        </p:txBody>
      </p:sp>
      <p:pic>
        <p:nvPicPr>
          <p:cNvPr id="3" name="Picture 2" descr="Dimetrod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688" y="3922938"/>
            <a:ext cx="6139671" cy="29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763" y="751344"/>
            <a:ext cx="8466351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anatomical descriptions and illustrations of </a:t>
            </a:r>
            <a:r>
              <a:rPr lang="en-US" sz="2800" dirty="0" err="1"/>
              <a:t>Romer</a:t>
            </a:r>
            <a:r>
              <a:rPr lang="en-US" sz="2800" dirty="0"/>
              <a:t> and Price (1940) remain as accurate and remarkable as </a:t>
            </a:r>
            <a:r>
              <a:rPr lang="en-US" sz="2800" dirty="0" smtClean="0"/>
              <a:t>ever.</a:t>
            </a:r>
          </a:p>
          <a:p>
            <a:r>
              <a:rPr lang="en-US" sz="2800" dirty="0"/>
              <a:t> </a:t>
            </a:r>
          </a:p>
          <a:p>
            <a:r>
              <a:rPr lang="en-US" sz="2800" dirty="0" smtClean="0"/>
              <a:t>Many </a:t>
            </a:r>
            <a:r>
              <a:rPr lang="en-US" sz="2800" dirty="0"/>
              <a:t>of the phylogenetic relationships between families suggested by </a:t>
            </a:r>
            <a:r>
              <a:rPr lang="en-US" sz="2800" dirty="0" err="1"/>
              <a:t>Romer</a:t>
            </a:r>
            <a:r>
              <a:rPr lang="en-US" sz="2800" dirty="0"/>
              <a:t> and Price (1940) are now out of date, but their family designations have had remarkable durability.</a:t>
            </a:r>
          </a:p>
          <a:p>
            <a:r>
              <a:rPr lang="en-US" sz="2800" dirty="0"/>
              <a:t> </a:t>
            </a:r>
          </a:p>
          <a:p>
            <a:r>
              <a:rPr lang="en-US" sz="2800" dirty="0"/>
              <a:t>Price did all of the illustrations, and </a:t>
            </a:r>
            <a:r>
              <a:rPr lang="en-US" sz="2800" dirty="0" err="1"/>
              <a:t>Romer</a:t>
            </a:r>
            <a:r>
              <a:rPr lang="en-US" sz="2800" dirty="0"/>
              <a:t> directed them.  Additionally, he provided all of the text, analysis and phylogenetic interpretation.  </a:t>
            </a:r>
          </a:p>
        </p:txBody>
      </p:sp>
    </p:spTree>
    <p:extLst>
      <p:ext uri="{BB962C8B-B14F-4D97-AF65-F5344CB8AC3E}">
        <p14:creationId xmlns:p14="http://schemas.microsoft.com/office/powerpoint/2010/main" val="196913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270" y="546182"/>
            <a:ext cx="5284642" cy="5366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723" y="187646"/>
            <a:ext cx="388624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 this image, taken from </a:t>
            </a:r>
            <a:r>
              <a:rPr lang="en-US" sz="2400" dirty="0" err="1" smtClean="0"/>
              <a:t>Romer</a:t>
            </a:r>
            <a:r>
              <a:rPr lang="en-US" sz="2400" dirty="0" smtClean="0"/>
              <a:t> and Price (1940) </a:t>
            </a:r>
            <a:r>
              <a:rPr lang="en-US" sz="2400" dirty="0" err="1" smtClean="0"/>
              <a:t>Romer</a:t>
            </a:r>
            <a:r>
              <a:rPr lang="en-US" sz="2400" dirty="0" smtClean="0"/>
              <a:t> </a:t>
            </a:r>
            <a:r>
              <a:rPr lang="en-US" sz="2400" dirty="0"/>
              <a:t>designated the family </a:t>
            </a:r>
            <a:r>
              <a:rPr lang="en-US" sz="2400" dirty="0" err="1"/>
              <a:t>Ophiacodontidae</a:t>
            </a:r>
            <a:r>
              <a:rPr lang="en-US" sz="2400" dirty="0"/>
              <a:t> as the most primitive of </a:t>
            </a:r>
            <a:r>
              <a:rPr lang="en-US" sz="2400" dirty="0" err="1"/>
              <a:t>pelycosaurs</a:t>
            </a:r>
            <a:r>
              <a:rPr lang="en-US" sz="2400" dirty="0"/>
              <a:t>.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This </a:t>
            </a:r>
            <a:r>
              <a:rPr lang="en-US" sz="2400" dirty="0"/>
              <a:t>was suggested due in part to their clearly semi-aquatic features, and at the time semi-aquatic was equated with “primitive”.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These </a:t>
            </a:r>
            <a:r>
              <a:rPr lang="en-US" sz="2400" dirty="0"/>
              <a:t>features included a fish-trap style skull and jaws, and poorly ossified limb elements. </a:t>
            </a:r>
          </a:p>
        </p:txBody>
      </p:sp>
    </p:spTree>
    <p:extLst>
      <p:ext uri="{BB962C8B-B14F-4D97-AF65-F5344CB8AC3E}">
        <p14:creationId xmlns:p14="http://schemas.microsoft.com/office/powerpoint/2010/main" val="284746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hiacodonFromRomerAndPric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0" y="368300"/>
            <a:ext cx="5544312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hiacoonByHenders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407" y="0"/>
            <a:ext cx="952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270" y="546182"/>
            <a:ext cx="5284642" cy="5366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4252"/>
            <a:ext cx="4178554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Other notable features included:</a:t>
            </a:r>
          </a:p>
          <a:p>
            <a:r>
              <a:rPr lang="en-US" sz="2000" dirty="0"/>
              <a:t> </a:t>
            </a:r>
            <a:endParaRPr lang="en-US" sz="7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err="1"/>
              <a:t>Romer’s</a:t>
            </a:r>
            <a:r>
              <a:rPr lang="en-US" sz="2000" dirty="0"/>
              <a:t> placing the large, barrel-shaped herbivores </a:t>
            </a:r>
            <a:r>
              <a:rPr lang="en-US" sz="2000" dirty="0" err="1"/>
              <a:t>Caseidae</a:t>
            </a:r>
            <a:r>
              <a:rPr lang="en-US" sz="2000" dirty="0"/>
              <a:t> and </a:t>
            </a:r>
            <a:r>
              <a:rPr lang="en-US" sz="2000" dirty="0" err="1"/>
              <a:t>Edaphosauridae</a:t>
            </a:r>
            <a:r>
              <a:rPr lang="en-US" sz="2000" dirty="0"/>
              <a:t> close to one another.  This is no longer considered accurate, but </a:t>
            </a:r>
            <a:r>
              <a:rPr lang="en-US" sz="2000" i="1" dirty="0" err="1"/>
              <a:t>Lupeosaurus</a:t>
            </a:r>
            <a:r>
              <a:rPr lang="en-US" sz="2000" dirty="0"/>
              <a:t> has since been subsumed into the </a:t>
            </a:r>
            <a:r>
              <a:rPr lang="en-US" sz="2000" dirty="0" err="1"/>
              <a:t>Edaphosauridae</a:t>
            </a:r>
            <a:r>
              <a:rPr lang="en-US" sz="2000" dirty="0"/>
              <a:t>, so he was close on that count.</a:t>
            </a:r>
          </a:p>
          <a:p>
            <a:endParaRPr lang="en-US" sz="9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err="1"/>
              <a:t>Haptodontines</a:t>
            </a:r>
            <a:r>
              <a:rPr lang="en-US" sz="2000" dirty="0"/>
              <a:t> are considered close to </a:t>
            </a:r>
            <a:r>
              <a:rPr lang="en-US" sz="2000" dirty="0" err="1"/>
              <a:t>sphenacodontines</a:t>
            </a:r>
            <a:r>
              <a:rPr lang="en-US" sz="2000" dirty="0"/>
              <a:t>, which is still considered to be the case.</a:t>
            </a:r>
          </a:p>
          <a:p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err="1"/>
              <a:t>Sphenocodontines</a:t>
            </a:r>
            <a:r>
              <a:rPr lang="en-US" sz="2000" dirty="0"/>
              <a:t> are considered as the ancestral stock that gave rise to </a:t>
            </a:r>
            <a:r>
              <a:rPr lang="en-US" sz="2000" dirty="0" err="1"/>
              <a:t>therapsid</a:t>
            </a:r>
            <a:r>
              <a:rPr lang="en-US" sz="2000" dirty="0"/>
              <a:t>-grade </a:t>
            </a:r>
            <a:r>
              <a:rPr lang="en-US" sz="2000" dirty="0" err="1"/>
              <a:t>synapsids</a:t>
            </a:r>
            <a:r>
              <a:rPr lang="en-US" sz="2000" dirty="0"/>
              <a:t>, which is also still considered correct.</a:t>
            </a:r>
          </a:p>
        </p:txBody>
      </p:sp>
    </p:spTree>
    <p:extLst>
      <p:ext uri="{BB962C8B-B14F-4D97-AF65-F5344CB8AC3E}">
        <p14:creationId xmlns:p14="http://schemas.microsoft.com/office/powerpoint/2010/main" val="70064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763" y="901201"/>
            <a:ext cx="8684838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 first comprehensive phylogenetic analysis of </a:t>
            </a:r>
            <a:r>
              <a:rPr lang="en-US" sz="3200" dirty="0" err="1"/>
              <a:t>pelycosaurs</a:t>
            </a:r>
            <a:r>
              <a:rPr lang="en-US" sz="3200" dirty="0"/>
              <a:t> was provided by Robert </a:t>
            </a:r>
            <a:r>
              <a:rPr lang="en-US" sz="3200" dirty="0" err="1"/>
              <a:t>Reisz</a:t>
            </a:r>
            <a:r>
              <a:rPr lang="en-US" sz="3200" dirty="0"/>
              <a:t> in 1980. 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Reisz</a:t>
            </a:r>
            <a:r>
              <a:rPr lang="en-US" sz="3200" dirty="0" smtClean="0"/>
              <a:t> </a:t>
            </a:r>
            <a:r>
              <a:rPr lang="en-US" sz="3200" dirty="0"/>
              <a:t>(1980) essentially confirmed the validity of most of </a:t>
            </a:r>
            <a:r>
              <a:rPr lang="en-US" sz="3200" dirty="0" err="1" smtClean="0"/>
              <a:t>Romer’s</a:t>
            </a:r>
            <a:r>
              <a:rPr lang="en-US" sz="3200" dirty="0" smtClean="0"/>
              <a:t> </a:t>
            </a:r>
            <a:r>
              <a:rPr lang="en-US" sz="3200" dirty="0" err="1"/>
              <a:t>pelycosaurian</a:t>
            </a:r>
            <a:r>
              <a:rPr lang="en-US" sz="3200" dirty="0"/>
              <a:t> families, including the </a:t>
            </a:r>
            <a:r>
              <a:rPr lang="en-US" sz="3200" dirty="0" err="1"/>
              <a:t>Eothyrdidiae</a:t>
            </a:r>
            <a:r>
              <a:rPr lang="en-US" sz="3200" dirty="0"/>
              <a:t>, the </a:t>
            </a:r>
            <a:r>
              <a:rPr lang="en-US" sz="3200" dirty="0" err="1"/>
              <a:t>Caseidae</a:t>
            </a:r>
            <a:r>
              <a:rPr lang="en-US" sz="3200" dirty="0"/>
              <a:t>, the </a:t>
            </a:r>
            <a:r>
              <a:rPr lang="en-US" sz="3200" dirty="0" err="1"/>
              <a:t>Varanopseidae</a:t>
            </a:r>
            <a:r>
              <a:rPr lang="en-US" sz="3200" dirty="0"/>
              <a:t>, </a:t>
            </a:r>
            <a:r>
              <a:rPr lang="en-US" sz="3200" dirty="0" err="1"/>
              <a:t>Edaphosauridae</a:t>
            </a:r>
            <a:r>
              <a:rPr lang="en-US" sz="3200" dirty="0"/>
              <a:t>, and </a:t>
            </a:r>
            <a:r>
              <a:rPr lang="en-US" sz="3200" dirty="0" err="1"/>
              <a:t>Sphenocondontidae</a:t>
            </a:r>
            <a:r>
              <a:rPr lang="en-US" sz="3200" dirty="0"/>
              <a:t>.</a:t>
            </a:r>
          </a:p>
          <a:p>
            <a:r>
              <a:rPr lang="en-US" sz="3200" dirty="0"/>
              <a:t> </a:t>
            </a:r>
          </a:p>
          <a:p>
            <a:r>
              <a:rPr lang="en-US" sz="3200" dirty="0"/>
              <a:t>However, the interrelationships have changed and been reassessed in some cases.</a:t>
            </a:r>
          </a:p>
        </p:txBody>
      </p:sp>
    </p:spTree>
    <p:extLst>
      <p:ext uri="{BB962C8B-B14F-4D97-AF65-F5344CB8AC3E}">
        <p14:creationId xmlns:p14="http://schemas.microsoft.com/office/powerpoint/2010/main" val="405722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97" y="491930"/>
            <a:ext cx="86438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SYNAPSIDA: DEFINITION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(1) The presence of a lateral temporal fenestra on each side of the skull bounded by the squamosal, </a:t>
            </a:r>
            <a:r>
              <a:rPr lang="en-US" sz="2400" dirty="0" err="1"/>
              <a:t>jugal</a:t>
            </a:r>
            <a:r>
              <a:rPr lang="en-US" sz="2400" dirty="0"/>
              <a:t>, and postorbital remains the fundamental defining feature of </a:t>
            </a:r>
            <a:r>
              <a:rPr lang="en-US" sz="2400" dirty="0" err="1"/>
              <a:t>Synapsida</a:t>
            </a:r>
            <a:r>
              <a:rPr lang="en-US" sz="2400" dirty="0"/>
              <a:t>.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Other </a:t>
            </a:r>
            <a:r>
              <a:rPr lang="en-US" sz="2400" dirty="0"/>
              <a:t>workers have suggested that to this may be added: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(2) The occipital region was broad and it faced </a:t>
            </a:r>
            <a:r>
              <a:rPr lang="en-US" sz="2400" dirty="0" err="1"/>
              <a:t>posterodorsally</a:t>
            </a:r>
            <a:r>
              <a:rPr lang="en-US" sz="2400" dirty="0"/>
              <a:t>. (Whereas in other early amniotes, the </a:t>
            </a:r>
            <a:r>
              <a:rPr lang="en-US" sz="2400" dirty="0" err="1"/>
              <a:t>endochondral</a:t>
            </a:r>
            <a:r>
              <a:rPr lang="en-US" sz="2400" dirty="0"/>
              <a:t> bones of the braincase formed a narrower surface, and it was more or less vertical.)  See angle of blue line.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(3) The pubis had a long, ridged </a:t>
            </a:r>
            <a:r>
              <a:rPr lang="en-US" sz="2400" dirty="0" err="1"/>
              <a:t>anterodorsal</a:t>
            </a:r>
            <a:r>
              <a:rPr lang="en-US" sz="2400" dirty="0"/>
              <a:t> edge. </a:t>
            </a:r>
          </a:p>
        </p:txBody>
      </p:sp>
    </p:spTree>
    <p:extLst>
      <p:ext uri="{BB962C8B-B14F-4D97-AF65-F5344CB8AC3E}">
        <p14:creationId xmlns:p14="http://schemas.microsoft.com/office/powerpoint/2010/main" val="335704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98" y="491930"/>
            <a:ext cx="3577716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SYNAPSIDA: DEFINITION</a:t>
            </a:r>
          </a:p>
          <a:p>
            <a:r>
              <a:rPr lang="en-US" sz="2400" dirty="0"/>
              <a:t> </a:t>
            </a:r>
          </a:p>
          <a:p>
            <a:pPr marL="457200" indent="-457200">
              <a:buAutoNum type="arabicParenBoth"/>
            </a:pPr>
            <a:r>
              <a:rPr lang="en-US" sz="2400" dirty="0" smtClean="0"/>
              <a:t>The </a:t>
            </a:r>
            <a:r>
              <a:rPr lang="en-US" sz="2400" dirty="0"/>
              <a:t>presence of a lateral temporal fenestra on each side of the skull bounded by the squamosal, </a:t>
            </a:r>
            <a:r>
              <a:rPr lang="en-US" sz="2400" dirty="0" err="1"/>
              <a:t>jugal</a:t>
            </a:r>
            <a:r>
              <a:rPr lang="en-US" sz="2400" dirty="0"/>
              <a:t>, and postorbital remains the fundamental defining feature of </a:t>
            </a:r>
            <a:r>
              <a:rPr lang="en-US" sz="2400" dirty="0" err="1"/>
              <a:t>Synapsida</a:t>
            </a:r>
            <a:r>
              <a:rPr lang="en-US" sz="2400" dirty="0"/>
              <a:t>.  </a:t>
            </a:r>
            <a:endParaRPr lang="en-US" sz="2400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278" y="320478"/>
            <a:ext cx="4601184" cy="5591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7920135" y="819273"/>
            <a:ext cx="477939" cy="6281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9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55" y="887912"/>
            <a:ext cx="3523094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SYNAPSIDA: DEFINITION</a:t>
            </a:r>
          </a:p>
          <a:p>
            <a:r>
              <a:rPr lang="en-US" sz="2400" dirty="0"/>
              <a:t>  </a:t>
            </a:r>
          </a:p>
          <a:p>
            <a:r>
              <a:rPr lang="en-US" sz="2400" dirty="0"/>
              <a:t>(2) The occipital region was broad and it faced </a:t>
            </a:r>
            <a:r>
              <a:rPr lang="en-US" sz="2400" dirty="0" err="1"/>
              <a:t>posterodorsally</a:t>
            </a:r>
            <a:r>
              <a:rPr lang="en-US" sz="2400" dirty="0"/>
              <a:t>. (Whereas in other early amniotes, the </a:t>
            </a:r>
            <a:r>
              <a:rPr lang="en-US" sz="2400" dirty="0" err="1"/>
              <a:t>endochondral</a:t>
            </a:r>
            <a:r>
              <a:rPr lang="en-US" sz="2400" dirty="0"/>
              <a:t> bones of the braincase formed a narrower surface, and it was more or less vertical.)  See angle of blue line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649" y="109235"/>
            <a:ext cx="5297610" cy="6171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97" y="491930"/>
            <a:ext cx="864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SYNAPSIDA: </a:t>
            </a:r>
            <a:r>
              <a:rPr lang="en-US" sz="4000" dirty="0" smtClean="0"/>
              <a:t>DEFINITION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2400" dirty="0" smtClean="0"/>
              <a:t>(</a:t>
            </a:r>
            <a:r>
              <a:rPr lang="en-US" sz="2400" dirty="0"/>
              <a:t>3) The pubis had a long, ridged </a:t>
            </a:r>
            <a:r>
              <a:rPr lang="en-US" sz="2400" dirty="0" err="1"/>
              <a:t>anterodorsal</a:t>
            </a:r>
            <a:r>
              <a:rPr lang="en-US" sz="2400" dirty="0"/>
              <a:t> edge. </a:t>
            </a:r>
            <a:r>
              <a:rPr lang="en-US" sz="2400" dirty="0" smtClean="0"/>
              <a:t> </a:t>
            </a:r>
            <a:r>
              <a:rPr lang="en-US" sz="2400" dirty="0" err="1" smtClean="0"/>
              <a:t>Ar</a:t>
            </a:r>
            <a:r>
              <a:rPr lang="en-US" sz="2400" dirty="0" smtClean="0"/>
              <a:t> scales = 1 cm.)</a:t>
            </a:r>
            <a:endParaRPr lang="en-US" sz="2400" dirty="0"/>
          </a:p>
        </p:txBody>
      </p:sp>
      <p:pic>
        <p:nvPicPr>
          <p:cNvPr id="3" name="Picture 2" descr="PelycosaurPelviGirdle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213513"/>
            <a:ext cx="9021101" cy="29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9" y="546183"/>
            <a:ext cx="8592331" cy="58909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Synapsida</a:t>
            </a:r>
            <a:r>
              <a:rPr lang="en-US" sz="2000" dirty="0"/>
              <a:t> is one of the two great groups of the </a:t>
            </a:r>
            <a:r>
              <a:rPr lang="en-US" sz="2000" dirty="0" err="1"/>
              <a:t>Amniota</a:t>
            </a:r>
            <a:r>
              <a:rPr lang="en-US" sz="2000" dirty="0"/>
              <a:t> </a:t>
            </a:r>
            <a:r>
              <a:rPr lang="en-US" sz="2000" i="1" dirty="0" err="1"/>
              <a:t>sensu</a:t>
            </a:r>
            <a:r>
              <a:rPr lang="en-US" sz="2000" i="1" dirty="0"/>
              <a:t> </a:t>
            </a:r>
            <a:r>
              <a:rPr lang="en-US" sz="2000" i="1" dirty="0" err="1"/>
              <a:t>stricto</a:t>
            </a:r>
            <a:r>
              <a:rPr lang="en-US" sz="2000" dirty="0"/>
              <a:t> (the other being </a:t>
            </a:r>
            <a:r>
              <a:rPr lang="en-US" sz="2000" dirty="0" err="1"/>
              <a:t>Reptilia</a:t>
            </a:r>
            <a:r>
              <a:rPr lang="en-US" sz="2000" dirty="0"/>
              <a:t>).  </a:t>
            </a:r>
          </a:p>
        </p:txBody>
      </p:sp>
    </p:spTree>
    <p:extLst>
      <p:ext uri="{BB962C8B-B14F-4D97-AF65-F5344CB8AC3E}">
        <p14:creationId xmlns:p14="http://schemas.microsoft.com/office/powerpoint/2010/main" val="194858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432" y="778309"/>
            <a:ext cx="6103965" cy="495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98" y="136845"/>
            <a:ext cx="878042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MODERN INTERPRETATIONS OF PHYLOGENETIC </a:t>
            </a:r>
          </a:p>
          <a:p>
            <a:r>
              <a:rPr lang="en-US" sz="2000" dirty="0"/>
              <a:t>RELATIONSHIPS OF BASAL SYNAPSIDS (I.E “PELYCOSAURS”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The work of </a:t>
            </a:r>
            <a:r>
              <a:rPr lang="en-US" sz="2000" dirty="0" err="1"/>
              <a:t>Reisz</a:t>
            </a:r>
            <a:r>
              <a:rPr lang="en-US" sz="2000" dirty="0"/>
              <a:t> (1980, 1986), </a:t>
            </a:r>
            <a:r>
              <a:rPr lang="en-US" sz="2000" dirty="0" err="1"/>
              <a:t>Reisz</a:t>
            </a:r>
            <a:r>
              <a:rPr lang="en-US" sz="2000" dirty="0"/>
              <a:t> et al (1992), and Berman et al (1995) have confirmed the validity </a:t>
            </a:r>
            <a:r>
              <a:rPr lang="en-US" sz="2000" dirty="0" err="1"/>
              <a:t>pelycosaurian</a:t>
            </a:r>
            <a:r>
              <a:rPr lang="en-US" sz="2000" dirty="0"/>
              <a:t> families, and placed them in two distinct groups: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SYNAPSIDA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Caseasauria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Eothyrididae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Caseidae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Eupelycosauria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Varanopseidae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Ophiacodontidae</a:t>
            </a:r>
            <a:endParaRPr lang="en-US" sz="2000" dirty="0"/>
          </a:p>
          <a:p>
            <a:r>
              <a:rPr lang="en-US" sz="2000" dirty="0"/>
              <a:t>		</a:t>
            </a:r>
            <a:r>
              <a:rPr lang="en-US" sz="2000" i="1" dirty="0" err="1"/>
              <a:t>Haptodus</a:t>
            </a:r>
            <a:endParaRPr lang="en-US" sz="2000" dirty="0"/>
          </a:p>
          <a:p>
            <a:r>
              <a:rPr lang="en-US" sz="2000" i="1" dirty="0"/>
              <a:t>		</a:t>
            </a:r>
            <a:r>
              <a:rPr lang="en-US" sz="2000" i="1" dirty="0" err="1"/>
              <a:t>Palaeohatteria</a:t>
            </a:r>
            <a:endParaRPr lang="en-US" sz="2000" dirty="0"/>
          </a:p>
          <a:p>
            <a:r>
              <a:rPr lang="en-US" sz="2000" i="1" dirty="0"/>
              <a:t>		</a:t>
            </a:r>
            <a:r>
              <a:rPr lang="en-US" sz="2000" i="1" dirty="0" err="1"/>
              <a:t>Pantelosaurus</a:t>
            </a:r>
            <a:endParaRPr lang="en-US" sz="2000" dirty="0"/>
          </a:p>
          <a:p>
            <a:r>
              <a:rPr lang="en-US" sz="2000" i="1" dirty="0"/>
              <a:t>		</a:t>
            </a:r>
            <a:r>
              <a:rPr lang="en-US" sz="2000" i="1" dirty="0" err="1"/>
              <a:t>Cutleria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Edaphosauridae</a:t>
            </a:r>
            <a:endParaRPr lang="en-US" sz="2000" dirty="0"/>
          </a:p>
          <a:p>
            <a:r>
              <a:rPr lang="en-US" sz="2000" dirty="0"/>
              <a:t>		Family </a:t>
            </a:r>
            <a:r>
              <a:rPr lang="en-US" sz="2000" dirty="0" err="1"/>
              <a:t>Sphenacodontidae</a:t>
            </a:r>
            <a:r>
              <a:rPr lang="en-US" sz="2000" dirty="0"/>
              <a:t> + </a:t>
            </a:r>
            <a:r>
              <a:rPr lang="en-US" sz="2000" dirty="0" err="1" smtClean="0"/>
              <a:t>Therpasida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495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141" y="1515656"/>
            <a:ext cx="86302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 </a:t>
            </a:r>
            <a:r>
              <a:rPr lang="en-US" sz="3200" i="1" dirty="0" err="1" smtClean="0"/>
              <a:t>Haptodus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Palaeohatteria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Pantelosaurus</a:t>
            </a:r>
            <a:r>
              <a:rPr lang="en-US" sz="3200" dirty="0" smtClean="0"/>
              <a:t>, and </a:t>
            </a:r>
            <a:r>
              <a:rPr lang="en-US" sz="3200" i="1" dirty="0" err="1" smtClean="0"/>
              <a:t>Cutleria</a:t>
            </a:r>
            <a:r>
              <a:rPr lang="en-US" sz="3200" dirty="0" smtClean="0"/>
              <a:t> are all genera that used to be placed in a distinct group known as the “</a:t>
            </a:r>
            <a:r>
              <a:rPr lang="en-US" sz="3200" dirty="0" err="1" smtClean="0"/>
              <a:t>Haptodontidae</a:t>
            </a:r>
            <a:r>
              <a:rPr lang="en-US" sz="3200" dirty="0" smtClean="0"/>
              <a:t>” or </a:t>
            </a:r>
            <a:r>
              <a:rPr lang="en-US" sz="3200" dirty="0" err="1" smtClean="0"/>
              <a:t>Haptodontinae</a:t>
            </a:r>
            <a:r>
              <a:rPr lang="en-US" sz="3200" dirty="0" smtClean="0"/>
              <a:t>”; but that has been shown to be a structural grade as opposed to a monophyletic family or subfamily.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7063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edaleopsSkull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88338" y="3195165"/>
            <a:ext cx="5826546" cy="3284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831" y="367108"/>
            <a:ext cx="798286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Caseasauria</a:t>
            </a:r>
            <a:r>
              <a:rPr lang="en-US" sz="2800" dirty="0" smtClean="0"/>
              <a:t>:</a:t>
            </a:r>
          </a:p>
          <a:p>
            <a:endParaRPr lang="en-US" sz="2800" dirty="0"/>
          </a:p>
          <a:p>
            <a:r>
              <a:rPr lang="en-US" sz="2800" dirty="0"/>
              <a:t>T</a:t>
            </a:r>
            <a:r>
              <a:rPr lang="en-US" sz="2800" dirty="0" smtClean="0"/>
              <a:t>hose </a:t>
            </a:r>
            <a:r>
              <a:rPr lang="en-US" sz="2800" dirty="0"/>
              <a:t>taxa bearing all basal </a:t>
            </a:r>
            <a:r>
              <a:rPr lang="en-US" sz="2800" dirty="0" err="1"/>
              <a:t>synapsid</a:t>
            </a:r>
            <a:r>
              <a:rPr lang="en-US" sz="2800" dirty="0"/>
              <a:t> </a:t>
            </a:r>
            <a:r>
              <a:rPr lang="en-US" sz="2800" dirty="0" err="1"/>
              <a:t>synapomorphies</a:t>
            </a:r>
            <a:r>
              <a:rPr lang="en-US" sz="2800" dirty="0"/>
              <a:t> with the following unique features:  (1) </a:t>
            </a:r>
            <a:r>
              <a:rPr lang="en-US" sz="2800" dirty="0">
                <a:solidFill>
                  <a:srgbClr val="FF0000"/>
                </a:solidFill>
              </a:rPr>
              <a:t>An extremely long external naris with an external </a:t>
            </a:r>
            <a:r>
              <a:rPr lang="en-US" sz="2800" dirty="0" err="1">
                <a:solidFill>
                  <a:srgbClr val="FF0000"/>
                </a:solidFill>
              </a:rPr>
              <a:t>narial</a:t>
            </a:r>
            <a:r>
              <a:rPr lang="en-US" sz="2800" dirty="0">
                <a:solidFill>
                  <a:srgbClr val="FF0000"/>
                </a:solidFill>
              </a:rPr>
              <a:t> shelf</a:t>
            </a:r>
            <a:r>
              <a:rPr lang="en-US" sz="2800" dirty="0"/>
              <a:t>; and (2) </a:t>
            </a:r>
            <a:r>
              <a:rPr lang="en-US" sz="2800" dirty="0">
                <a:solidFill>
                  <a:srgbClr val="3366FF"/>
                </a:solidFill>
              </a:rPr>
              <a:t>a pointed rostrum formed by the dorsal process of the </a:t>
            </a:r>
            <a:r>
              <a:rPr lang="en-US" sz="2800" dirty="0" err="1">
                <a:solidFill>
                  <a:srgbClr val="3366FF"/>
                </a:solidFill>
              </a:rPr>
              <a:t>premaxilla</a:t>
            </a:r>
            <a:r>
              <a:rPr lang="en-US" sz="2800" dirty="0">
                <a:solidFill>
                  <a:srgbClr val="3366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166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453" y="1311226"/>
            <a:ext cx="87258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Eupelycosauria</a:t>
            </a:r>
            <a:r>
              <a:rPr lang="en-US" sz="3200" dirty="0" smtClean="0"/>
              <a:t>:</a:t>
            </a:r>
          </a:p>
          <a:p>
            <a:endParaRPr lang="en-US" sz="3200" dirty="0"/>
          </a:p>
          <a:p>
            <a:r>
              <a:rPr lang="en-US" sz="3200" dirty="0" smtClean="0"/>
              <a:t>Those </a:t>
            </a:r>
            <a:r>
              <a:rPr lang="en-US" sz="3200" dirty="0"/>
              <a:t>taxa bearing all basal </a:t>
            </a:r>
            <a:r>
              <a:rPr lang="en-US" sz="3200" dirty="0" err="1"/>
              <a:t>synapsid</a:t>
            </a:r>
            <a:r>
              <a:rPr lang="en-US" sz="3200" dirty="0"/>
              <a:t> </a:t>
            </a:r>
            <a:r>
              <a:rPr lang="en-US" sz="3200" dirty="0" err="1"/>
              <a:t>synapomorphies</a:t>
            </a:r>
            <a:r>
              <a:rPr lang="en-US" sz="3200" dirty="0"/>
              <a:t> with the following unique features:  (1) A long, narrow </a:t>
            </a:r>
            <a:r>
              <a:rPr lang="en-US" sz="3200" dirty="0" err="1"/>
              <a:t>supratemporal</a:t>
            </a:r>
            <a:r>
              <a:rPr lang="en-US" sz="3200" dirty="0"/>
              <a:t>.  (2) The frontal contributes to at least one third of the dorsal orbital margin.  </a:t>
            </a:r>
          </a:p>
        </p:txBody>
      </p:sp>
    </p:spTree>
    <p:extLst>
      <p:ext uri="{BB962C8B-B14F-4D97-AF65-F5344CB8AC3E}">
        <p14:creationId xmlns:p14="http://schemas.microsoft.com/office/powerpoint/2010/main" val="2485053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99" y="205207"/>
            <a:ext cx="8712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Features of each of these two major groups of basal </a:t>
            </a:r>
            <a:r>
              <a:rPr lang="en-US" sz="2000" dirty="0" err="1"/>
              <a:t>synapsids</a:t>
            </a:r>
            <a:r>
              <a:rPr lang="en-US" sz="2000" dirty="0"/>
              <a:t> will be reviewed subsequently.  However, as an introduction, the following would be considered an up to date phylogeny of basal, </a:t>
            </a:r>
            <a:r>
              <a:rPr lang="en-US" sz="2000" dirty="0" err="1"/>
              <a:t>pelycosaurian</a:t>
            </a:r>
            <a:r>
              <a:rPr lang="en-US" sz="2000" dirty="0"/>
              <a:t>-grade </a:t>
            </a:r>
            <a:r>
              <a:rPr lang="en-US" sz="2000" dirty="0" err="1"/>
              <a:t>synapsids</a:t>
            </a:r>
            <a:r>
              <a:rPr lang="en-US" sz="2000" dirty="0"/>
              <a:t>:</a:t>
            </a:r>
          </a:p>
        </p:txBody>
      </p:sp>
      <p:pic>
        <p:nvPicPr>
          <p:cNvPr id="3" name="Picture 2" descr="PelycosaurPhylogen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457200"/>
            <a:ext cx="7086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3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Caseasauria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Biology 622</a:t>
            </a:r>
            <a:endParaRPr lang="en-US" dirty="0"/>
          </a:p>
          <a:p>
            <a:r>
              <a:rPr lang="en-US" dirty="0" smtClean="0"/>
              <a:t>Winter 2014</a:t>
            </a:r>
          </a:p>
          <a:p>
            <a:r>
              <a:rPr lang="en-US" dirty="0" smtClean="0"/>
              <a:t>Jason Jung</a:t>
            </a:r>
          </a:p>
        </p:txBody>
      </p:sp>
    </p:spTree>
    <p:extLst>
      <p:ext uri="{BB962C8B-B14F-4D97-AF65-F5344CB8AC3E}">
        <p14:creationId xmlns:p14="http://schemas.microsoft.com/office/powerpoint/2010/main" val="15210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of the </a:t>
            </a:r>
            <a:r>
              <a:rPr lang="en-US" dirty="0" err="1" smtClean="0"/>
              <a:t>Caseasauria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Two Families:</a:t>
            </a:r>
          </a:p>
          <a:p>
            <a:pPr lvl="1"/>
            <a:r>
              <a:rPr lang="en-US" dirty="0" err="1"/>
              <a:t>Eothrydidae</a:t>
            </a:r>
            <a:r>
              <a:rPr lang="en-US" dirty="0"/>
              <a:t> (2 Genera)</a:t>
            </a:r>
          </a:p>
          <a:p>
            <a:pPr lvl="2"/>
            <a:r>
              <a:rPr lang="en-US" i="1" dirty="0" err="1"/>
              <a:t>Eothyris</a:t>
            </a:r>
            <a:endParaRPr lang="en-US" i="1" dirty="0"/>
          </a:p>
          <a:p>
            <a:pPr lvl="2"/>
            <a:r>
              <a:rPr lang="en-US" i="1" dirty="0" err="1"/>
              <a:t>Oedaleops</a:t>
            </a:r>
            <a:endParaRPr lang="en-US" i="1" dirty="0"/>
          </a:p>
          <a:p>
            <a:pPr lvl="1"/>
            <a:r>
              <a:rPr lang="en-US" dirty="0" err="1" smtClean="0"/>
              <a:t>Caseidae</a:t>
            </a:r>
            <a:r>
              <a:rPr lang="en-US" dirty="0" smtClean="0"/>
              <a:t> (7 Genera)</a:t>
            </a:r>
          </a:p>
          <a:p>
            <a:pPr lvl="2"/>
            <a:r>
              <a:rPr lang="en-US" i="1" dirty="0" err="1" smtClean="0"/>
              <a:t>Casea</a:t>
            </a:r>
            <a:endParaRPr lang="en-US" i="1" dirty="0" smtClean="0"/>
          </a:p>
          <a:p>
            <a:pPr lvl="2"/>
            <a:r>
              <a:rPr lang="en-US" i="1" dirty="0" err="1" smtClean="0"/>
              <a:t>Angelosaurus</a:t>
            </a:r>
            <a:endParaRPr lang="en-US" i="1" dirty="0" smtClean="0"/>
          </a:p>
          <a:p>
            <a:pPr lvl="2"/>
            <a:r>
              <a:rPr lang="en-US" i="1" dirty="0" err="1" smtClean="0"/>
              <a:t>Caseoides</a:t>
            </a:r>
            <a:endParaRPr lang="en-US" i="1" dirty="0" smtClean="0"/>
          </a:p>
          <a:p>
            <a:pPr lvl="2"/>
            <a:r>
              <a:rPr lang="en-US" i="1" dirty="0" err="1" smtClean="0"/>
              <a:t>Caseopsis</a:t>
            </a:r>
            <a:endParaRPr lang="en-US" i="1" dirty="0" smtClean="0"/>
          </a:p>
          <a:p>
            <a:pPr lvl="2"/>
            <a:r>
              <a:rPr lang="en-US" i="1" dirty="0" err="1" smtClean="0"/>
              <a:t>Cotylorhynchus</a:t>
            </a:r>
            <a:endParaRPr lang="en-US" i="1" dirty="0" smtClean="0"/>
          </a:p>
          <a:p>
            <a:pPr lvl="2"/>
            <a:r>
              <a:rPr lang="en-US" i="1" dirty="0" err="1" smtClean="0"/>
              <a:t>Ennatosaurus</a:t>
            </a:r>
            <a:endParaRPr lang="en-US" i="1" dirty="0" smtClean="0"/>
          </a:p>
          <a:p>
            <a:pPr lvl="2"/>
            <a:r>
              <a:rPr lang="en-US" i="1" dirty="0" err="1" smtClean="0"/>
              <a:t>Oromycter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718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23"/>
            <a:ext cx="8229600" cy="1143000"/>
          </a:xfrm>
        </p:spPr>
        <p:txBody>
          <a:bodyPr/>
          <a:lstStyle/>
          <a:p>
            <a:r>
              <a:rPr lang="en-US" dirty="0" smtClean="0"/>
              <a:t>Characters of the </a:t>
            </a:r>
            <a:r>
              <a:rPr lang="en-US" dirty="0" err="1" smtClean="0"/>
              <a:t>Eothrydidae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1. Maxillae are not part of the external </a:t>
            </a:r>
            <a:r>
              <a:rPr lang="en-US" dirty="0" err="1" smtClean="0"/>
              <a:t>narial</a:t>
            </a:r>
            <a:r>
              <a:rPr lang="en-US" dirty="0" smtClean="0"/>
              <a:t> floor.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Posterolateral</a:t>
            </a:r>
            <a:r>
              <a:rPr lang="en-US" dirty="0" smtClean="0"/>
              <a:t> process of the </a:t>
            </a:r>
            <a:r>
              <a:rPr lang="en-US" dirty="0" err="1" smtClean="0"/>
              <a:t>premaxilla</a:t>
            </a:r>
            <a:r>
              <a:rPr lang="en-US" dirty="0" smtClean="0"/>
              <a:t> is long.</a:t>
            </a:r>
          </a:p>
          <a:p>
            <a:r>
              <a:rPr lang="en-US" dirty="0" smtClean="0"/>
              <a:t>3. Two sections of teeth found in the maxilla.</a:t>
            </a:r>
          </a:p>
          <a:p>
            <a:r>
              <a:rPr lang="en-US" dirty="0" smtClean="0"/>
              <a:t>4. Very large </a:t>
            </a:r>
            <a:r>
              <a:rPr lang="en-US" dirty="0" err="1" smtClean="0"/>
              <a:t>caniniform</a:t>
            </a:r>
            <a:r>
              <a:rPr lang="en-US" dirty="0" smtClean="0"/>
              <a:t> teeth.</a:t>
            </a:r>
          </a:p>
          <a:p>
            <a:r>
              <a:rPr lang="en-US" dirty="0" smtClean="0"/>
              <a:t>5. </a:t>
            </a:r>
            <a:r>
              <a:rPr lang="en-US" dirty="0" err="1" smtClean="0"/>
              <a:t>Jugals</a:t>
            </a:r>
            <a:r>
              <a:rPr lang="en-US" dirty="0" smtClean="0"/>
              <a:t> aren’t part of the cheek due to long anterior process of the </a:t>
            </a:r>
            <a:r>
              <a:rPr lang="en-US" dirty="0" err="1" smtClean="0"/>
              <a:t>Quadratojugal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6. </a:t>
            </a:r>
            <a:r>
              <a:rPr lang="en-US" dirty="0" err="1" smtClean="0"/>
              <a:t>Jugals</a:t>
            </a:r>
            <a:r>
              <a:rPr lang="en-US" dirty="0" smtClean="0"/>
              <a:t> form the ventral side of the temporal fenestra via their posterior process.</a:t>
            </a:r>
          </a:p>
          <a:p>
            <a:r>
              <a:rPr lang="en-US" dirty="0" smtClean="0"/>
              <a:t>7. </a:t>
            </a:r>
            <a:r>
              <a:rPr lang="en-US" dirty="0" err="1" smtClean="0"/>
              <a:t>Squamosals</a:t>
            </a:r>
            <a:r>
              <a:rPr lang="en-US" dirty="0" smtClean="0"/>
              <a:t> are broad and round in the posterior aspect, blurring the cheek and the occipital surface.</a:t>
            </a:r>
          </a:p>
          <a:p>
            <a:r>
              <a:rPr lang="en-US" dirty="0" smtClean="0"/>
              <a:t>8. </a:t>
            </a:r>
            <a:r>
              <a:rPr lang="en-US" dirty="0" err="1" smtClean="0"/>
              <a:t>Lacrimals</a:t>
            </a:r>
            <a:r>
              <a:rPr lang="en-US" dirty="0" smtClean="0"/>
              <a:t> are narrow in the </a:t>
            </a:r>
            <a:r>
              <a:rPr lang="en-US" dirty="0" err="1" smtClean="0"/>
              <a:t>dorsoventral</a:t>
            </a:r>
            <a:r>
              <a:rPr lang="en-US" dirty="0" smtClean="0"/>
              <a:t> aspect and elongate.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/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endParaRPr lang="en-US" dirty="0"/>
          </a:p>
        </p:txBody>
      </p:sp>
      <p:pic>
        <p:nvPicPr>
          <p:cNvPr id="4" name="Picture 3" descr="Eothyris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118" y="1412810"/>
            <a:ext cx="3130510" cy="52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19" y="232128"/>
            <a:ext cx="882139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Synapsida</a:t>
            </a:r>
            <a:r>
              <a:rPr lang="en-US" sz="3200" dirty="0"/>
              <a:t> used to be mistakenly considered as derived from more “primitive” reptiles, and thus for nearly a century were commonly called “</a:t>
            </a:r>
            <a:r>
              <a:rPr lang="en-US" sz="3200" dirty="0" err="1"/>
              <a:t>Pelycosaurs</a:t>
            </a:r>
            <a:r>
              <a:rPr lang="en-US" sz="3200" dirty="0"/>
              <a:t>”, and inappropriately called the “mammal-like reptiles”.</a:t>
            </a:r>
          </a:p>
          <a:p>
            <a:r>
              <a:rPr lang="en-US" sz="3200" dirty="0"/>
              <a:t> </a:t>
            </a:r>
          </a:p>
          <a:p>
            <a:r>
              <a:rPr lang="en-US" sz="3200" dirty="0"/>
              <a:t>We know now that </a:t>
            </a:r>
            <a:r>
              <a:rPr lang="en-US" sz="3200" dirty="0" err="1"/>
              <a:t>Synapsida</a:t>
            </a:r>
            <a:r>
              <a:rPr lang="en-US" sz="3200" dirty="0"/>
              <a:t> has been an independent </a:t>
            </a:r>
            <a:r>
              <a:rPr lang="en-US" sz="3200" dirty="0" err="1"/>
              <a:t>amniote</a:t>
            </a:r>
            <a:r>
              <a:rPr lang="en-US" sz="3200" dirty="0"/>
              <a:t> lineage since probably before </a:t>
            </a:r>
            <a:r>
              <a:rPr lang="en-US" sz="3200" dirty="0" err="1"/>
              <a:t>Reptilia</a:t>
            </a:r>
            <a:r>
              <a:rPr lang="en-US" sz="3200" dirty="0"/>
              <a:t>.  And, whereas </a:t>
            </a:r>
            <a:r>
              <a:rPr lang="en-US" sz="3200" dirty="0" err="1"/>
              <a:t>Synapsida</a:t>
            </a:r>
            <a:r>
              <a:rPr lang="en-US" sz="3200" dirty="0"/>
              <a:t> is a proper monophyletic group of </a:t>
            </a:r>
            <a:r>
              <a:rPr lang="en-US" sz="3200" dirty="0" err="1"/>
              <a:t>Amniota</a:t>
            </a:r>
            <a:r>
              <a:rPr lang="en-US" sz="3200" dirty="0"/>
              <a:t>, “</a:t>
            </a:r>
            <a:r>
              <a:rPr lang="en-US" sz="3200" dirty="0" err="1"/>
              <a:t>Pelycosauria</a:t>
            </a:r>
            <a:r>
              <a:rPr lang="en-US" sz="3200" dirty="0"/>
              <a:t>” is technically not a proper taxonomic term, as it is best regarded as a ‘grade of organization’ within </a:t>
            </a:r>
            <a:r>
              <a:rPr lang="en-US" sz="3200" dirty="0" err="1"/>
              <a:t>Synapsida</a:t>
            </a:r>
            <a:r>
              <a:rPr lang="en-US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8207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othyris3maxill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118" y="1412810"/>
            <a:ext cx="3130510" cy="520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1. Maxilla is not part of the </a:t>
            </a:r>
            <a:r>
              <a:rPr lang="en-US" dirty="0" err="1" smtClean="0"/>
              <a:t>narial</a:t>
            </a:r>
            <a:r>
              <a:rPr lang="en-US" dirty="0" smtClean="0"/>
              <a:t> floor.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4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thyris3premaxill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118" y="1412810"/>
            <a:ext cx="3130510" cy="520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2. </a:t>
            </a:r>
            <a:r>
              <a:rPr lang="en-US" dirty="0" err="1" smtClean="0"/>
              <a:t>Posterolateral</a:t>
            </a:r>
            <a:r>
              <a:rPr lang="en-US" dirty="0" smtClean="0"/>
              <a:t> process of the </a:t>
            </a:r>
            <a:r>
              <a:rPr lang="en-US" dirty="0" err="1" smtClean="0"/>
              <a:t>premaxilla</a:t>
            </a:r>
            <a:r>
              <a:rPr lang="en-US" dirty="0" smtClean="0"/>
              <a:t> is long.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0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othyris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18" y="1565210"/>
            <a:ext cx="3130510" cy="520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3. Two sections of teeth on the </a:t>
            </a:r>
            <a:r>
              <a:rPr lang="en-US" dirty="0" err="1" smtClean="0"/>
              <a:t>dentary</a:t>
            </a:r>
            <a:endParaRPr lang="en-US" dirty="0" smtClean="0"/>
          </a:p>
          <a:p>
            <a:pPr lvl="1"/>
            <a:r>
              <a:rPr lang="en-US" dirty="0" smtClean="0"/>
              <a:t>4. Very large </a:t>
            </a:r>
            <a:r>
              <a:rPr lang="en-US" dirty="0" err="1" smtClean="0"/>
              <a:t>caniniform</a:t>
            </a:r>
            <a:r>
              <a:rPr lang="en-US" dirty="0" smtClean="0"/>
              <a:t> teeth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7603631" y="4580897"/>
            <a:ext cx="580813" cy="594925"/>
          </a:xfrm>
          <a:prstGeom prst="donut">
            <a:avLst>
              <a:gd name="adj" fmla="val 60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8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05400" y="3559022"/>
            <a:ext cx="2498231" cy="16168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3"/>
          </p:cNvCxnSpPr>
          <p:nvPr/>
        </p:nvCxnSpPr>
        <p:spPr>
          <a:xfrm>
            <a:off x="5105400" y="3559022"/>
            <a:ext cx="1865489" cy="139397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6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5. The </a:t>
            </a:r>
            <a:r>
              <a:rPr lang="en-US" dirty="0" err="1" smtClean="0"/>
              <a:t>Jugals</a:t>
            </a:r>
            <a:r>
              <a:rPr lang="en-US" dirty="0" smtClean="0"/>
              <a:t> aren’t part of the cheek due to the long anterior process of the </a:t>
            </a:r>
            <a:r>
              <a:rPr lang="en-US" dirty="0" err="1" smtClean="0"/>
              <a:t>Quadratojugals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Eothyris3jugalq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95" y="1412811"/>
            <a:ext cx="3267456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7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6. </a:t>
            </a:r>
            <a:r>
              <a:rPr lang="en-US" dirty="0" err="1" smtClean="0"/>
              <a:t>Jugals</a:t>
            </a:r>
            <a:r>
              <a:rPr lang="en-US" dirty="0" smtClean="0"/>
              <a:t> form the ventral side of the temporal fenestra through their posterior process.</a:t>
            </a:r>
            <a:endParaRPr lang="en-US" dirty="0"/>
          </a:p>
        </p:txBody>
      </p:sp>
      <p:pic>
        <p:nvPicPr>
          <p:cNvPr id="5" name="Picture 4" descr="Eothyris3jug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050" y="1412811"/>
            <a:ext cx="3267456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1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r>
              <a:rPr lang="en-US" dirty="0"/>
              <a:t>7. </a:t>
            </a:r>
            <a:r>
              <a:rPr lang="en-US" dirty="0" err="1"/>
              <a:t>Squamosals</a:t>
            </a:r>
            <a:r>
              <a:rPr lang="en-US" dirty="0"/>
              <a:t> are broad and round in the posterior aspect, blurring the cheek and the occipital surface.</a:t>
            </a:r>
          </a:p>
        </p:txBody>
      </p:sp>
      <p:pic>
        <p:nvPicPr>
          <p:cNvPr id="4" name="Picture 3" descr="Eothyris3squamos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655" y="1412811"/>
            <a:ext cx="3267456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4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673321" cy="35395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(Archer County)</a:t>
            </a:r>
          </a:p>
          <a:p>
            <a:r>
              <a:rPr lang="en-US" dirty="0" smtClean="0"/>
              <a:t>Notes:</a:t>
            </a:r>
          </a:p>
          <a:p>
            <a:r>
              <a:rPr lang="en-US" dirty="0"/>
              <a:t>8. </a:t>
            </a:r>
            <a:r>
              <a:rPr lang="en-US" dirty="0" err="1"/>
              <a:t>Lacrimals</a:t>
            </a:r>
            <a:r>
              <a:rPr lang="en-US" dirty="0"/>
              <a:t> are narrow in the </a:t>
            </a:r>
            <a:r>
              <a:rPr lang="en-US" dirty="0" err="1"/>
              <a:t>dorsoventral</a:t>
            </a:r>
            <a:r>
              <a:rPr lang="en-US" dirty="0"/>
              <a:t> aspect and elongate</a:t>
            </a:r>
          </a:p>
        </p:txBody>
      </p:sp>
      <p:pic>
        <p:nvPicPr>
          <p:cNvPr id="5" name="Picture 4" descr="Eothyris3lacri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433" y="1406376"/>
            <a:ext cx="3267456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5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Oedaleops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012921" cy="35395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Northern New Mexico (Rio Arriba County)</a:t>
            </a:r>
          </a:p>
          <a:p>
            <a:r>
              <a:rPr lang="en-US" dirty="0" smtClean="0"/>
              <a:t>Notes: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4" name="Picture 3" descr="Oedaleop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119" y="1789258"/>
            <a:ext cx="3273552" cy="2298192"/>
          </a:xfrm>
          <a:prstGeom prst="rect">
            <a:avLst/>
          </a:prstGeom>
        </p:spPr>
      </p:pic>
      <p:pic>
        <p:nvPicPr>
          <p:cNvPr id="5" name="Picture 4" descr="Oedaleop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31" y="4219313"/>
            <a:ext cx="3291840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Oedaleops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012921" cy="35395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Northern New Mexico (Rio Arriba County)</a:t>
            </a:r>
          </a:p>
          <a:p>
            <a:r>
              <a:rPr lang="en-US" dirty="0" smtClean="0"/>
              <a:t>Notes:</a:t>
            </a:r>
            <a:endParaRPr lang="en-US" dirty="0"/>
          </a:p>
        </p:txBody>
      </p:sp>
      <p:pic>
        <p:nvPicPr>
          <p:cNvPr id="6" name="Picture 5" descr="Oedaleops dors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224" y="1412811"/>
            <a:ext cx="2792476" cy="2337887"/>
          </a:xfrm>
          <a:prstGeom prst="rect">
            <a:avLst/>
          </a:prstGeom>
        </p:spPr>
      </p:pic>
      <p:pic>
        <p:nvPicPr>
          <p:cNvPr id="7" name="Picture 6" descr="oedaleops sk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224" y="4642065"/>
            <a:ext cx="4377436" cy="20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7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Eothyrididae</a:t>
            </a:r>
            <a:r>
              <a:rPr lang="en-US" dirty="0" smtClean="0"/>
              <a:t>: </a:t>
            </a:r>
            <a:r>
              <a:rPr lang="en-US" i="1" dirty="0" err="1" smtClean="0"/>
              <a:t>Oedaleops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4012921" cy="35395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Northern New Mexico (Rio Arriba County)</a:t>
            </a:r>
          </a:p>
          <a:p>
            <a:r>
              <a:rPr lang="en-US" dirty="0" smtClean="0"/>
              <a:t>Notes:</a:t>
            </a:r>
            <a:endParaRPr lang="en-US" dirty="0"/>
          </a:p>
          <a:p>
            <a:pPr lvl="1"/>
            <a:r>
              <a:rPr lang="en-US" dirty="0" smtClean="0"/>
              <a:t>Compare the femora and pectoral girdles of </a:t>
            </a:r>
            <a:r>
              <a:rPr lang="en-US" i="1" dirty="0" err="1" smtClean="0"/>
              <a:t>Oedaleops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err="1" smtClean="0"/>
              <a:t>Casea</a:t>
            </a:r>
            <a:endParaRPr lang="en-US" dirty="0" smtClean="0"/>
          </a:p>
        </p:txBody>
      </p:sp>
      <p:pic>
        <p:nvPicPr>
          <p:cNvPr id="4" name="Picture 3" descr="oedaleops fem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136" y="1412811"/>
            <a:ext cx="2493264" cy="2828544"/>
          </a:xfrm>
          <a:prstGeom prst="rect">
            <a:avLst/>
          </a:prstGeom>
        </p:spPr>
      </p:pic>
      <p:pic>
        <p:nvPicPr>
          <p:cNvPr id="5" name="Picture 4" descr="oedaleops v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164" y="4356608"/>
            <a:ext cx="1719072" cy="2212848"/>
          </a:xfrm>
          <a:prstGeom prst="rect">
            <a:avLst/>
          </a:prstGeom>
        </p:spPr>
      </p:pic>
      <p:pic>
        <p:nvPicPr>
          <p:cNvPr id="8" name="Picture 7" descr="casea v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36" y="4356608"/>
            <a:ext cx="1481328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3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99" y="1146984"/>
            <a:ext cx="6909633" cy="559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1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 of the </a:t>
            </a:r>
            <a:r>
              <a:rPr lang="en-US" dirty="0" err="1" smtClean="0"/>
              <a:t>Caseidae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1. External naris is high and large.</a:t>
            </a:r>
          </a:p>
          <a:p>
            <a:r>
              <a:rPr lang="en-US" dirty="0" smtClean="0"/>
              <a:t>2. Lacrimal contributes to </a:t>
            </a:r>
            <a:r>
              <a:rPr lang="en-US" dirty="0" err="1"/>
              <a:t>e</a:t>
            </a:r>
            <a:r>
              <a:rPr lang="en-US" dirty="0" err="1" smtClean="0"/>
              <a:t>margination</a:t>
            </a:r>
            <a:r>
              <a:rPr lang="en-US" dirty="0" smtClean="0"/>
              <a:t> of the nares. </a:t>
            </a:r>
          </a:p>
          <a:p>
            <a:r>
              <a:rPr lang="en-US" dirty="0" smtClean="0"/>
              <a:t>3. Lower jaw doesn’t taper anteriorly.</a:t>
            </a:r>
          </a:p>
          <a:p>
            <a:r>
              <a:rPr lang="en-US" dirty="0"/>
              <a:t>4</a:t>
            </a:r>
            <a:r>
              <a:rPr lang="en-US" dirty="0" smtClean="0"/>
              <a:t>. Phalangeal formula is reduced from basal condition:</a:t>
            </a:r>
          </a:p>
          <a:p>
            <a:pPr lvl="1"/>
            <a:r>
              <a:rPr lang="en-US" dirty="0" smtClean="0"/>
              <a:t>From 2-3-4-4-3 to 2-2-2-3-2 in </a:t>
            </a:r>
            <a:r>
              <a:rPr lang="en-US" dirty="0" err="1" smtClean="0"/>
              <a:t>Caseidae</a:t>
            </a:r>
            <a:endParaRPr lang="en-US" dirty="0" smtClean="0"/>
          </a:p>
          <a:p>
            <a:pPr lvl="1"/>
            <a:r>
              <a:rPr lang="en-US" dirty="0" smtClean="0"/>
              <a:t>Basal: 2-3-4-5-3 (hand)  2-3-4-5-4 (foot)</a:t>
            </a:r>
          </a:p>
          <a:p>
            <a:r>
              <a:rPr lang="en-US" dirty="0" smtClean="0"/>
              <a:t>5. </a:t>
            </a:r>
            <a:r>
              <a:rPr lang="en-US" dirty="0"/>
              <a:t>Posterior marginal teeth have a longitudinal cusp row.</a:t>
            </a:r>
          </a:p>
          <a:p>
            <a:r>
              <a:rPr lang="en-US" dirty="0" smtClean="0"/>
              <a:t>6. </a:t>
            </a:r>
            <a:r>
              <a:rPr lang="en-US" dirty="0"/>
              <a:t>The first </a:t>
            </a:r>
            <a:r>
              <a:rPr lang="en-US" dirty="0" err="1"/>
              <a:t>premaxillary</a:t>
            </a:r>
            <a:r>
              <a:rPr lang="en-US" dirty="0"/>
              <a:t> tooth is the largest in the </a:t>
            </a:r>
            <a:r>
              <a:rPr lang="en-US" dirty="0" smtClean="0"/>
              <a:t>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3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Characters of the </a:t>
            </a:r>
            <a:r>
              <a:rPr lang="en-US" dirty="0" err="1" smtClean="0"/>
              <a:t>Caseidae</a:t>
            </a:r>
            <a:r>
              <a:rPr lang="en-US" dirty="0" smtClean="0"/>
              <a:t> (</a:t>
            </a:r>
            <a:r>
              <a:rPr lang="en-US" i="1" dirty="0" err="1" smtClean="0"/>
              <a:t>Ennatosaurus</a:t>
            </a:r>
            <a:r>
              <a:rPr lang="en-US" i="1" dirty="0" smtClean="0"/>
              <a:t>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69833"/>
            <a:ext cx="7315200" cy="4813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1. External naris is high and large.</a:t>
            </a:r>
          </a:p>
        </p:txBody>
      </p:sp>
      <p:pic>
        <p:nvPicPr>
          <p:cNvPr id="4" name="Picture 3" descr="Ennato skull 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0" y="3251200"/>
            <a:ext cx="6235700" cy="315503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87600" y="3251200"/>
            <a:ext cx="901700" cy="927100"/>
          </a:xfrm>
          <a:prstGeom prst="line">
            <a:avLst/>
          </a:prstGeom>
          <a:ln w="38100" cmpd="sng"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8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Characters of the </a:t>
            </a:r>
            <a:r>
              <a:rPr lang="en-US" dirty="0" err="1" smtClean="0"/>
              <a:t>Caseidae</a:t>
            </a:r>
            <a:r>
              <a:rPr lang="en-US" dirty="0" smtClean="0"/>
              <a:t> (</a:t>
            </a:r>
            <a:r>
              <a:rPr lang="en-US" i="1" dirty="0" err="1" smtClean="0"/>
              <a:t>Ennatosaurus</a:t>
            </a:r>
            <a:r>
              <a:rPr lang="en-US" i="1" dirty="0" smtClean="0"/>
              <a:t>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69833"/>
            <a:ext cx="7315200" cy="4813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2. Lacrimal contributes to </a:t>
            </a:r>
            <a:r>
              <a:rPr lang="en-US" dirty="0" err="1"/>
              <a:t>emargination</a:t>
            </a:r>
            <a:r>
              <a:rPr lang="en-US" dirty="0"/>
              <a:t> of the nares. </a:t>
            </a:r>
          </a:p>
        </p:txBody>
      </p:sp>
      <p:pic>
        <p:nvPicPr>
          <p:cNvPr id="7" name="Picture 6" descr="Ennato skull lat lacrim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96" y="3810000"/>
            <a:ext cx="5045235" cy="2552700"/>
          </a:xfrm>
          <a:prstGeom prst="rect">
            <a:avLst/>
          </a:prstGeom>
        </p:spPr>
      </p:pic>
      <p:pic>
        <p:nvPicPr>
          <p:cNvPr id="8" name="Picture 7" descr="Ennato skull sup lacrim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596" y="3314700"/>
            <a:ext cx="236500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7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Characters of the </a:t>
            </a:r>
            <a:r>
              <a:rPr lang="en-US" dirty="0" err="1" smtClean="0"/>
              <a:t>Caseidae</a:t>
            </a:r>
            <a:r>
              <a:rPr lang="en-US" dirty="0" smtClean="0"/>
              <a:t> (</a:t>
            </a:r>
            <a:r>
              <a:rPr lang="en-US" i="1" dirty="0" err="1" smtClean="0"/>
              <a:t>Ennatosaurus</a:t>
            </a:r>
            <a:r>
              <a:rPr lang="en-US" i="1" dirty="0" smtClean="0"/>
              <a:t>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769833"/>
            <a:ext cx="7315200" cy="4813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3. Lower jaw doesn’t taper anteriorly.</a:t>
            </a:r>
          </a:p>
        </p:txBody>
      </p:sp>
      <p:pic>
        <p:nvPicPr>
          <p:cNvPr id="4" name="Picture 3" descr="Ennato dent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3556000"/>
            <a:ext cx="6235700" cy="2603500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1333500" y="3602997"/>
            <a:ext cx="2730500" cy="2785103"/>
          </a:xfrm>
          <a:prstGeom prst="donut">
            <a:avLst>
              <a:gd name="adj" fmla="val 60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8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7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[unnamed specimen]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988669" cy="35395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Germany </a:t>
            </a:r>
          </a:p>
          <a:p>
            <a:pPr lvl="2"/>
            <a:r>
              <a:rPr lang="en-US" dirty="0" smtClean="0"/>
              <a:t>(</a:t>
            </a:r>
            <a:r>
              <a:rPr lang="en-US" dirty="0" err="1" smtClean="0"/>
              <a:t>Bromacker</a:t>
            </a:r>
            <a:r>
              <a:rPr lang="en-US" dirty="0" smtClean="0"/>
              <a:t> Quarry)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Pes</a:t>
            </a:r>
            <a:r>
              <a:rPr lang="en-US" dirty="0" smtClean="0"/>
              <a:t> of the specimen:</a:t>
            </a:r>
            <a:endParaRPr lang="en-US" dirty="0"/>
          </a:p>
        </p:txBody>
      </p:sp>
      <p:pic>
        <p:nvPicPr>
          <p:cNvPr id="10" name="Picture 9" descr="BromackerCaseidFootPho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757" y="2373458"/>
            <a:ext cx="5309291" cy="35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3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[unnamed specimen]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988669" cy="35395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Germany </a:t>
            </a:r>
          </a:p>
          <a:p>
            <a:pPr lvl="2"/>
            <a:r>
              <a:rPr lang="en-US" dirty="0" smtClean="0"/>
              <a:t>(</a:t>
            </a:r>
            <a:r>
              <a:rPr lang="en-US" dirty="0" err="1" smtClean="0"/>
              <a:t>Bromacker</a:t>
            </a:r>
            <a:r>
              <a:rPr lang="en-US" dirty="0" smtClean="0"/>
              <a:t> Quarry)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manus</a:t>
            </a:r>
            <a:r>
              <a:rPr lang="en-US" dirty="0" smtClean="0"/>
              <a:t> is the most convincing character for assignment to the </a:t>
            </a:r>
            <a:r>
              <a:rPr lang="en-US" dirty="0" err="1" smtClean="0"/>
              <a:t>Caseidae</a:t>
            </a:r>
            <a:endParaRPr lang="en-US" dirty="0" smtClean="0"/>
          </a:p>
          <a:p>
            <a:pPr lvl="2"/>
            <a:r>
              <a:rPr lang="en-US" dirty="0" smtClean="0"/>
              <a:t>Inferior Tubercle</a:t>
            </a:r>
            <a:endParaRPr lang="en-US" dirty="0"/>
          </a:p>
        </p:txBody>
      </p:sp>
      <p:pic>
        <p:nvPicPr>
          <p:cNvPr id="4" name="Picture 3" descr="caseid-hand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901" y="1485900"/>
            <a:ext cx="2961923" cy="5105400"/>
          </a:xfrm>
          <a:prstGeom prst="rect">
            <a:avLst/>
          </a:prstGeom>
          <a:noFill/>
        </p:spPr>
      </p:pic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3886199" y="4457700"/>
            <a:ext cx="3035301" cy="381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3886198" y="4076700"/>
            <a:ext cx="3577169" cy="4191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[unnamed specimen]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988669" cy="35395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Germany </a:t>
            </a:r>
          </a:p>
          <a:p>
            <a:pPr lvl="2"/>
            <a:r>
              <a:rPr lang="en-US" dirty="0" smtClean="0"/>
              <a:t>(</a:t>
            </a:r>
            <a:r>
              <a:rPr lang="en-US" dirty="0" err="1" smtClean="0"/>
              <a:t>Bromacker</a:t>
            </a:r>
            <a:r>
              <a:rPr lang="en-US" dirty="0" smtClean="0"/>
              <a:t> Quarry)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Outline of the body</a:t>
            </a:r>
          </a:p>
        </p:txBody>
      </p:sp>
      <p:pic>
        <p:nvPicPr>
          <p:cNvPr id="8" name="Picture 2" descr="NSF-Caseid-Invert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247" y="1412811"/>
            <a:ext cx="4001831" cy="4533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94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[unnamed specimen]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9"/>
            <a:ext cx="3988669" cy="15762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Skull</a:t>
            </a:r>
          </a:p>
          <a:p>
            <a:pPr lvl="2"/>
            <a:r>
              <a:rPr lang="en-US" dirty="0" err="1" smtClean="0"/>
              <a:t>Cf</a:t>
            </a:r>
            <a:r>
              <a:rPr lang="en-US" dirty="0" smtClean="0"/>
              <a:t>: </a:t>
            </a:r>
            <a:r>
              <a:rPr lang="en-US" i="1" dirty="0" err="1" smtClean="0"/>
              <a:t>Eothyris</a:t>
            </a:r>
            <a:r>
              <a:rPr lang="en-US" dirty="0" smtClean="0"/>
              <a:t> and </a:t>
            </a:r>
            <a:r>
              <a:rPr lang="en-US" i="1" dirty="0" err="1" smtClean="0"/>
              <a:t>Casea</a:t>
            </a:r>
            <a:r>
              <a:rPr lang="en-US" dirty="0" smtClean="0"/>
              <a:t> skulls</a:t>
            </a:r>
          </a:p>
        </p:txBody>
      </p:sp>
      <p:pic>
        <p:nvPicPr>
          <p:cNvPr id="4" name="Picture 3" descr="Casea sku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050" y="4243310"/>
            <a:ext cx="2791232" cy="1554239"/>
          </a:xfrm>
          <a:prstGeom prst="rect">
            <a:avLst/>
          </a:prstGeom>
        </p:spPr>
      </p:pic>
      <p:pic>
        <p:nvPicPr>
          <p:cNvPr id="5" name="Picture 4" descr="Bromacker Sku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223" y="4243310"/>
            <a:ext cx="2723050" cy="1554239"/>
          </a:xfrm>
          <a:prstGeom prst="rect">
            <a:avLst/>
          </a:prstGeom>
        </p:spPr>
      </p:pic>
      <p:pic>
        <p:nvPicPr>
          <p:cNvPr id="7" name="Picture 6" descr="Eothyris sku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1" y="4254048"/>
            <a:ext cx="2793999" cy="1543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8700" y="6012934"/>
            <a:ext cx="107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Eothyris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25142" y="6012934"/>
            <a:ext cx="23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Bromacker</a:t>
            </a:r>
            <a:r>
              <a:rPr lang="en-US" dirty="0" smtClean="0"/>
              <a:t> Specimen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8560" y="6012934"/>
            <a:ext cx="90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Casea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9685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Casea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988669" cy="3539527"/>
          </a:xfrm>
        </p:spPr>
        <p:txBody>
          <a:bodyPr/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 (Baylor County)</a:t>
            </a:r>
          </a:p>
          <a:p>
            <a:r>
              <a:rPr lang="en-US" dirty="0" smtClean="0"/>
              <a:t>Notes:</a:t>
            </a:r>
          </a:p>
          <a:p>
            <a:pPr lvl="1"/>
            <a:endParaRPr lang="en-US" dirty="0"/>
          </a:p>
        </p:txBody>
      </p:sp>
      <p:pic>
        <p:nvPicPr>
          <p:cNvPr id="4" name="Picture 3" descr="CaseaByHall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759" y="2039101"/>
            <a:ext cx="4340352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0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Casea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617278" cy="35395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/>
              <a:t>North Central Texas (Baylor County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Notes:</a:t>
            </a:r>
          </a:p>
          <a:p>
            <a:pPr lvl="1"/>
            <a:endParaRPr lang="en-US" dirty="0"/>
          </a:p>
        </p:txBody>
      </p:sp>
      <p:pic>
        <p:nvPicPr>
          <p:cNvPr id="5" name="Picture 4" descr="CaseaFromRomerAndPric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6" y="1789258"/>
            <a:ext cx="4692952" cy="49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ralFenestra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12" y="2120699"/>
            <a:ext cx="73152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3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 the base of </a:t>
            </a:r>
            <a:r>
              <a:rPr lang="en-US" sz="2400" dirty="0" err="1"/>
              <a:t>Synapsida</a:t>
            </a:r>
            <a:r>
              <a:rPr lang="en-US" sz="2400" dirty="0"/>
              <a:t>, the most reliable defining feature has been, and remains, the presence of a lateral temporal fenestra bounded by the squamosal, </a:t>
            </a:r>
            <a:r>
              <a:rPr lang="en-US" sz="2400" dirty="0" err="1"/>
              <a:t>jugal</a:t>
            </a:r>
            <a:r>
              <a:rPr lang="en-US" sz="2400" dirty="0"/>
              <a:t>, and postorbital bones.  There are other patterns of temporal fenestration in basal amniotes, as well as the primitive lack of temporal fenestration in many basal reptiles.</a:t>
            </a:r>
          </a:p>
        </p:txBody>
      </p:sp>
    </p:spTree>
    <p:extLst>
      <p:ext uri="{BB962C8B-B14F-4D97-AF65-F5344CB8AC3E}">
        <p14:creationId xmlns:p14="http://schemas.microsoft.com/office/powerpoint/2010/main" val="596597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Angelosaurus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2831821" cy="47004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Known only from post-cranial skeleton</a:t>
            </a:r>
          </a:p>
          <a:p>
            <a:pPr lvl="1"/>
            <a:r>
              <a:rPr lang="en-US" dirty="0" smtClean="0"/>
              <a:t>A &amp; B: Pelvic Girdle</a:t>
            </a:r>
          </a:p>
          <a:p>
            <a:pPr lvl="1"/>
            <a:r>
              <a:rPr lang="en-US" dirty="0" smtClean="0"/>
              <a:t>C: Dorsal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1"/>
            <a:r>
              <a:rPr lang="en-US" dirty="0" smtClean="0"/>
              <a:t>D: Dorsal Femur</a:t>
            </a:r>
          </a:p>
          <a:p>
            <a:pPr lvl="1"/>
            <a:r>
              <a:rPr lang="en-US" dirty="0" smtClean="0"/>
              <a:t>E: Dorsal Sacrum</a:t>
            </a:r>
          </a:p>
          <a:p>
            <a:pPr lvl="1"/>
            <a:r>
              <a:rPr lang="en-US" dirty="0" smtClean="0"/>
              <a:t>F: Radius and Ulna</a:t>
            </a:r>
          </a:p>
          <a:p>
            <a:pPr lvl="1"/>
            <a:r>
              <a:rPr lang="en-US" dirty="0" smtClean="0"/>
              <a:t>G: Tibia and Fibula</a:t>
            </a:r>
          </a:p>
          <a:p>
            <a:pPr lvl="1"/>
            <a:r>
              <a:rPr lang="en-US" dirty="0" smtClean="0"/>
              <a:t>H &amp;I: Femur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Angelosaur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1412811"/>
            <a:ext cx="4940300" cy="53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Caseoides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974821" cy="35395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Middle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Central Texas (San Angelo)</a:t>
            </a:r>
          </a:p>
          <a:p>
            <a:r>
              <a:rPr lang="en-US" dirty="0" smtClean="0"/>
              <a:t>Features:</a:t>
            </a:r>
          </a:p>
          <a:p>
            <a:pPr lvl="1"/>
            <a:r>
              <a:rPr lang="en-US" dirty="0" smtClean="0"/>
              <a:t>Known only from fragments</a:t>
            </a:r>
          </a:p>
          <a:p>
            <a:pPr lvl="2"/>
            <a:r>
              <a:rPr lang="en-US" dirty="0" smtClean="0"/>
              <a:t>A: Right foot</a:t>
            </a:r>
          </a:p>
          <a:p>
            <a:pPr lvl="2"/>
            <a:r>
              <a:rPr lang="en-US" dirty="0" smtClean="0"/>
              <a:t>B: Phalanges</a:t>
            </a:r>
          </a:p>
          <a:p>
            <a:pPr lvl="2"/>
            <a:r>
              <a:rPr lang="en-US" dirty="0" smtClean="0"/>
              <a:t>C: Dorsal Right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lvl="2"/>
            <a:r>
              <a:rPr lang="en-US" dirty="0" smtClean="0"/>
              <a:t>D: Dorsal Left Femur</a:t>
            </a:r>
          </a:p>
          <a:p>
            <a:pPr lvl="1"/>
            <a:endParaRPr lang="en-US" dirty="0"/>
          </a:p>
        </p:txBody>
      </p:sp>
      <p:pic>
        <p:nvPicPr>
          <p:cNvPr id="4" name="Picture 3" descr="Caseoides ed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232" y="1412811"/>
            <a:ext cx="4086168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Caseopsis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720821" cy="45226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</a:t>
            </a:r>
          </a:p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Known from fragments</a:t>
            </a:r>
          </a:p>
          <a:p>
            <a:pPr lvl="1"/>
            <a:r>
              <a:rPr lang="en-US" dirty="0" smtClean="0"/>
              <a:t>A: Right Pelvis</a:t>
            </a:r>
          </a:p>
          <a:p>
            <a:pPr lvl="1"/>
            <a:r>
              <a:rPr lang="en-US" dirty="0" smtClean="0"/>
              <a:t>B: Dorsal Rib</a:t>
            </a:r>
          </a:p>
          <a:p>
            <a:pPr lvl="1"/>
            <a:r>
              <a:rPr lang="en-US" dirty="0" smtClean="0"/>
              <a:t>C: Dorsal Femur</a:t>
            </a:r>
          </a:p>
          <a:p>
            <a:pPr lvl="1"/>
            <a:r>
              <a:rPr lang="en-US" dirty="0" smtClean="0"/>
              <a:t>D: Radius, Ulna, Foot</a:t>
            </a:r>
          </a:p>
          <a:p>
            <a:pPr lvl="1"/>
            <a:r>
              <a:rPr lang="en-US" dirty="0" smtClean="0"/>
              <a:t>E: Tibia fragment</a:t>
            </a:r>
          </a:p>
          <a:p>
            <a:pPr lvl="1"/>
            <a:r>
              <a:rPr lang="en-US" dirty="0" smtClean="0"/>
              <a:t>F: Post. Lumbar Vertebra</a:t>
            </a:r>
          </a:p>
          <a:p>
            <a:pPr lvl="1"/>
            <a:r>
              <a:rPr lang="en-US" dirty="0" smtClean="0"/>
              <a:t>G: Maxilla and Teeth</a:t>
            </a:r>
          </a:p>
          <a:p>
            <a:pPr lvl="1"/>
            <a:r>
              <a:rPr lang="en-US" dirty="0" smtClean="0"/>
              <a:t>H &amp; I: Tibia and Fibula</a:t>
            </a:r>
          </a:p>
        </p:txBody>
      </p:sp>
      <p:pic>
        <p:nvPicPr>
          <p:cNvPr id="4" name="Picture 3" descr="Caseopsi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246" y="1412810"/>
            <a:ext cx="3471425" cy="511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Cotylorhynchus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2978778" cy="4609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</a:t>
            </a:r>
          </a:p>
          <a:p>
            <a:pPr lvl="1"/>
            <a:r>
              <a:rPr lang="en-US" dirty="0" smtClean="0"/>
              <a:t>Central Oklahoma</a:t>
            </a:r>
          </a:p>
          <a:p>
            <a:pPr lvl="1"/>
            <a:r>
              <a:rPr lang="en-US" dirty="0" smtClean="0"/>
              <a:t>Central NW OK</a:t>
            </a:r>
          </a:p>
          <a:p>
            <a:r>
              <a:rPr lang="en-US" dirty="0" smtClean="0"/>
              <a:t>Notes:</a:t>
            </a:r>
          </a:p>
          <a:p>
            <a:pPr lvl="2"/>
            <a:r>
              <a:rPr lang="en-US" dirty="0" smtClean="0"/>
              <a:t>Very large bodies</a:t>
            </a:r>
          </a:p>
          <a:p>
            <a:pPr lvl="2"/>
            <a:r>
              <a:rPr lang="en-US" dirty="0" smtClean="0"/>
              <a:t>Very small skulls</a:t>
            </a:r>
            <a:endParaRPr lang="en-US" dirty="0"/>
          </a:p>
        </p:txBody>
      </p:sp>
      <p:pic>
        <p:nvPicPr>
          <p:cNvPr id="4" name="Picture 3" descr="CotylorhynchusByHenders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164" y="1789258"/>
            <a:ext cx="5466883" cy="39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Cotylorhynchus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2978778" cy="4609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</a:t>
            </a:r>
          </a:p>
          <a:p>
            <a:pPr lvl="1"/>
            <a:r>
              <a:rPr lang="en-US" dirty="0" smtClean="0"/>
              <a:t>Central Oklahoma</a:t>
            </a:r>
          </a:p>
          <a:p>
            <a:pPr lvl="1"/>
            <a:r>
              <a:rPr lang="en-US" dirty="0" smtClean="0"/>
              <a:t>Central NW OK</a:t>
            </a:r>
          </a:p>
          <a:p>
            <a:r>
              <a:rPr lang="en-US" dirty="0" smtClean="0"/>
              <a:t>Notes:</a:t>
            </a:r>
          </a:p>
          <a:p>
            <a:pPr lvl="2"/>
            <a:r>
              <a:rPr lang="en-US" dirty="0" smtClean="0"/>
              <a:t>Very large bodies</a:t>
            </a:r>
          </a:p>
          <a:p>
            <a:pPr lvl="2"/>
            <a:r>
              <a:rPr lang="en-US" dirty="0" smtClean="0"/>
              <a:t>Very small skulls</a:t>
            </a:r>
            <a:endParaRPr lang="en-US" dirty="0"/>
          </a:p>
        </p:txBody>
      </p:sp>
      <p:pic>
        <p:nvPicPr>
          <p:cNvPr id="5" name="Picture 4" descr="i-fd7eddb0899407571e427423be05fa39-OMNH%20Cotylorhynchus%20resiz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891" y="2335784"/>
            <a:ext cx="5714510" cy="29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Cotylorhynchus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2978778" cy="4609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North Central Texas</a:t>
            </a:r>
          </a:p>
          <a:p>
            <a:pPr lvl="1"/>
            <a:r>
              <a:rPr lang="en-US" dirty="0" smtClean="0"/>
              <a:t>Central Oklahoma</a:t>
            </a:r>
          </a:p>
          <a:p>
            <a:pPr lvl="1"/>
            <a:r>
              <a:rPr lang="en-US" dirty="0" smtClean="0"/>
              <a:t>Central NW OK</a:t>
            </a:r>
          </a:p>
          <a:p>
            <a:r>
              <a:rPr lang="en-US" dirty="0" smtClean="0"/>
              <a:t>Notes:</a:t>
            </a:r>
          </a:p>
          <a:p>
            <a:pPr lvl="2"/>
            <a:r>
              <a:rPr lang="en-US" dirty="0" smtClean="0"/>
              <a:t>Very large bodies</a:t>
            </a:r>
          </a:p>
          <a:p>
            <a:pPr lvl="2"/>
            <a:r>
              <a:rPr lang="en-US" dirty="0" smtClean="0"/>
              <a:t>Very small skulls</a:t>
            </a:r>
            <a:endParaRPr lang="en-US" dirty="0"/>
          </a:p>
        </p:txBody>
      </p:sp>
      <p:pic>
        <p:nvPicPr>
          <p:cNvPr id="5" name="Picture 4" descr="Cotylorhynchus_romer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57" y="1789258"/>
            <a:ext cx="515780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Ennatosaurus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619221" cy="3539527"/>
          </a:xfrm>
        </p:spPr>
        <p:txBody>
          <a:bodyPr/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Middle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err="1" smtClean="0"/>
              <a:t>Pinega</a:t>
            </a:r>
            <a:r>
              <a:rPr lang="en-US" dirty="0" smtClean="0"/>
              <a:t>, Russia</a:t>
            </a:r>
          </a:p>
          <a:p>
            <a:r>
              <a:rPr lang="en-US" dirty="0" smtClean="0"/>
              <a:t>Notes:</a:t>
            </a:r>
          </a:p>
          <a:p>
            <a:pPr lvl="1"/>
            <a:endParaRPr lang="en-US" dirty="0"/>
          </a:p>
        </p:txBody>
      </p:sp>
      <p:pic>
        <p:nvPicPr>
          <p:cNvPr id="4" name="Picture 3" descr="ennatosaurus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0" y="2195658"/>
            <a:ext cx="5232400" cy="27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Ennatosaurus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3619221" cy="3539527"/>
          </a:xfrm>
        </p:spPr>
        <p:txBody>
          <a:bodyPr/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Middle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err="1" smtClean="0"/>
              <a:t>Pinega</a:t>
            </a:r>
            <a:r>
              <a:rPr lang="en-US" dirty="0" smtClean="0"/>
              <a:t>, Russia</a:t>
            </a:r>
          </a:p>
          <a:p>
            <a:r>
              <a:rPr lang="en-US" dirty="0" smtClean="0"/>
              <a:t>Notes:</a:t>
            </a:r>
          </a:p>
          <a:p>
            <a:pPr lvl="1"/>
            <a:endParaRPr lang="en-US" dirty="0"/>
          </a:p>
        </p:txBody>
      </p:sp>
      <p:pic>
        <p:nvPicPr>
          <p:cNvPr id="5" name="Picture 4" descr="Ennatosaurus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400" y="1412811"/>
            <a:ext cx="5016501" cy="536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1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71" y="739450"/>
            <a:ext cx="7315200" cy="67336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Caseidae</a:t>
            </a:r>
            <a:r>
              <a:rPr lang="en-US" dirty="0" smtClean="0"/>
              <a:t>: </a:t>
            </a:r>
            <a:r>
              <a:rPr lang="en-US" i="1" dirty="0" err="1" smtClean="0"/>
              <a:t>Oromycter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9" y="1789258"/>
            <a:ext cx="2679421" cy="35395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Early Permian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Fort Sill, Oklahoma</a:t>
            </a:r>
          </a:p>
          <a:p>
            <a:r>
              <a:rPr lang="en-US" dirty="0" smtClean="0"/>
              <a:t>Notes: </a:t>
            </a:r>
          </a:p>
          <a:p>
            <a:pPr lvl="1"/>
            <a:r>
              <a:rPr lang="en-US" dirty="0" smtClean="0"/>
              <a:t>Known from skeletal fragments</a:t>
            </a:r>
          </a:p>
          <a:p>
            <a:pPr lvl="1"/>
            <a:r>
              <a:rPr lang="en-US" dirty="0" smtClean="0"/>
              <a:t>Originally described in 2005</a:t>
            </a:r>
          </a:p>
          <a:p>
            <a:pPr lvl="1"/>
            <a:endParaRPr lang="en-US" dirty="0"/>
          </a:p>
        </p:txBody>
      </p:sp>
      <p:pic>
        <p:nvPicPr>
          <p:cNvPr id="4" name="Picture 3" descr="oromyct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635" y="1544319"/>
            <a:ext cx="4514565" cy="41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6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290864"/>
            <a:ext cx="7170504" cy="115409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Palaeo</a:t>
            </a:r>
            <a:r>
              <a:rPr lang="en-US" dirty="0" smtClean="0"/>
              <a:t>-biogeographic Distribution of </a:t>
            </a:r>
            <a:r>
              <a:rPr lang="en-US" dirty="0" err="1" smtClean="0"/>
              <a:t>Caseasauria</a:t>
            </a:r>
            <a:endParaRPr lang="en-US" dirty="0"/>
          </a:p>
        </p:txBody>
      </p:sp>
      <p:pic>
        <p:nvPicPr>
          <p:cNvPr id="4" name="Picture 2" descr="CaptorhinidStratColumn copy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711" y="2008011"/>
            <a:ext cx="8738689" cy="1725789"/>
          </a:xfrm>
          <a:prstGeom prst="rect">
            <a:avLst/>
          </a:prstGeom>
          <a:noFill/>
        </p:spPr>
      </p:pic>
      <p:cxnSp>
        <p:nvCxnSpPr>
          <p:cNvPr id="5" name="Straight Connector 4"/>
          <p:cNvCxnSpPr>
            <a:stCxn id="9" idx="0"/>
          </p:cNvCxnSpPr>
          <p:nvPr/>
        </p:nvCxnSpPr>
        <p:spPr>
          <a:xfrm flipH="1" flipV="1">
            <a:off x="4457700" y="2959102"/>
            <a:ext cx="27202" cy="194619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48448" y="4905296"/>
            <a:ext cx="107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Eothyris</a:t>
            </a:r>
            <a:endParaRPr lang="en-US" i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00848" y="3328434"/>
            <a:ext cx="0" cy="76096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02113" y="4089400"/>
            <a:ext cx="135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Oedaleops</a:t>
            </a:r>
            <a:endParaRPr lang="en-US" i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01608" y="2959102"/>
            <a:ext cx="0" cy="204779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92351" y="5006896"/>
            <a:ext cx="189606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Angelosaurus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Casea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Caseopsis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Cotylorhynchus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Oromycter</a:t>
            </a:r>
            <a:r>
              <a:rPr lang="en-US" i="1" dirty="0" smtClean="0"/>
              <a:t>,</a:t>
            </a:r>
          </a:p>
          <a:p>
            <a:endParaRPr lang="en-US" i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448668" y="3009902"/>
            <a:ext cx="0" cy="107949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39412" y="4089400"/>
            <a:ext cx="166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Caseiodes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Ennatosaurus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231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2" name="Picture 2" descr="Aer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7239000" cy="4818063"/>
          </a:xfrm>
          <a:prstGeom prst="rect">
            <a:avLst/>
          </a:prstGeom>
          <a:noFill/>
        </p:spPr>
      </p:pic>
      <p:sp>
        <p:nvSpPr>
          <p:cNvPr id="1070083" name="Text Box 3"/>
          <p:cNvSpPr txBox="1">
            <a:spLocks noChangeArrowheads="1"/>
          </p:cNvSpPr>
          <p:nvPr/>
        </p:nvSpPr>
        <p:spPr bwMode="auto">
          <a:xfrm>
            <a:off x="898525" y="5449888"/>
            <a:ext cx="8245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200"/>
              <a:t>Basal Synapsida (“Pelycosauria”): A single opening on side of skull</a:t>
            </a:r>
          </a:p>
        </p:txBody>
      </p:sp>
    </p:spTree>
    <p:extLst>
      <p:ext uri="{BB962C8B-B14F-4D97-AF65-F5344CB8AC3E}">
        <p14:creationId xmlns:p14="http://schemas.microsoft.com/office/powerpoint/2010/main" val="3811017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lyPermi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195" y="1252061"/>
            <a:ext cx="5623670" cy="5432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704" y="498325"/>
            <a:ext cx="7315200" cy="753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Early Permian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1599" y="5288518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•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6149" y="5027136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•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1475" y="5809495"/>
            <a:ext cx="1190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Eothrydidae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>
            <a:stCxn id="7" idx="0"/>
          </p:cNvCxnSpPr>
          <p:nvPr/>
        </p:nvCxnSpPr>
        <p:spPr>
          <a:xfrm flipV="1">
            <a:off x="2236788" y="5508744"/>
            <a:ext cx="1781174" cy="300751"/>
          </a:xfrm>
          <a:prstGeom prst="line">
            <a:avLst/>
          </a:prstGeom>
          <a:ln>
            <a:solidFill>
              <a:srgbClr val="FFFF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0"/>
          </p:cNvCxnSpPr>
          <p:nvPr/>
        </p:nvCxnSpPr>
        <p:spPr>
          <a:xfrm flipV="1">
            <a:off x="2236788" y="5271332"/>
            <a:ext cx="1326355" cy="538163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51274" y="5103852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7636" y="5056822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5387" y="5139412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2182" y="2560160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4346" y="3360915"/>
            <a:ext cx="102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Caseidae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endCxn id="14" idx="1"/>
          </p:cNvCxnSpPr>
          <p:nvPr/>
        </p:nvCxnSpPr>
        <p:spPr>
          <a:xfrm flipV="1">
            <a:off x="4704301" y="2744826"/>
            <a:ext cx="1757881" cy="77307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61750" y="3730248"/>
            <a:ext cx="262574" cy="155827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0" idx="1"/>
          </p:cNvCxnSpPr>
          <p:nvPr/>
        </p:nvCxnSpPr>
        <p:spPr>
          <a:xfrm flipH="1">
            <a:off x="3957636" y="3730248"/>
            <a:ext cx="166688" cy="151124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094162" y="3730248"/>
            <a:ext cx="30162" cy="148155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1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ddle Permi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54" y="1252060"/>
            <a:ext cx="5623246" cy="5432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704" y="498325"/>
            <a:ext cx="7315200" cy="753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Middle Permian</a:t>
            </a:r>
            <a:endParaRPr lang="en-US" dirty="0"/>
          </a:p>
        </p:txBody>
      </p:sp>
      <p:cxnSp>
        <p:nvCxnSpPr>
          <p:cNvPr id="8" name="Straight Connector 7"/>
          <p:cNvCxnSpPr>
            <a:stCxn id="16" idx="2"/>
            <a:endCxn id="21" idx="0"/>
          </p:cNvCxnSpPr>
          <p:nvPr/>
        </p:nvCxnSpPr>
        <p:spPr>
          <a:xfrm flipH="1">
            <a:off x="3821427" y="3730247"/>
            <a:ext cx="234481" cy="146828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15064" y="5198533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4899" y="1157922"/>
            <a:ext cx="2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•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4346" y="3360915"/>
            <a:ext cx="102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Caseidae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>
            <a:stCxn id="16" idx="3"/>
            <a:endCxn id="15" idx="2"/>
          </p:cNvCxnSpPr>
          <p:nvPr/>
        </p:nvCxnSpPr>
        <p:spPr>
          <a:xfrm flipV="1">
            <a:off x="4567470" y="1527254"/>
            <a:ext cx="1723792" cy="201832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8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lycosaurDiversit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1464"/>
            <a:ext cx="9144000" cy="3459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Notably, “</a:t>
            </a:r>
            <a:r>
              <a:rPr lang="en-US" sz="2400" dirty="0" err="1"/>
              <a:t>pelycosaurs</a:t>
            </a:r>
            <a:r>
              <a:rPr lang="en-US" sz="2400" dirty="0"/>
              <a:t>” include some of the most famous and iconic of non-dinosaurian fossils, including the </a:t>
            </a:r>
            <a:r>
              <a:rPr lang="en-US" sz="2400" dirty="0" smtClean="0"/>
              <a:t>famous sail</a:t>
            </a:r>
            <a:r>
              <a:rPr lang="en-US" sz="2400" dirty="0"/>
              <a:t>-backed </a:t>
            </a:r>
            <a:r>
              <a:rPr lang="en-US" sz="2400" i="1" dirty="0" err="1"/>
              <a:t>Dimetrodon</a:t>
            </a:r>
            <a:r>
              <a:rPr lang="en-US" sz="2400" dirty="0"/>
              <a:t>.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At least </a:t>
            </a:r>
            <a:r>
              <a:rPr lang="en-US" sz="2400" dirty="0"/>
              <a:t>one other family of </a:t>
            </a:r>
            <a:r>
              <a:rPr lang="en-US" sz="2400" dirty="0" err="1"/>
              <a:t>synapsids</a:t>
            </a:r>
            <a:r>
              <a:rPr lang="en-US" sz="2400" dirty="0"/>
              <a:t> has developed a sail (the </a:t>
            </a:r>
            <a:r>
              <a:rPr lang="en-US" sz="2400" dirty="0" err="1"/>
              <a:t>Edaphosauridae</a:t>
            </a:r>
            <a:r>
              <a:rPr lang="en-US" sz="2400" dirty="0"/>
              <a:t>), and there is quite a diversity of non-sailed </a:t>
            </a:r>
            <a:r>
              <a:rPr lang="en-US" sz="2400" dirty="0" err="1"/>
              <a:t>pelycosaurian</a:t>
            </a:r>
            <a:r>
              <a:rPr lang="en-US" sz="2400" dirty="0"/>
              <a:t> families as well, ranging from the mid-Carboniferous to the Early (and possibly middle) Permian.</a:t>
            </a:r>
          </a:p>
        </p:txBody>
      </p:sp>
    </p:spTree>
    <p:extLst>
      <p:ext uri="{BB962C8B-B14F-4D97-AF65-F5344CB8AC3E}">
        <p14:creationId xmlns:p14="http://schemas.microsoft.com/office/powerpoint/2010/main" val="2094051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130" name="Picture 2" descr="Dimetro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550" y="228600"/>
            <a:ext cx="6002338" cy="632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28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973" y="382329"/>
            <a:ext cx="8261519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PELYCOSAURIA: HISTORICAL PERSPECTIVE</a:t>
            </a:r>
          </a:p>
          <a:p>
            <a:r>
              <a:rPr lang="en-US" sz="2800" dirty="0"/>
              <a:t> </a:t>
            </a:r>
          </a:p>
          <a:p>
            <a:r>
              <a:rPr lang="en-US" sz="2800" dirty="0"/>
              <a:t>Through the middle of the last century, most of the landmark work on </a:t>
            </a:r>
            <a:r>
              <a:rPr lang="en-US" sz="2800" dirty="0" err="1"/>
              <a:t>pelycosaurs</a:t>
            </a:r>
            <a:r>
              <a:rPr lang="en-US" sz="2800" dirty="0"/>
              <a:t> was done by A. S. </a:t>
            </a:r>
            <a:r>
              <a:rPr lang="en-US" sz="2800" dirty="0" err="1"/>
              <a:t>Romer</a:t>
            </a:r>
            <a:r>
              <a:rPr lang="en-US" sz="2800" dirty="0"/>
              <a:t> (University of Chicago, then Harvard University), culminating in the landmark Review of the </a:t>
            </a:r>
            <a:r>
              <a:rPr lang="en-US" sz="2800" dirty="0" err="1"/>
              <a:t>Pelycosauria</a:t>
            </a:r>
            <a:r>
              <a:rPr lang="en-US" sz="2800" dirty="0"/>
              <a:t> by Alfred S. </a:t>
            </a:r>
            <a:r>
              <a:rPr lang="en-US" sz="2800" dirty="0" err="1"/>
              <a:t>Romer</a:t>
            </a:r>
            <a:r>
              <a:rPr lang="en-US" sz="2800" dirty="0"/>
              <a:t> and </a:t>
            </a:r>
            <a:r>
              <a:rPr lang="en-US" sz="2800" dirty="0" err="1"/>
              <a:t>Lewellyn</a:t>
            </a:r>
            <a:r>
              <a:rPr lang="en-US" sz="2800" dirty="0"/>
              <a:t> Price in 1940. This 526 page “paper” </a:t>
            </a:r>
            <a:r>
              <a:rPr lang="en-US" sz="2800" dirty="0" smtClean="0"/>
              <a:t>(</a:t>
            </a:r>
            <a:r>
              <a:rPr lang="en-US" sz="2800" i="1" dirty="0" smtClean="0"/>
              <a:t>Bulletin </a:t>
            </a:r>
            <a:r>
              <a:rPr lang="en-US" sz="2800" i="1" dirty="0"/>
              <a:t>of the Geological Society of America</a:t>
            </a:r>
            <a:r>
              <a:rPr lang="en-US" sz="2800" dirty="0"/>
              <a:t>) reviewed every family, genus, species, specimen, locality, and anatomical description of </a:t>
            </a:r>
            <a:r>
              <a:rPr lang="en-US" sz="2800" b="1" i="1" dirty="0"/>
              <a:t>every</a:t>
            </a:r>
            <a:r>
              <a:rPr lang="en-US" sz="2800" dirty="0"/>
              <a:t> </a:t>
            </a:r>
            <a:r>
              <a:rPr lang="en-US" sz="2800" dirty="0" err="1"/>
              <a:t>pelycosaur</a:t>
            </a:r>
            <a:r>
              <a:rPr lang="en-US" sz="2800" dirty="0"/>
              <a:t> </a:t>
            </a:r>
            <a:r>
              <a:rPr lang="en-US" sz="2800" b="1" i="1" dirty="0"/>
              <a:t>specimen</a:t>
            </a:r>
            <a:r>
              <a:rPr lang="en-US" sz="2800" dirty="0"/>
              <a:t> known at the time.  </a:t>
            </a:r>
          </a:p>
        </p:txBody>
      </p:sp>
    </p:spTree>
    <p:extLst>
      <p:ext uri="{BB962C8B-B14F-4D97-AF65-F5344CB8AC3E}">
        <p14:creationId xmlns:p14="http://schemas.microsoft.com/office/powerpoint/2010/main" val="1769142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1657</Words>
  <Application>Microsoft Macintosh PowerPoint</Application>
  <PresentationFormat>On-screen Show (4:3)</PresentationFormat>
  <Paragraphs>363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Caseasauria</vt:lpstr>
      <vt:lpstr>Diversity of the Caseasauria</vt:lpstr>
      <vt:lpstr>Characters of the Eothrydidae</vt:lpstr>
      <vt:lpstr>Eothyrididae: Eothyris</vt:lpstr>
      <vt:lpstr>Eothyrididae: Eothyris</vt:lpstr>
      <vt:lpstr>Eothyrididae: Eothyris</vt:lpstr>
      <vt:lpstr>Eothyrididae: Eothyris</vt:lpstr>
      <vt:lpstr>Eothyrididae: Eothyris</vt:lpstr>
      <vt:lpstr>Eothyrididae: Eothyris</vt:lpstr>
      <vt:lpstr>Eothyrididae: Eothyris</vt:lpstr>
      <vt:lpstr>Eothyrididae: Eothyris</vt:lpstr>
      <vt:lpstr>Eothyrididae: Oedaleops</vt:lpstr>
      <vt:lpstr>Eothyrididae: Oedaleops</vt:lpstr>
      <vt:lpstr>Eothyrididae: Oedaleops</vt:lpstr>
      <vt:lpstr>Characters of the Caseidae</vt:lpstr>
      <vt:lpstr>Characters of the Caseidae (Ennatosaurus):</vt:lpstr>
      <vt:lpstr>Characters of the Caseidae (Ennatosaurus):</vt:lpstr>
      <vt:lpstr>Characters of the Caseidae (Ennatosaurus):</vt:lpstr>
      <vt:lpstr>Caseidae: [unnamed specimen]</vt:lpstr>
      <vt:lpstr>Caseidae: [unnamed specimen]</vt:lpstr>
      <vt:lpstr>Caseidae: [unnamed specimen]</vt:lpstr>
      <vt:lpstr>Caseidae: [unnamed specimen]</vt:lpstr>
      <vt:lpstr>Caseidae: Casea </vt:lpstr>
      <vt:lpstr>Caseidae: Casea </vt:lpstr>
      <vt:lpstr>Caseidae: Angelosaurus</vt:lpstr>
      <vt:lpstr>Caseidae: Caseoides </vt:lpstr>
      <vt:lpstr>Caseidae: Caseopsis </vt:lpstr>
      <vt:lpstr>Caseidae: Cotylorhynchus</vt:lpstr>
      <vt:lpstr>Caseidae: Cotylorhynchus</vt:lpstr>
      <vt:lpstr>Caseidae: Cotylorhynchus</vt:lpstr>
      <vt:lpstr>Caseidae: Ennatosaurus</vt:lpstr>
      <vt:lpstr>Caseidae: Ennatosaurus</vt:lpstr>
      <vt:lpstr>Caseidae: Oromycter</vt:lpstr>
      <vt:lpstr>Palaeo-biogeographic Distribution of Caseasauria</vt:lpstr>
      <vt:lpstr>The Early Permian</vt:lpstr>
      <vt:lpstr>The Middle Permian</vt:lpstr>
    </vt:vector>
  </TitlesOfParts>
  <Company>California State University San Bernardino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Sumida</dc:creator>
  <cp:lastModifiedBy>Stuart Sumida</cp:lastModifiedBy>
  <cp:revision>12</cp:revision>
  <dcterms:created xsi:type="dcterms:W3CDTF">2014-01-15T05:58:47Z</dcterms:created>
  <dcterms:modified xsi:type="dcterms:W3CDTF">2014-01-22T05:42:31Z</dcterms:modified>
</cp:coreProperties>
</file>