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63" r:id="rId4"/>
    <p:sldId id="286" r:id="rId5"/>
    <p:sldId id="287" r:id="rId6"/>
    <p:sldId id="264" r:id="rId7"/>
    <p:sldId id="269" r:id="rId8"/>
    <p:sldId id="261" r:id="rId9"/>
    <p:sldId id="262" r:id="rId10"/>
    <p:sldId id="265" r:id="rId11"/>
    <p:sldId id="267" r:id="rId12"/>
    <p:sldId id="260" r:id="rId13"/>
    <p:sldId id="266" r:id="rId14"/>
    <p:sldId id="268" r:id="rId15"/>
    <p:sldId id="258" r:id="rId16"/>
    <p:sldId id="271" r:id="rId17"/>
    <p:sldId id="270" r:id="rId18"/>
    <p:sldId id="272" r:id="rId19"/>
    <p:sldId id="275" r:id="rId20"/>
    <p:sldId id="276" r:id="rId21"/>
    <p:sldId id="277" r:id="rId22"/>
    <p:sldId id="278" r:id="rId23"/>
    <p:sldId id="279" r:id="rId24"/>
    <p:sldId id="280" r:id="rId25"/>
    <p:sldId id="281" r:id="rId26"/>
    <p:sldId id="282" r:id="rId27"/>
    <p:sldId id="283" r:id="rId28"/>
    <p:sldId id="273" r:id="rId29"/>
    <p:sldId id="274" r:id="rId30"/>
    <p:sldId id="284" r:id="rId31"/>
    <p:sldId id="285"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4" d="100"/>
          <a:sy n="104" d="100"/>
        </p:scale>
        <p:origin x="-2584"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3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D99299-1C97-C041-A6F3-CEB2A8F1710A}" type="datetimeFigureOut">
              <a:rPr lang="en-US" smtClean="0"/>
              <a:t>1/31/14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3431970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99299-1C97-C041-A6F3-CEB2A8F1710A}" type="datetimeFigureOut">
              <a:rPr lang="en-US" smtClean="0"/>
              <a:t>1/31/14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212104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99299-1C97-C041-A6F3-CEB2A8F1710A}" type="datetimeFigureOut">
              <a:rPr lang="en-US" smtClean="0"/>
              <a:t>1/31/14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365862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99299-1C97-C041-A6F3-CEB2A8F1710A}" type="datetimeFigureOut">
              <a:rPr lang="en-US" smtClean="0"/>
              <a:t>1/31/14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28530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D99299-1C97-C041-A6F3-CEB2A8F1710A}" type="datetimeFigureOut">
              <a:rPr lang="en-US" smtClean="0"/>
              <a:t>1/31/14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1687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D99299-1C97-C041-A6F3-CEB2A8F1710A}" type="datetimeFigureOut">
              <a:rPr lang="en-US" smtClean="0"/>
              <a:t>1/31/14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201569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D99299-1C97-C041-A6F3-CEB2A8F1710A}" type="datetimeFigureOut">
              <a:rPr lang="en-US" smtClean="0"/>
              <a:t>1/31/14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2410139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D99299-1C97-C041-A6F3-CEB2A8F1710A}" type="datetimeFigureOut">
              <a:rPr lang="en-US" smtClean="0"/>
              <a:t>1/31/14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104140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99299-1C97-C041-A6F3-CEB2A8F1710A}" type="datetimeFigureOut">
              <a:rPr lang="en-US" smtClean="0"/>
              <a:t>1/31/14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43575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99299-1C97-C041-A6F3-CEB2A8F1710A}" type="datetimeFigureOut">
              <a:rPr lang="en-US" smtClean="0"/>
              <a:t>1/31/14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81322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99299-1C97-C041-A6F3-CEB2A8F1710A}" type="datetimeFigureOut">
              <a:rPr lang="en-US" smtClean="0"/>
              <a:t>1/31/14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DDDDD-59F5-1044-955D-7725875F20EB}" type="slidenum">
              <a:rPr lang="en-US" smtClean="0"/>
              <a:t>‹#›</a:t>
            </a:fld>
            <a:endParaRPr lang="en-US"/>
          </a:p>
        </p:txBody>
      </p:sp>
    </p:spTree>
    <p:extLst>
      <p:ext uri="{BB962C8B-B14F-4D97-AF65-F5344CB8AC3E}">
        <p14:creationId xmlns:p14="http://schemas.microsoft.com/office/powerpoint/2010/main" val="26535554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99299-1C97-C041-A6F3-CEB2A8F1710A}" type="datetimeFigureOut">
              <a:rPr lang="en-US" smtClean="0"/>
              <a:t>1/31/14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DDDDD-59F5-1044-955D-7725875F20EB}" type="slidenum">
              <a:rPr lang="en-US" smtClean="0"/>
              <a:t>‹#›</a:t>
            </a:fld>
            <a:endParaRPr lang="en-US"/>
          </a:p>
        </p:txBody>
      </p:sp>
    </p:spTree>
    <p:extLst>
      <p:ext uri="{BB962C8B-B14F-4D97-AF65-F5344CB8AC3E}">
        <p14:creationId xmlns:p14="http://schemas.microsoft.com/office/powerpoint/2010/main" val="82236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23.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jpeg"/><Relationship Id="rId3"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jpeg"/><Relationship Id="rId3" Type="http://schemas.openxmlformats.org/officeDocument/2006/relationships/image" Target="../media/image5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png"/><Relationship Id="rId3" Type="http://schemas.openxmlformats.org/officeDocument/2006/relationships/image" Target="../media/image6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jpeg"/><Relationship Id="rId3" Type="http://schemas.openxmlformats.org/officeDocument/2006/relationships/image" Target="../media/image6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 Id="rId3" Type="http://schemas.openxmlformats.org/officeDocument/2006/relationships/image" Target="../media/image7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838" y="245783"/>
            <a:ext cx="8111310" cy="3539431"/>
          </a:xfrm>
          <a:prstGeom prst="rect">
            <a:avLst/>
          </a:prstGeom>
        </p:spPr>
        <p:txBody>
          <a:bodyPr wrap="square">
            <a:spAutoFit/>
          </a:bodyPr>
          <a:lstStyle/>
          <a:p>
            <a:pPr algn="ctr"/>
            <a:r>
              <a:rPr lang="en-US" sz="2800" dirty="0"/>
              <a:t>BIOLOGY 622 – FALL 2014</a:t>
            </a:r>
          </a:p>
          <a:p>
            <a:pPr algn="ctr"/>
            <a:r>
              <a:rPr lang="en-US" sz="2800" dirty="0"/>
              <a:t>BASAL AMNIOTA - STRUCTURE AND PHYLOGENY</a:t>
            </a:r>
          </a:p>
          <a:p>
            <a:pPr algn="ctr"/>
            <a:r>
              <a:rPr lang="en-US" sz="2800" dirty="0"/>
              <a:t> </a:t>
            </a:r>
          </a:p>
          <a:p>
            <a:pPr algn="ctr"/>
            <a:r>
              <a:rPr lang="en-US" sz="2800" dirty="0"/>
              <a:t>WEEK – </a:t>
            </a:r>
            <a:r>
              <a:rPr lang="en-US" sz="2800" dirty="0" smtClean="0"/>
              <a:t>4</a:t>
            </a:r>
            <a:endParaRPr lang="en-US" sz="2800" dirty="0"/>
          </a:p>
          <a:p>
            <a:pPr algn="ctr"/>
            <a:r>
              <a:rPr lang="en-US" sz="2800" dirty="0" smtClean="0"/>
              <a:t>REPTILIA</a:t>
            </a:r>
          </a:p>
          <a:p>
            <a:pPr algn="ctr"/>
            <a:r>
              <a:rPr lang="en-US" sz="2800" dirty="0" err="1" smtClean="0"/>
              <a:t>Eureptilia</a:t>
            </a:r>
            <a:endParaRPr lang="en-US" sz="2800" dirty="0"/>
          </a:p>
          <a:p>
            <a:pPr algn="ctr"/>
            <a:r>
              <a:rPr lang="en-US" sz="2800" dirty="0"/>
              <a:t> </a:t>
            </a:r>
          </a:p>
          <a:p>
            <a:pPr algn="ctr"/>
            <a:r>
              <a:rPr lang="en-US" sz="2800" dirty="0"/>
              <a:t>S. S. SUMIDA</a:t>
            </a:r>
          </a:p>
        </p:txBody>
      </p:sp>
      <p:pic>
        <p:nvPicPr>
          <p:cNvPr id="3" name="Picture 2" descr="NewCaptoPhotoRigh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0838" y="3833281"/>
            <a:ext cx="4328763" cy="288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Type-specimen-line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52918" y="4021901"/>
            <a:ext cx="3140743" cy="251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74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20" y="807939"/>
            <a:ext cx="8657527" cy="5262980"/>
          </a:xfrm>
          <a:prstGeom prst="rect">
            <a:avLst/>
          </a:prstGeom>
        </p:spPr>
        <p:txBody>
          <a:bodyPr wrap="square">
            <a:spAutoFit/>
          </a:bodyPr>
          <a:lstStyle/>
          <a:p>
            <a:r>
              <a:rPr lang="en-US" sz="2800" dirty="0"/>
              <a:t>Most workers have recognized that extant reptiles, including </a:t>
            </a:r>
            <a:r>
              <a:rPr lang="en-US" sz="2800" dirty="0" err="1"/>
              <a:t>crocodilomorphs</a:t>
            </a:r>
            <a:r>
              <a:rPr lang="en-US" sz="2800" dirty="0"/>
              <a:t>, </a:t>
            </a:r>
            <a:r>
              <a:rPr lang="en-US" sz="2800" dirty="0" err="1"/>
              <a:t>squamates</a:t>
            </a:r>
            <a:r>
              <a:rPr lang="en-US" sz="2800" dirty="0"/>
              <a:t>, and turtles must be included in a grouping that would be considered </a:t>
            </a:r>
            <a:r>
              <a:rPr lang="en-US" sz="2800" dirty="0" smtClean="0"/>
              <a:t>reptilian.  </a:t>
            </a:r>
          </a:p>
          <a:p>
            <a:endParaRPr lang="en-US" sz="2800" dirty="0"/>
          </a:p>
          <a:p>
            <a:r>
              <a:rPr lang="en-US" sz="2800" dirty="0" smtClean="0"/>
              <a:t>The </a:t>
            </a:r>
            <a:r>
              <a:rPr lang="en-US" sz="2800" dirty="0"/>
              <a:t>frequently contentious placement of turtles over the years resulted in some impressive phylogenetic gymnastics as they were considered to be related to any number of different groups. </a:t>
            </a:r>
            <a:endParaRPr lang="en-US" sz="2800" dirty="0" smtClean="0"/>
          </a:p>
          <a:p>
            <a:endParaRPr lang="en-US" sz="2800" dirty="0"/>
          </a:p>
          <a:p>
            <a:r>
              <a:rPr lang="en-US" sz="2800" dirty="0" smtClean="0"/>
              <a:t> </a:t>
            </a:r>
            <a:r>
              <a:rPr lang="en-US" sz="2800" dirty="0"/>
              <a:t>These have included </a:t>
            </a:r>
            <a:r>
              <a:rPr lang="en-US" sz="2800" dirty="0" err="1"/>
              <a:t>diadectomorphs</a:t>
            </a:r>
            <a:r>
              <a:rPr lang="en-US" sz="2800" dirty="0"/>
              <a:t>, </a:t>
            </a:r>
            <a:r>
              <a:rPr lang="en-US" sz="2800" dirty="0" err="1"/>
              <a:t>pareiasaurs</a:t>
            </a:r>
            <a:r>
              <a:rPr lang="en-US" sz="2800" dirty="0"/>
              <a:t>, </a:t>
            </a:r>
            <a:r>
              <a:rPr lang="en-US" sz="2800" dirty="0" err="1"/>
              <a:t>procolophonids</a:t>
            </a:r>
            <a:r>
              <a:rPr lang="en-US" sz="2800" dirty="0"/>
              <a:t>, and even </a:t>
            </a:r>
            <a:r>
              <a:rPr lang="en-US" sz="2800" dirty="0" err="1"/>
              <a:t>diapsids</a:t>
            </a:r>
            <a:r>
              <a:rPr lang="en-US" sz="2800" dirty="0"/>
              <a:t>.</a:t>
            </a:r>
          </a:p>
        </p:txBody>
      </p:sp>
    </p:spTree>
    <p:extLst>
      <p:ext uri="{BB962C8B-B14F-4D97-AF65-F5344CB8AC3E}">
        <p14:creationId xmlns:p14="http://schemas.microsoft.com/office/powerpoint/2010/main" val="42150433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453" y="136547"/>
            <a:ext cx="2785528" cy="2089146"/>
          </a:xfrm>
          <a:prstGeom prst="rect">
            <a:avLst/>
          </a:prstGeom>
        </p:spPr>
      </p:pic>
      <p:pic>
        <p:nvPicPr>
          <p:cNvPr id="3" name="Picture 2"/>
          <p:cNvPicPr>
            <a:picLocks noChangeAspect="1"/>
          </p:cNvPicPr>
          <p:nvPr/>
        </p:nvPicPr>
        <p:blipFill>
          <a:blip r:embed="rId3"/>
          <a:stretch>
            <a:fillRect/>
          </a:stretch>
        </p:blipFill>
        <p:spPr>
          <a:xfrm>
            <a:off x="259453" y="2473554"/>
            <a:ext cx="2792063" cy="208706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453" y="4888330"/>
            <a:ext cx="2785528" cy="1740955"/>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1951" y="136547"/>
            <a:ext cx="2782929" cy="2089146"/>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1951" y="2473554"/>
            <a:ext cx="2782756" cy="2087067"/>
          </a:xfrm>
          <a:prstGeom prst="rect">
            <a:avLst/>
          </a:prstGeom>
        </p:spPr>
      </p:pic>
      <p:pic>
        <p:nvPicPr>
          <p:cNvPr id="7" name="Picture 6"/>
          <p:cNvPicPr>
            <a:picLocks noChangeAspect="1"/>
          </p:cNvPicPr>
          <p:nvPr/>
        </p:nvPicPr>
        <p:blipFill>
          <a:blip r:embed="rId7"/>
          <a:stretch>
            <a:fillRect/>
          </a:stretch>
        </p:blipFill>
        <p:spPr>
          <a:xfrm>
            <a:off x="3439133" y="4751785"/>
            <a:ext cx="2795573" cy="1877500"/>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36108" y="4659912"/>
            <a:ext cx="2625831" cy="1969373"/>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40939" y="136548"/>
            <a:ext cx="2421000" cy="1513126"/>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0940" y="2225693"/>
            <a:ext cx="2421408" cy="1816056"/>
          </a:xfrm>
          <a:prstGeom prst="rect">
            <a:avLst/>
          </a:prstGeom>
        </p:spPr>
      </p:pic>
    </p:spTree>
    <p:extLst>
      <p:ext uri="{BB962C8B-B14F-4D97-AF65-F5344CB8AC3E}">
        <p14:creationId xmlns:p14="http://schemas.microsoft.com/office/powerpoint/2010/main" val="3474714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22Phylogeny2014Amniot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70" y="355018"/>
            <a:ext cx="9092082" cy="6185513"/>
          </a:xfrm>
          <a:prstGeom prst="rect">
            <a:avLst/>
          </a:prstGeom>
        </p:spPr>
      </p:pic>
    </p:spTree>
    <p:extLst>
      <p:ext uri="{BB962C8B-B14F-4D97-AF65-F5344CB8AC3E}">
        <p14:creationId xmlns:p14="http://schemas.microsoft.com/office/powerpoint/2010/main" val="26635973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653"/>
            <a:ext cx="9144000" cy="6724917"/>
          </a:xfrm>
          <a:prstGeom prst="rect">
            <a:avLst/>
          </a:prstGeom>
        </p:spPr>
        <p:txBody>
          <a:bodyPr wrap="square">
            <a:spAutoFit/>
          </a:bodyPr>
          <a:lstStyle/>
          <a:p>
            <a:r>
              <a:rPr lang="en-US" sz="2000" dirty="0"/>
              <a:t>The taxonomic scheme we have adopted for this course includes both traditionally defined “true” reptiles and </a:t>
            </a:r>
            <a:r>
              <a:rPr lang="en-US" sz="2000" dirty="0" err="1"/>
              <a:t>parareptiles</a:t>
            </a:r>
            <a:r>
              <a:rPr lang="en-US" sz="2000" dirty="0"/>
              <a:t> as members of the </a:t>
            </a:r>
            <a:r>
              <a:rPr lang="en-US" sz="2000" dirty="0" err="1"/>
              <a:t>Reptilia</a:t>
            </a:r>
            <a:r>
              <a:rPr lang="en-US" sz="2000" dirty="0"/>
              <a:t>.  For our purposes </a:t>
            </a:r>
            <a:r>
              <a:rPr lang="en-US" sz="2000" dirty="0" err="1"/>
              <a:t>Reptilia</a:t>
            </a:r>
            <a:r>
              <a:rPr lang="en-US" sz="2000" dirty="0"/>
              <a:t> is dived into two great groups, the </a:t>
            </a:r>
            <a:r>
              <a:rPr lang="en-US" sz="2000" dirty="0" err="1"/>
              <a:t>Eureptilia</a:t>
            </a:r>
            <a:r>
              <a:rPr lang="en-US" sz="2000" dirty="0"/>
              <a:t> (or “true reptiles”), and the </a:t>
            </a:r>
            <a:r>
              <a:rPr lang="en-US" sz="2000" dirty="0" err="1" smtClean="0"/>
              <a:t>Parareptilia</a:t>
            </a:r>
            <a:r>
              <a:rPr lang="en-US" sz="2000" dirty="0"/>
              <a:t>.  </a:t>
            </a:r>
          </a:p>
          <a:p>
            <a:endParaRPr lang="en-US" sz="1600" dirty="0"/>
          </a:p>
          <a:p>
            <a:r>
              <a:rPr lang="en-US" sz="2800" dirty="0">
                <a:solidFill>
                  <a:srgbClr val="FF0000"/>
                </a:solidFill>
              </a:rPr>
              <a:t>REPTILIA</a:t>
            </a:r>
            <a:endParaRPr lang="en-US" sz="2400" dirty="0">
              <a:solidFill>
                <a:srgbClr val="FF0000"/>
              </a:solidFill>
            </a:endParaRPr>
          </a:p>
          <a:p>
            <a:r>
              <a:rPr lang="en-US" sz="1100" dirty="0"/>
              <a:t> </a:t>
            </a:r>
            <a:endParaRPr lang="en-US" sz="700" dirty="0"/>
          </a:p>
          <a:p>
            <a:r>
              <a:rPr lang="en-US" sz="1100" dirty="0"/>
              <a:t>	</a:t>
            </a:r>
            <a:r>
              <a:rPr lang="en-US" sz="2800" dirty="0" err="1">
                <a:solidFill>
                  <a:srgbClr val="FF0000"/>
                </a:solidFill>
              </a:rPr>
              <a:t>Eureptilia</a:t>
            </a:r>
            <a:endParaRPr lang="en-US" sz="2800" dirty="0">
              <a:solidFill>
                <a:srgbClr val="FF0000"/>
              </a:solidFill>
            </a:endParaRPr>
          </a:p>
          <a:p>
            <a:r>
              <a:rPr lang="en-US" sz="2000" dirty="0">
                <a:solidFill>
                  <a:srgbClr val="FF0000"/>
                </a:solidFill>
              </a:rPr>
              <a:t>			(Family) </a:t>
            </a:r>
            <a:r>
              <a:rPr lang="en-US" sz="2000" dirty="0" err="1">
                <a:solidFill>
                  <a:srgbClr val="FF0000"/>
                </a:solidFill>
              </a:rPr>
              <a:t>Captorhinidae</a:t>
            </a:r>
            <a:endParaRPr lang="en-US" sz="2000" dirty="0">
              <a:solidFill>
                <a:srgbClr val="FF0000"/>
              </a:solidFill>
            </a:endParaRPr>
          </a:p>
          <a:p>
            <a:r>
              <a:rPr lang="en-US" sz="2000" dirty="0"/>
              <a:t>		</a:t>
            </a:r>
            <a:r>
              <a:rPr lang="en-US" sz="2000" dirty="0" err="1"/>
              <a:t>Romeriida</a:t>
            </a:r>
            <a:endParaRPr lang="en-US" sz="2000" dirty="0"/>
          </a:p>
          <a:p>
            <a:r>
              <a:rPr lang="en-US" sz="2000" dirty="0"/>
              <a:t>			“</a:t>
            </a:r>
            <a:r>
              <a:rPr lang="en-US" sz="2000" dirty="0" err="1"/>
              <a:t>Protorothyrididae</a:t>
            </a:r>
            <a:r>
              <a:rPr lang="en-US" sz="2000" dirty="0"/>
              <a:t>”</a:t>
            </a:r>
          </a:p>
          <a:p>
            <a:r>
              <a:rPr lang="en-US" sz="2000" dirty="0" smtClean="0"/>
              <a:t>			</a:t>
            </a:r>
            <a:r>
              <a:rPr lang="en-US" sz="2000" dirty="0" err="1" smtClean="0"/>
              <a:t>Araeoscelidia</a:t>
            </a:r>
            <a:r>
              <a:rPr lang="en-US" sz="2000" dirty="0" smtClean="0"/>
              <a:t> </a:t>
            </a:r>
            <a:r>
              <a:rPr lang="en-US" sz="2000" dirty="0"/>
              <a:t>(including </a:t>
            </a:r>
            <a:r>
              <a:rPr lang="en-US" sz="2000" dirty="0" err="1"/>
              <a:t>Diapsida</a:t>
            </a:r>
            <a:r>
              <a:rPr lang="en-US" sz="2000" dirty="0"/>
              <a:t>)</a:t>
            </a:r>
          </a:p>
          <a:p>
            <a:r>
              <a:rPr lang="en-US" sz="2000" dirty="0"/>
              <a:t> </a:t>
            </a:r>
          </a:p>
          <a:p>
            <a:r>
              <a:rPr lang="en-US" sz="2000" dirty="0"/>
              <a:t>	</a:t>
            </a:r>
            <a:r>
              <a:rPr lang="en-US" sz="2800" dirty="0" err="1"/>
              <a:t>Parareptilia</a:t>
            </a:r>
            <a:endParaRPr lang="en-US" sz="2800" dirty="0"/>
          </a:p>
          <a:p>
            <a:r>
              <a:rPr lang="en-US" sz="2000" dirty="0"/>
              <a:t>			</a:t>
            </a:r>
            <a:r>
              <a:rPr lang="en-US" sz="2000" dirty="0" err="1"/>
              <a:t>Mesosauria</a:t>
            </a:r>
            <a:endParaRPr lang="en-US" sz="2000" dirty="0"/>
          </a:p>
          <a:p>
            <a:r>
              <a:rPr lang="en-US" sz="2000" dirty="0"/>
              <a:t>			</a:t>
            </a:r>
            <a:r>
              <a:rPr lang="en-US" sz="2000" dirty="0" err="1"/>
              <a:t>Milleritidae</a:t>
            </a:r>
            <a:endParaRPr lang="en-US" sz="2000" dirty="0"/>
          </a:p>
          <a:p>
            <a:r>
              <a:rPr lang="en-US" sz="2000" dirty="0"/>
              <a:t>			</a:t>
            </a:r>
            <a:r>
              <a:rPr lang="en-US" sz="2000" dirty="0" err="1"/>
              <a:t>Lanthanosuchidae</a:t>
            </a:r>
            <a:endParaRPr lang="en-US" sz="2000" dirty="0"/>
          </a:p>
          <a:p>
            <a:r>
              <a:rPr lang="en-US" sz="2000" i="1" dirty="0" smtClean="0"/>
              <a:t>			</a:t>
            </a:r>
            <a:r>
              <a:rPr lang="en-US" sz="2000" i="1" dirty="0" err="1" smtClean="0"/>
              <a:t>Nyctiphruretus</a:t>
            </a:r>
            <a:endParaRPr lang="en-US" sz="2000" dirty="0"/>
          </a:p>
          <a:p>
            <a:r>
              <a:rPr lang="en-US" sz="2000" dirty="0" smtClean="0"/>
              <a:t>			</a:t>
            </a:r>
            <a:r>
              <a:rPr lang="en-US" sz="2000" dirty="0" err="1" smtClean="0"/>
              <a:t>Bolosauridae</a:t>
            </a:r>
            <a:endParaRPr lang="en-US" sz="2000" dirty="0"/>
          </a:p>
          <a:p>
            <a:r>
              <a:rPr lang="en-US" sz="2000" dirty="0" smtClean="0"/>
              <a:t>		</a:t>
            </a:r>
            <a:r>
              <a:rPr lang="en-US" sz="2000" dirty="0" err="1" smtClean="0"/>
              <a:t>Procolophonoidea</a:t>
            </a:r>
            <a:endParaRPr lang="en-US" sz="2000" dirty="0"/>
          </a:p>
          <a:p>
            <a:r>
              <a:rPr lang="en-US" sz="2000" dirty="0" smtClean="0"/>
              <a:t>		</a:t>
            </a:r>
            <a:r>
              <a:rPr lang="en-US" sz="2000" dirty="0" err="1" smtClean="0"/>
              <a:t>Pareiasauromorpha</a:t>
            </a:r>
            <a:endParaRPr lang="en-US" sz="2000" dirty="0"/>
          </a:p>
        </p:txBody>
      </p:sp>
    </p:spTree>
    <p:extLst>
      <p:ext uri="{BB962C8B-B14F-4D97-AF65-F5344CB8AC3E}">
        <p14:creationId xmlns:p14="http://schemas.microsoft.com/office/powerpoint/2010/main" val="1520822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141" y="302675"/>
            <a:ext cx="8780425" cy="6494084"/>
          </a:xfrm>
          <a:prstGeom prst="rect">
            <a:avLst/>
          </a:prstGeom>
        </p:spPr>
        <p:txBody>
          <a:bodyPr wrap="square">
            <a:spAutoFit/>
          </a:bodyPr>
          <a:lstStyle/>
          <a:p>
            <a:pPr algn="ctr"/>
            <a:r>
              <a:rPr lang="en-US" sz="3200" dirty="0"/>
              <a:t>CHARACTERISTICS OF REPTILIA AND EUREPTILIA</a:t>
            </a:r>
          </a:p>
          <a:p>
            <a:r>
              <a:rPr lang="en-US" sz="2400" dirty="0"/>
              <a:t> </a:t>
            </a:r>
          </a:p>
          <a:p>
            <a:r>
              <a:rPr lang="en-US" sz="2400" dirty="0"/>
              <a:t>Previously, anatomical features used to “define” reptiles used to be simply those we used to define amniotes in general.  However, with the recognition that </a:t>
            </a:r>
            <a:r>
              <a:rPr lang="en-US" sz="2400" dirty="0" err="1"/>
              <a:t>Synasida</a:t>
            </a:r>
            <a:r>
              <a:rPr lang="en-US" sz="2400" dirty="0"/>
              <a:t> and </a:t>
            </a:r>
            <a:r>
              <a:rPr lang="en-US" sz="2400" dirty="0" err="1"/>
              <a:t>Reptilia</a:t>
            </a:r>
            <a:r>
              <a:rPr lang="en-US" sz="2400" dirty="0"/>
              <a:t> represent distinct lineages of </a:t>
            </a:r>
            <a:r>
              <a:rPr lang="en-US" sz="2400" dirty="0" err="1"/>
              <a:t>Amniota</a:t>
            </a:r>
            <a:r>
              <a:rPr lang="en-US" sz="2400" dirty="0"/>
              <a:t>, we must now come up with a new set of </a:t>
            </a:r>
            <a:r>
              <a:rPr lang="en-US" sz="2400" dirty="0" err="1"/>
              <a:t>synapomorphies</a:t>
            </a:r>
            <a:r>
              <a:rPr lang="en-US" sz="2400" dirty="0"/>
              <a:t> to define </a:t>
            </a:r>
            <a:r>
              <a:rPr lang="en-US" sz="2400" dirty="0" err="1"/>
              <a:t>Reptilia</a:t>
            </a:r>
            <a:r>
              <a:rPr lang="en-US" sz="2400" dirty="0"/>
              <a:t> as a subset of </a:t>
            </a:r>
            <a:r>
              <a:rPr lang="en-US" sz="2400" dirty="0" err="1"/>
              <a:t>Amniota</a:t>
            </a:r>
            <a:r>
              <a:rPr lang="en-US" sz="2400" dirty="0"/>
              <a:t>.</a:t>
            </a:r>
          </a:p>
          <a:p>
            <a:r>
              <a:rPr lang="en-US" sz="2400" dirty="0"/>
              <a:t> </a:t>
            </a:r>
          </a:p>
          <a:p>
            <a:r>
              <a:rPr lang="en-US" sz="2400" dirty="0"/>
              <a:t>The family </a:t>
            </a:r>
            <a:r>
              <a:rPr lang="en-US" sz="2400" dirty="0" err="1"/>
              <a:t>Captorhinidae</a:t>
            </a:r>
            <a:r>
              <a:rPr lang="en-US" sz="2400" dirty="0"/>
              <a:t> is amongst the basal-most of all reptilian clades, so it is logical to </a:t>
            </a:r>
            <a:r>
              <a:rPr lang="en-US" sz="2400" dirty="0" smtClean="0"/>
              <a:t>choose </a:t>
            </a:r>
            <a:r>
              <a:rPr lang="en-US" sz="2400" dirty="0"/>
              <a:t>a member of this family to demonstrate features of both </a:t>
            </a:r>
            <a:r>
              <a:rPr lang="en-US" sz="2400" dirty="0" err="1"/>
              <a:t>Reptilia</a:t>
            </a:r>
            <a:r>
              <a:rPr lang="en-US" sz="2400" dirty="0"/>
              <a:t> as well as </a:t>
            </a:r>
            <a:r>
              <a:rPr lang="en-US" sz="2400" dirty="0" err="1"/>
              <a:t>Eureptilia</a:t>
            </a:r>
            <a:r>
              <a:rPr lang="en-US" sz="2400" dirty="0"/>
              <a:t>.  The very well-known genus </a:t>
            </a:r>
            <a:r>
              <a:rPr lang="en-US" sz="2400" i="1" dirty="0" err="1"/>
              <a:t>Captorhinus</a:t>
            </a:r>
            <a:r>
              <a:rPr lang="en-US" sz="2400" dirty="0"/>
              <a:t> will be a model.  (We will return to it in the review of diversity and distribution of this important family.)</a:t>
            </a:r>
          </a:p>
          <a:p>
            <a:r>
              <a:rPr lang="en-US" sz="2400" dirty="0"/>
              <a:t> </a:t>
            </a:r>
          </a:p>
          <a:p>
            <a:r>
              <a:rPr lang="en-US" sz="2400" i="1" dirty="0" err="1"/>
              <a:t>Captorhinus</a:t>
            </a:r>
            <a:r>
              <a:rPr lang="en-US" sz="2400" dirty="0"/>
              <a:t> was a small to moderate sized reptile, approximately the size of the local southern Californian “chuckwalla” (</a:t>
            </a:r>
            <a:r>
              <a:rPr lang="en-US" sz="2400" i="1" dirty="0" err="1"/>
              <a:t>Sauromalus</a:t>
            </a:r>
            <a:r>
              <a:rPr lang="en-US" sz="2400" i="1" dirty="0"/>
              <a:t> </a:t>
            </a:r>
            <a:r>
              <a:rPr lang="en-US" sz="2400" i="1" dirty="0" err="1"/>
              <a:t>obesus</a:t>
            </a:r>
            <a:r>
              <a:rPr lang="en-US" sz="2400" dirty="0"/>
              <a:t>).</a:t>
            </a:r>
          </a:p>
        </p:txBody>
      </p:sp>
    </p:spTree>
    <p:extLst>
      <p:ext uri="{BB962C8B-B14F-4D97-AF65-F5344CB8AC3E}">
        <p14:creationId xmlns:p14="http://schemas.microsoft.com/office/powerpoint/2010/main" val="3320504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505730155"/>
              </p:ext>
            </p:extLst>
          </p:nvPr>
        </p:nvGraphicFramePr>
        <p:xfrm>
          <a:off x="2599" y="1789001"/>
          <a:ext cx="9284369" cy="3249529"/>
        </p:xfrm>
        <a:graphic>
          <a:graphicData uri="http://schemas.openxmlformats.org/presentationml/2006/ole">
            <mc:AlternateContent xmlns:mc="http://schemas.openxmlformats.org/markup-compatibility/2006">
              <mc:Choice xmlns:v="urn:schemas-microsoft-com:vml" Requires="v">
                <p:oleObj spid="_x0000_s2066" name="Document" r:id="rId4" imgW="6858000" imgH="2400300" progId="Word.Document.12">
                  <p:embed/>
                </p:oleObj>
              </mc:Choice>
              <mc:Fallback>
                <p:oleObj name="Document" r:id="rId4" imgW="6858000" imgH="2400300" progId="Word.Document.12">
                  <p:embed/>
                  <p:pic>
                    <p:nvPicPr>
                      <p:cNvPr id="0" name=""/>
                      <p:cNvPicPr/>
                      <p:nvPr/>
                    </p:nvPicPr>
                    <p:blipFill>
                      <a:blip r:embed="rId5"/>
                      <a:stretch>
                        <a:fillRect/>
                      </a:stretch>
                    </p:blipFill>
                    <p:spPr>
                      <a:xfrm>
                        <a:off x="2599" y="1789001"/>
                        <a:ext cx="9284369" cy="3249529"/>
                      </a:xfrm>
                      <a:prstGeom prst="rect">
                        <a:avLst/>
                      </a:prstGeom>
                    </p:spPr>
                  </p:pic>
                </p:oleObj>
              </mc:Fallback>
            </mc:AlternateContent>
          </a:graphicData>
        </a:graphic>
      </p:graphicFrame>
    </p:spTree>
    <p:extLst>
      <p:ext uri="{BB962C8B-B14F-4D97-AF65-F5344CB8AC3E}">
        <p14:creationId xmlns:p14="http://schemas.microsoft.com/office/powerpoint/2010/main" val="6248481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1753"/>
          </a:xfrm>
          <a:prstGeom prst="rect">
            <a:avLst/>
          </a:prstGeom>
        </p:spPr>
        <p:txBody>
          <a:bodyPr wrap="square">
            <a:spAutoFit/>
          </a:bodyPr>
          <a:lstStyle/>
          <a:p>
            <a:pPr algn="ctr"/>
            <a:r>
              <a:rPr lang="en-US" sz="3200" dirty="0"/>
              <a:t>REPTILIA</a:t>
            </a:r>
          </a:p>
          <a:p>
            <a:r>
              <a:rPr lang="en-US" dirty="0"/>
              <a:t> </a:t>
            </a:r>
            <a:endParaRPr lang="en-US" sz="1000" dirty="0"/>
          </a:p>
          <a:p>
            <a:r>
              <a:rPr lang="en-US" sz="2000" dirty="0" smtClean="0"/>
              <a:t>Reptiles </a:t>
            </a:r>
            <a:r>
              <a:rPr lang="en-US" sz="2000" dirty="0"/>
              <a:t>and </a:t>
            </a:r>
            <a:r>
              <a:rPr lang="en-US" sz="2000" dirty="0" err="1"/>
              <a:t>parareptiles</a:t>
            </a:r>
            <a:r>
              <a:rPr lang="en-US" sz="2000" dirty="0"/>
              <a:t> together comprise the complete </a:t>
            </a:r>
            <a:r>
              <a:rPr lang="en-US" sz="2000" dirty="0" err="1"/>
              <a:t>Reptilia</a:t>
            </a:r>
            <a:r>
              <a:rPr lang="en-US" sz="2000" dirty="0"/>
              <a:t>.  These two groups offer a moderately high degree of diversity in body sizes and shapes; thus the features that characterize the group tend to be size-independent characters.  </a:t>
            </a:r>
          </a:p>
          <a:p>
            <a:r>
              <a:rPr lang="en-US" sz="2000" dirty="0"/>
              <a:t> </a:t>
            </a:r>
            <a:endParaRPr lang="en-US" sz="1200" dirty="0"/>
          </a:p>
          <a:p>
            <a:r>
              <a:rPr lang="en-US" sz="2000" dirty="0"/>
              <a:t>It has been suggested that the following features are </a:t>
            </a:r>
            <a:r>
              <a:rPr lang="en-US" sz="2000" dirty="0" err="1"/>
              <a:t>synapomorphies</a:t>
            </a:r>
            <a:r>
              <a:rPr lang="en-US" sz="2000" dirty="0"/>
              <a:t> of </a:t>
            </a:r>
            <a:r>
              <a:rPr lang="en-US" sz="2000" dirty="0" err="1"/>
              <a:t>Reptilia</a:t>
            </a:r>
            <a:r>
              <a:rPr lang="en-US" sz="2000" dirty="0" smtClean="0"/>
              <a:t>:</a:t>
            </a:r>
          </a:p>
          <a:p>
            <a:endParaRPr lang="en-US" sz="2000" dirty="0"/>
          </a:p>
          <a:p>
            <a:pPr marL="342900" indent="-342900">
              <a:buFont typeface="+mj-lt"/>
              <a:buAutoNum type="arabicPeriod"/>
            </a:pPr>
            <a:r>
              <a:rPr lang="en-US" sz="2000" dirty="0"/>
              <a:t> </a:t>
            </a:r>
            <a:r>
              <a:rPr lang="en-US" sz="2000" dirty="0" smtClean="0"/>
              <a:t>Presence </a:t>
            </a:r>
            <a:r>
              <a:rPr lang="en-US" sz="2000" dirty="0"/>
              <a:t>of a single coronoid. (</a:t>
            </a:r>
            <a:r>
              <a:rPr lang="en-US" sz="2000" dirty="0" err="1"/>
              <a:t>Synapsids</a:t>
            </a:r>
            <a:r>
              <a:rPr lang="en-US" sz="2000" dirty="0"/>
              <a:t> and </a:t>
            </a:r>
            <a:r>
              <a:rPr lang="en-US" sz="2000" dirty="0" err="1"/>
              <a:t>diadectomorphs</a:t>
            </a:r>
            <a:r>
              <a:rPr lang="en-US" sz="2000" dirty="0"/>
              <a:t> have two coronoid elements. )</a:t>
            </a:r>
          </a:p>
          <a:p>
            <a:pPr marL="342900" lvl="0" indent="-342900">
              <a:buFont typeface="+mj-lt"/>
              <a:buAutoNum type="arabicPeriod"/>
            </a:pPr>
            <a:r>
              <a:rPr lang="en-US" sz="2000" dirty="0"/>
              <a:t>Supinator process parallel to humeral shaft and separated from it by a groove. </a:t>
            </a:r>
          </a:p>
          <a:p>
            <a:pPr marL="342900" lvl="0" indent="-342900">
              <a:buFont typeface="+mj-lt"/>
              <a:buAutoNum type="arabicPeriod"/>
            </a:pPr>
            <a:r>
              <a:rPr lang="en-US" sz="2000" dirty="0"/>
              <a:t>Presence of a single pedal </a:t>
            </a:r>
            <a:r>
              <a:rPr lang="en-US" sz="2000" dirty="0" err="1"/>
              <a:t>centrale</a:t>
            </a:r>
            <a:r>
              <a:rPr lang="en-US" sz="2000" dirty="0"/>
              <a:t>. (Two </a:t>
            </a:r>
            <a:r>
              <a:rPr lang="en-US" sz="2000" dirty="0" err="1"/>
              <a:t>centralia</a:t>
            </a:r>
            <a:r>
              <a:rPr lang="en-US" sz="2000" dirty="0"/>
              <a:t> were present in the tarsus (ankle) of </a:t>
            </a:r>
            <a:r>
              <a:rPr lang="en-US" sz="2000" dirty="0" err="1"/>
              <a:t>synapsids</a:t>
            </a:r>
            <a:r>
              <a:rPr lang="en-US" sz="2000" dirty="0"/>
              <a:t> and </a:t>
            </a:r>
            <a:r>
              <a:rPr lang="en-US" sz="2000" dirty="0" err="1"/>
              <a:t>diadectomorphs</a:t>
            </a:r>
            <a:r>
              <a:rPr lang="en-US" sz="2000" dirty="0"/>
              <a:t>.)</a:t>
            </a:r>
          </a:p>
          <a:p>
            <a:pPr marL="342900" lvl="0" indent="-342900">
              <a:buFont typeface="+mj-lt"/>
              <a:buAutoNum type="arabicPeriod"/>
            </a:pPr>
            <a:r>
              <a:rPr lang="en-US" sz="2000" dirty="0"/>
              <a:t>Tabular small. (The tabular is missing in </a:t>
            </a:r>
            <a:r>
              <a:rPr lang="en-US" sz="2000" dirty="0" err="1"/>
              <a:t>captorhinids</a:t>
            </a:r>
            <a:r>
              <a:rPr lang="en-US" sz="2000" dirty="0"/>
              <a:t>.)</a:t>
            </a:r>
          </a:p>
          <a:p>
            <a:pPr marL="342900" lvl="0" indent="-342900">
              <a:buFont typeface="+mj-lt"/>
              <a:buAutoNum type="arabicPeriod"/>
            </a:pPr>
            <a:r>
              <a:rPr lang="en-US" sz="2000" dirty="0"/>
              <a:t>Suborbital foramen present.  The suborbital foramen is a small hole near the lateral edge of the palate, between the </a:t>
            </a:r>
            <a:r>
              <a:rPr lang="en-US" sz="2000" dirty="0" err="1"/>
              <a:t>pterygoid</a:t>
            </a:r>
            <a:r>
              <a:rPr lang="en-US" sz="2000" dirty="0"/>
              <a:t>, palatine, and </a:t>
            </a:r>
            <a:r>
              <a:rPr lang="en-US" sz="2000" dirty="0" err="1"/>
              <a:t>ectopterygoid</a:t>
            </a:r>
            <a:r>
              <a:rPr lang="en-US" sz="2000" dirty="0"/>
              <a:t> (or </a:t>
            </a:r>
            <a:r>
              <a:rPr lang="en-US" sz="2000" dirty="0" err="1"/>
              <a:t>jugal</a:t>
            </a:r>
            <a:r>
              <a:rPr lang="en-US" sz="2000" dirty="0"/>
              <a:t>, when the </a:t>
            </a:r>
            <a:r>
              <a:rPr lang="en-US" sz="2000" dirty="0" err="1"/>
              <a:t>ectopterygoid</a:t>
            </a:r>
            <a:r>
              <a:rPr lang="en-US" sz="2000" dirty="0"/>
              <a:t> is absent). </a:t>
            </a:r>
          </a:p>
          <a:p>
            <a:pPr marL="342900" lvl="0" indent="-342900">
              <a:buFont typeface="+mj-lt"/>
              <a:buAutoNum type="arabicPeriod"/>
            </a:pPr>
            <a:r>
              <a:rPr lang="en-US" sz="2000" dirty="0" err="1"/>
              <a:t>Supraoccipital</a:t>
            </a:r>
            <a:r>
              <a:rPr lang="en-US" sz="2000" dirty="0"/>
              <a:t> anterior crista present. (The </a:t>
            </a:r>
            <a:r>
              <a:rPr lang="en-US" sz="2000" dirty="0" err="1"/>
              <a:t>supraoccipital</a:t>
            </a:r>
            <a:r>
              <a:rPr lang="en-US" sz="2000" dirty="0"/>
              <a:t> of reptiles has a paired anterior parasagittal flange called an anterior crista.)</a:t>
            </a:r>
          </a:p>
          <a:p>
            <a:pPr marL="342900" lvl="0" indent="-342900">
              <a:buFont typeface="+mj-lt"/>
              <a:buAutoNum type="arabicPeriod"/>
            </a:pPr>
            <a:r>
              <a:rPr lang="en-US" sz="2000" dirty="0" err="1"/>
              <a:t>Supraoccipital</a:t>
            </a:r>
            <a:r>
              <a:rPr lang="en-US" sz="2000" dirty="0"/>
              <a:t> plate narrow. </a:t>
            </a:r>
          </a:p>
        </p:txBody>
      </p:sp>
    </p:spTree>
    <p:extLst>
      <p:ext uri="{BB962C8B-B14F-4D97-AF65-F5344CB8AC3E}">
        <p14:creationId xmlns:p14="http://schemas.microsoft.com/office/powerpoint/2010/main" val="233095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34670"/>
            <a:ext cx="9144000" cy="923330"/>
          </a:xfrm>
          <a:prstGeom prst="rect">
            <a:avLst/>
          </a:prstGeom>
        </p:spPr>
        <p:txBody>
          <a:bodyPr wrap="square">
            <a:spAutoFit/>
          </a:bodyPr>
          <a:lstStyle/>
          <a:p>
            <a:pPr lvl="0"/>
            <a:r>
              <a:rPr lang="en-US" dirty="0"/>
              <a:t>The skull is from </a:t>
            </a:r>
            <a:r>
              <a:rPr lang="en-US" i="1" dirty="0" err="1"/>
              <a:t>Captorhinus</a:t>
            </a:r>
            <a:r>
              <a:rPr lang="en-US" dirty="0"/>
              <a:t> (Heaton, 1979).</a:t>
            </a:r>
          </a:p>
          <a:p>
            <a:pPr lvl="0"/>
            <a:r>
              <a:rPr lang="en-US" dirty="0"/>
              <a:t>The photos of </a:t>
            </a:r>
            <a:r>
              <a:rPr lang="en-US" dirty="0" err="1"/>
              <a:t>humeri</a:t>
            </a:r>
            <a:r>
              <a:rPr lang="en-US" dirty="0"/>
              <a:t> are from </a:t>
            </a:r>
            <a:r>
              <a:rPr lang="en-US" i="1" dirty="0" err="1"/>
              <a:t>Labidosaurus</a:t>
            </a:r>
            <a:r>
              <a:rPr lang="en-US" dirty="0"/>
              <a:t> , a larger member of the family (Sumida, 1989).</a:t>
            </a:r>
          </a:p>
          <a:p>
            <a:pPr lvl="0"/>
            <a:r>
              <a:rPr lang="en-US" dirty="0"/>
              <a:t>The illustration of the foot is also from </a:t>
            </a:r>
            <a:r>
              <a:rPr lang="en-US" i="1" dirty="0" err="1"/>
              <a:t>Labidosaurus</a:t>
            </a:r>
            <a:r>
              <a:rPr lang="en-US" dirty="0"/>
              <a:t> (Sumida, 1989).</a:t>
            </a:r>
          </a:p>
        </p:txBody>
      </p:sp>
      <p:pic>
        <p:nvPicPr>
          <p:cNvPr id="3" name="Picture 2" descr="ReptiliaFeaturesLandsca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9800"/>
            <a:ext cx="9144000" cy="4876800"/>
          </a:xfrm>
          <a:prstGeom prst="rect">
            <a:avLst/>
          </a:prstGeom>
        </p:spPr>
      </p:pic>
    </p:spTree>
    <p:extLst>
      <p:ext uri="{BB962C8B-B14F-4D97-AF65-F5344CB8AC3E}">
        <p14:creationId xmlns:p14="http://schemas.microsoft.com/office/powerpoint/2010/main" val="254716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837"/>
            <a:ext cx="9144000" cy="6801861"/>
          </a:xfrm>
          <a:prstGeom prst="rect">
            <a:avLst/>
          </a:prstGeom>
        </p:spPr>
        <p:txBody>
          <a:bodyPr wrap="square">
            <a:spAutoFit/>
          </a:bodyPr>
          <a:lstStyle/>
          <a:p>
            <a:pPr algn="ctr"/>
            <a:r>
              <a:rPr lang="en-US" sz="3200" dirty="0"/>
              <a:t>EUREPTILIA</a:t>
            </a:r>
          </a:p>
          <a:p>
            <a:r>
              <a:rPr lang="en-US" sz="2000" dirty="0"/>
              <a:t>	</a:t>
            </a:r>
          </a:p>
          <a:p>
            <a:r>
              <a:rPr lang="en-US" sz="2400" dirty="0"/>
              <a:t>Whereas the taxon </a:t>
            </a:r>
            <a:r>
              <a:rPr lang="en-US" sz="2400" dirty="0" err="1"/>
              <a:t>Reptilia</a:t>
            </a:r>
            <a:r>
              <a:rPr lang="en-US" sz="2400" dirty="0"/>
              <a:t> is characterized by cranial characters exclusively, </a:t>
            </a:r>
            <a:r>
              <a:rPr lang="en-US" sz="2400" dirty="0" err="1"/>
              <a:t>Eureptilia</a:t>
            </a:r>
            <a:r>
              <a:rPr lang="en-US" sz="2400" dirty="0"/>
              <a:t> is characterized by a mixture of cranial and postcranial features.  These include:</a:t>
            </a:r>
          </a:p>
          <a:p>
            <a:r>
              <a:rPr lang="en-US" sz="2400" dirty="0"/>
              <a:t> </a:t>
            </a:r>
          </a:p>
          <a:p>
            <a:pPr marL="342900" lvl="0" indent="-342900">
              <a:buFont typeface="+mj-lt"/>
              <a:buAutoNum type="arabicPeriod"/>
            </a:pPr>
            <a:r>
              <a:rPr lang="en-US" sz="2400" dirty="0" err="1"/>
              <a:t>Supratemporal</a:t>
            </a:r>
            <a:r>
              <a:rPr lang="en-US" sz="2400" dirty="0"/>
              <a:t> small.  (The </a:t>
            </a:r>
            <a:r>
              <a:rPr lang="en-US" sz="2400" dirty="0" err="1"/>
              <a:t>supratemporal</a:t>
            </a:r>
            <a:r>
              <a:rPr lang="en-US" sz="2400" dirty="0"/>
              <a:t> is large in most other groups of amniotes.)</a:t>
            </a:r>
          </a:p>
          <a:p>
            <a:pPr marL="342900" lvl="0" indent="-342900">
              <a:buFont typeface="+mj-lt"/>
              <a:buAutoNum type="arabicPeriod"/>
            </a:pPr>
            <a:r>
              <a:rPr lang="en-US" sz="2400" dirty="0" err="1"/>
              <a:t>Supratemporal</a:t>
            </a:r>
            <a:r>
              <a:rPr lang="en-US" sz="2400" dirty="0"/>
              <a:t> does not contact the postorbital.</a:t>
            </a:r>
          </a:p>
          <a:p>
            <a:pPr marL="342900" lvl="0" indent="-342900">
              <a:buFont typeface="+mj-lt"/>
              <a:buAutoNum type="arabicPeriod"/>
            </a:pPr>
            <a:r>
              <a:rPr lang="en-US" sz="2400" dirty="0" err="1"/>
              <a:t>Caniniform</a:t>
            </a:r>
            <a:r>
              <a:rPr lang="en-US" sz="2400" dirty="0"/>
              <a:t> maxillary tooth present.  (Most other early amniotes have a relatively homodont dentition and no anterior maxillary tooth is much larger than the other teeth.)</a:t>
            </a:r>
          </a:p>
          <a:p>
            <a:pPr marL="342900" lvl="0" indent="-342900">
              <a:buFont typeface="+mj-lt"/>
              <a:buAutoNum type="arabicPeriod"/>
            </a:pPr>
            <a:r>
              <a:rPr lang="en-US" sz="2400" dirty="0"/>
              <a:t>Quadrate anterior process short.  (The anterior process of the quadrate extends anteriorly along more than 55% of the quadrate ramus of the </a:t>
            </a:r>
            <a:r>
              <a:rPr lang="en-US" sz="2400" dirty="0" err="1"/>
              <a:t>pterygoid</a:t>
            </a:r>
            <a:r>
              <a:rPr lang="en-US" sz="2400" dirty="0"/>
              <a:t> in most other amniotes.)</a:t>
            </a:r>
          </a:p>
          <a:p>
            <a:pPr marL="342900" lvl="0" indent="-342900">
              <a:buFont typeface="+mj-lt"/>
              <a:buAutoNum type="arabicPeriod"/>
            </a:pPr>
            <a:r>
              <a:rPr lang="en-US" sz="2400" dirty="0" err="1"/>
              <a:t>Ventrolateral</a:t>
            </a:r>
            <a:r>
              <a:rPr lang="en-US" sz="2400" dirty="0"/>
              <a:t> constriction of vertebral </a:t>
            </a:r>
            <a:r>
              <a:rPr lang="en-US" sz="2400" dirty="0" err="1"/>
              <a:t>centra</a:t>
            </a:r>
            <a:r>
              <a:rPr lang="en-US" sz="2400" dirty="0"/>
              <a:t>.  (Vertebral central are “hourglass” shaped.)</a:t>
            </a:r>
          </a:p>
          <a:p>
            <a:pPr marL="342900" lvl="0" indent="-342900">
              <a:buFont typeface="+mj-lt"/>
              <a:buAutoNum type="arabicPeriod"/>
            </a:pPr>
            <a:r>
              <a:rPr lang="en-US" sz="2400" dirty="0"/>
              <a:t>Narrow blade of the ilium. See below on this page.</a:t>
            </a:r>
          </a:p>
        </p:txBody>
      </p:sp>
    </p:spTree>
    <p:extLst>
      <p:ext uri="{BB962C8B-B14F-4D97-AF65-F5344CB8AC3E}">
        <p14:creationId xmlns:p14="http://schemas.microsoft.com/office/powerpoint/2010/main" val="1594234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ureptiliaFeaturesLandsca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1001" y="600800"/>
            <a:ext cx="9725457" cy="5557404"/>
          </a:xfrm>
          <a:prstGeom prst="rect">
            <a:avLst/>
          </a:prstGeom>
        </p:spPr>
      </p:pic>
    </p:spTree>
    <p:extLst>
      <p:ext uri="{BB962C8B-B14F-4D97-AF65-F5344CB8AC3E}">
        <p14:creationId xmlns:p14="http://schemas.microsoft.com/office/powerpoint/2010/main" val="2721782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22Phylogeny201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915" y="300400"/>
            <a:ext cx="9192437" cy="6253785"/>
          </a:xfrm>
          <a:prstGeom prst="rect">
            <a:avLst/>
          </a:prstGeom>
        </p:spPr>
      </p:pic>
    </p:spTree>
    <p:extLst>
      <p:ext uri="{BB962C8B-B14F-4D97-AF65-F5344CB8AC3E}">
        <p14:creationId xmlns:p14="http://schemas.microsoft.com/office/powerpoint/2010/main" val="30097200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tretch>
            <a:fillRect/>
          </a:stretch>
        </p:blipFill>
        <p:spPr>
          <a:xfrm>
            <a:off x="122899" y="464255"/>
            <a:ext cx="8876012" cy="6089931"/>
          </a:xfrm>
          <a:prstGeom prst="rect">
            <a:avLst/>
          </a:prstGeom>
        </p:spPr>
      </p:pic>
      <p:sp>
        <p:nvSpPr>
          <p:cNvPr id="3" name="TextBox 2"/>
          <p:cNvSpPr txBox="1"/>
          <p:nvPr/>
        </p:nvSpPr>
        <p:spPr>
          <a:xfrm>
            <a:off x="244247" y="202645"/>
            <a:ext cx="3800640" cy="523220"/>
          </a:xfrm>
          <a:prstGeom prst="rect">
            <a:avLst/>
          </a:prstGeom>
          <a:noFill/>
        </p:spPr>
        <p:txBody>
          <a:bodyPr wrap="none" rtlCol="0">
            <a:spAutoFit/>
          </a:bodyPr>
          <a:lstStyle/>
          <a:p>
            <a:r>
              <a:rPr lang="en-US" sz="2800" dirty="0" smtClean="0">
                <a:solidFill>
                  <a:schemeClr val="bg1"/>
                </a:solidFill>
              </a:rPr>
              <a:t>Hourglass-shaped </a:t>
            </a:r>
            <a:r>
              <a:rPr lang="en-US" sz="2800" dirty="0" err="1" smtClean="0">
                <a:solidFill>
                  <a:schemeClr val="bg1"/>
                </a:solidFill>
              </a:rPr>
              <a:t>centra</a:t>
            </a:r>
            <a:endParaRPr lang="en-US" sz="2800" dirty="0">
              <a:solidFill>
                <a:schemeClr val="bg1"/>
              </a:solidFill>
            </a:endParaRPr>
          </a:p>
        </p:txBody>
      </p:sp>
      <p:cxnSp>
        <p:nvCxnSpPr>
          <p:cNvPr id="5" name="Straight Arrow Connector 4"/>
          <p:cNvCxnSpPr/>
          <p:nvPr/>
        </p:nvCxnSpPr>
        <p:spPr>
          <a:xfrm>
            <a:off x="1172386" y="725865"/>
            <a:ext cx="1355571" cy="1484325"/>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1782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96438425"/>
              </p:ext>
            </p:extLst>
          </p:nvPr>
        </p:nvGraphicFramePr>
        <p:xfrm>
          <a:off x="150209" y="432007"/>
          <a:ext cx="8911845" cy="6040251"/>
        </p:xfrm>
        <a:graphic>
          <a:graphicData uri="http://schemas.openxmlformats.org/presentationml/2006/ole">
            <mc:AlternateContent xmlns:mc="http://schemas.openxmlformats.org/markup-compatibility/2006">
              <mc:Choice xmlns:v="urn:schemas-microsoft-com:vml" Requires="v">
                <p:oleObj spid="_x0000_s3089" name="Document" r:id="rId4" imgW="6858000" imgH="4648200" progId="Word.Document.12">
                  <p:embed/>
                </p:oleObj>
              </mc:Choice>
              <mc:Fallback>
                <p:oleObj name="Document" r:id="rId4" imgW="6858000" imgH="4648200" progId="Word.Document.12">
                  <p:embed/>
                  <p:pic>
                    <p:nvPicPr>
                      <p:cNvPr id="0" name=""/>
                      <p:cNvPicPr/>
                      <p:nvPr/>
                    </p:nvPicPr>
                    <p:blipFill>
                      <a:blip r:embed="rId5"/>
                      <a:stretch>
                        <a:fillRect/>
                      </a:stretch>
                    </p:blipFill>
                    <p:spPr>
                      <a:xfrm>
                        <a:off x="150209" y="432007"/>
                        <a:ext cx="8911845" cy="6040251"/>
                      </a:xfrm>
                      <a:prstGeom prst="rect">
                        <a:avLst/>
                      </a:prstGeom>
                    </p:spPr>
                  </p:pic>
                </p:oleObj>
              </mc:Fallback>
            </mc:AlternateContent>
          </a:graphicData>
        </a:graphic>
      </p:graphicFrame>
    </p:spTree>
    <p:extLst>
      <p:ext uri="{BB962C8B-B14F-4D97-AF65-F5344CB8AC3E}">
        <p14:creationId xmlns:p14="http://schemas.microsoft.com/office/powerpoint/2010/main" val="2721782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453" y="612844"/>
            <a:ext cx="8684837" cy="6001642"/>
          </a:xfrm>
          <a:prstGeom prst="rect">
            <a:avLst/>
          </a:prstGeom>
        </p:spPr>
        <p:txBody>
          <a:bodyPr wrap="square">
            <a:spAutoFit/>
          </a:bodyPr>
          <a:lstStyle/>
          <a:p>
            <a:r>
              <a:rPr lang="en-US" sz="2400" dirty="0"/>
              <a:t>The reptilian family </a:t>
            </a:r>
            <a:r>
              <a:rPr lang="en-US" sz="2400" dirty="0" err="1"/>
              <a:t>Captorhinidae</a:t>
            </a:r>
            <a:r>
              <a:rPr lang="en-US" sz="2400" dirty="0"/>
              <a:t> was long characterized as a generalized group that was very conservative in nature.  However recent discoveries have indicated that it is in fact a globally distributed family with a wide temporal distribution – from Late Pennsylvanian to Late Permian.</a:t>
            </a:r>
          </a:p>
          <a:p>
            <a:r>
              <a:rPr lang="en-US" sz="2400" dirty="0"/>
              <a:t> </a:t>
            </a:r>
          </a:p>
          <a:p>
            <a:r>
              <a:rPr lang="en-US" sz="2400" dirty="0" smtClean="0"/>
              <a:t>Morphologically</a:t>
            </a:r>
            <a:r>
              <a:rPr lang="en-US" sz="2400" dirty="0"/>
              <a:t>, the features unique to, and defining of, the </a:t>
            </a:r>
            <a:r>
              <a:rPr lang="en-US" sz="2400" dirty="0" err="1"/>
              <a:t>Captorhinidae</a:t>
            </a:r>
            <a:r>
              <a:rPr lang="en-US" sz="2400" dirty="0"/>
              <a:t> are the following [somewhat esoteric] skeletal features:</a:t>
            </a:r>
          </a:p>
          <a:p>
            <a:r>
              <a:rPr lang="en-US" sz="2400" dirty="0"/>
              <a:t> </a:t>
            </a:r>
          </a:p>
          <a:p>
            <a:pPr marL="342900" lvl="0" indent="-342900">
              <a:buFont typeface="+mj-lt"/>
              <a:buAutoNum type="arabicPeriod"/>
            </a:pPr>
            <a:r>
              <a:rPr lang="en-US" sz="2400" dirty="0"/>
              <a:t>a well developed suture between lacrimal and </a:t>
            </a:r>
            <a:r>
              <a:rPr lang="en-US" sz="2400" dirty="0" err="1"/>
              <a:t>jugal</a:t>
            </a:r>
            <a:r>
              <a:rPr lang="en-US" sz="2400" dirty="0"/>
              <a:t> </a:t>
            </a:r>
          </a:p>
          <a:p>
            <a:pPr marL="342900" lvl="0" indent="-342900">
              <a:buFont typeface="+mj-lt"/>
              <a:buAutoNum type="arabicPeriod"/>
            </a:pPr>
            <a:r>
              <a:rPr lang="en-US" sz="2400" dirty="0"/>
              <a:t>the pineal foramen is place relatively far forward between the parietals</a:t>
            </a:r>
          </a:p>
          <a:p>
            <a:pPr marL="342900" lvl="0" indent="-342900">
              <a:buFont typeface="+mj-lt"/>
              <a:buAutoNum type="arabicPeriod"/>
            </a:pPr>
            <a:r>
              <a:rPr lang="en-US" sz="2400" dirty="0"/>
              <a:t>absence of </a:t>
            </a:r>
            <a:r>
              <a:rPr lang="en-US" sz="2400" dirty="0" err="1"/>
              <a:t>posterolateral</a:t>
            </a:r>
            <a:r>
              <a:rPr lang="en-US" sz="2400" dirty="0"/>
              <a:t> frontal processes</a:t>
            </a:r>
          </a:p>
          <a:p>
            <a:pPr marL="342900" lvl="0" indent="-342900">
              <a:buFont typeface="+mj-lt"/>
              <a:buAutoNum type="arabicPeriod"/>
            </a:pPr>
            <a:r>
              <a:rPr lang="en-US" sz="2400" dirty="0"/>
              <a:t>the </a:t>
            </a:r>
            <a:r>
              <a:rPr lang="en-US" sz="2400" dirty="0" err="1"/>
              <a:t>jugal</a:t>
            </a:r>
            <a:r>
              <a:rPr lang="en-US" sz="2400" dirty="0"/>
              <a:t> extends anteriorly/</a:t>
            </a:r>
            <a:r>
              <a:rPr lang="en-US" sz="2400" dirty="0" err="1"/>
              <a:t>rostrally</a:t>
            </a:r>
            <a:r>
              <a:rPr lang="en-US" sz="2400" dirty="0"/>
              <a:t> beyond the anterior orbital margin</a:t>
            </a:r>
          </a:p>
        </p:txBody>
      </p:sp>
    </p:spTree>
    <p:extLst>
      <p:ext uri="{BB962C8B-B14F-4D97-AF65-F5344CB8AC3E}">
        <p14:creationId xmlns:p14="http://schemas.microsoft.com/office/powerpoint/2010/main" val="2721782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orhinidaeFeaturt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1907" y="-1"/>
            <a:ext cx="6921891" cy="7305187"/>
          </a:xfrm>
          <a:prstGeom prst="rect">
            <a:avLst/>
          </a:prstGeom>
        </p:spPr>
      </p:pic>
    </p:spTree>
    <p:extLst>
      <p:ext uri="{BB962C8B-B14F-4D97-AF65-F5344CB8AC3E}">
        <p14:creationId xmlns:p14="http://schemas.microsoft.com/office/powerpoint/2010/main" val="2721782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763" y="152474"/>
            <a:ext cx="8630216" cy="6740306"/>
          </a:xfrm>
          <a:prstGeom prst="rect">
            <a:avLst/>
          </a:prstGeom>
        </p:spPr>
        <p:txBody>
          <a:bodyPr wrap="square">
            <a:spAutoFit/>
          </a:bodyPr>
          <a:lstStyle/>
          <a:p>
            <a:r>
              <a:rPr lang="en-US" sz="2400" dirty="0"/>
              <a:t>The basal </a:t>
            </a:r>
            <a:r>
              <a:rPr lang="en-US" sz="2400" dirty="0" err="1"/>
              <a:t>eureptilian</a:t>
            </a:r>
            <a:r>
              <a:rPr lang="en-US" sz="2400" dirty="0"/>
              <a:t> family </a:t>
            </a:r>
            <a:r>
              <a:rPr lang="en-US" sz="2400" dirty="0" err="1"/>
              <a:t>Captorhinidae</a:t>
            </a:r>
            <a:r>
              <a:rPr lang="en-US" sz="2400" dirty="0"/>
              <a:t> was long characterized as a fairly conservative, generalized family that didn’t change much through time.  The one exception to this has been the development of multiple tooth rows in some members of the family.  It is a feature for which the family is perhaps best known, however because it is not present in all members, it can’t be a defining feature of the family.</a:t>
            </a:r>
          </a:p>
          <a:p>
            <a:r>
              <a:rPr lang="en-US" sz="2400" dirty="0"/>
              <a:t> </a:t>
            </a:r>
          </a:p>
          <a:p>
            <a:r>
              <a:rPr lang="en-US" sz="2400" dirty="0"/>
              <a:t>Initial work on this feature by well know workers such as Everett Olson and Armand de </a:t>
            </a:r>
            <a:r>
              <a:rPr lang="en-US" sz="2400" dirty="0" err="1"/>
              <a:t>Ricqlés</a:t>
            </a:r>
            <a:r>
              <a:rPr lang="en-US" sz="2400" dirty="0"/>
              <a:t> proposed that </a:t>
            </a:r>
            <a:r>
              <a:rPr lang="en-US" sz="2400" dirty="0" err="1"/>
              <a:t>captorhinids</a:t>
            </a:r>
            <a:r>
              <a:rPr lang="en-US" sz="2400" dirty="0"/>
              <a:t> with single maxillary and </a:t>
            </a:r>
            <a:r>
              <a:rPr lang="en-US" sz="2400" dirty="0" err="1"/>
              <a:t>dentary</a:t>
            </a:r>
            <a:r>
              <a:rPr lang="en-US" sz="2400" dirty="0"/>
              <a:t> tooth rows were more primitive (and usually smaller), whereas multiple tooth rows tended to be fond in later (i.e. younger, more recent), larger, more advanced taxa.</a:t>
            </a:r>
          </a:p>
          <a:p>
            <a:r>
              <a:rPr lang="en-US" sz="2400" dirty="0"/>
              <a:t> </a:t>
            </a:r>
          </a:p>
          <a:p>
            <a:r>
              <a:rPr lang="en-US" sz="2400" dirty="0"/>
              <a:t>Examples of a </a:t>
            </a:r>
            <a:r>
              <a:rPr lang="en-US" sz="2400" dirty="0" err="1"/>
              <a:t>captorhinid</a:t>
            </a:r>
            <a:r>
              <a:rPr lang="en-US" sz="2400" dirty="0"/>
              <a:t> with single maxillary and </a:t>
            </a:r>
            <a:r>
              <a:rPr lang="en-US" sz="2400" dirty="0" err="1"/>
              <a:t>dentary</a:t>
            </a:r>
            <a:r>
              <a:rPr lang="en-US" sz="2400" dirty="0"/>
              <a:t> tooth rows may be seen in the examples of </a:t>
            </a:r>
            <a:r>
              <a:rPr lang="en-US" sz="2400" i="1" dirty="0" err="1"/>
              <a:t>Captorhinus</a:t>
            </a:r>
            <a:r>
              <a:rPr lang="en-US" sz="2400" dirty="0"/>
              <a:t> that are being used to illustrate the features of </a:t>
            </a:r>
            <a:r>
              <a:rPr lang="en-US" sz="2400" dirty="0" err="1"/>
              <a:t>Reptilia</a:t>
            </a:r>
            <a:r>
              <a:rPr lang="en-US" sz="2400" dirty="0"/>
              <a:t>, </a:t>
            </a:r>
            <a:r>
              <a:rPr lang="en-US" sz="2400" dirty="0" err="1"/>
              <a:t>Eureptilia</a:t>
            </a:r>
            <a:r>
              <a:rPr lang="en-US" sz="2400" dirty="0"/>
              <a:t>, and </a:t>
            </a:r>
            <a:r>
              <a:rPr lang="en-US" sz="2400" dirty="0" err="1" smtClean="0"/>
              <a:t>Captorhinidae</a:t>
            </a:r>
            <a:r>
              <a:rPr lang="en-US" sz="2400" dirty="0" smtClean="0"/>
              <a:t>.</a:t>
            </a:r>
            <a:endParaRPr lang="en-US" sz="2400" dirty="0"/>
          </a:p>
        </p:txBody>
      </p:sp>
    </p:spTree>
    <p:extLst>
      <p:ext uri="{BB962C8B-B14F-4D97-AF65-F5344CB8AC3E}">
        <p14:creationId xmlns:p14="http://schemas.microsoft.com/office/powerpoint/2010/main" val="2721782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57839276"/>
              </p:ext>
            </p:extLst>
          </p:nvPr>
        </p:nvGraphicFramePr>
        <p:xfrm>
          <a:off x="167891" y="191164"/>
          <a:ext cx="8785002" cy="6458604"/>
        </p:xfrm>
        <a:graphic>
          <a:graphicData uri="http://schemas.openxmlformats.org/presentationml/2006/ole">
            <mc:AlternateContent xmlns:mc="http://schemas.openxmlformats.org/markup-compatibility/2006">
              <mc:Choice xmlns:v="urn:schemas-microsoft-com:vml" Requires="v">
                <p:oleObj spid="_x0000_s4112" name="Document" r:id="rId4" imgW="6858000" imgH="5041900" progId="Word.Document.12">
                  <p:embed/>
                </p:oleObj>
              </mc:Choice>
              <mc:Fallback>
                <p:oleObj name="Document" r:id="rId4" imgW="6858000" imgH="5041900" progId="Word.Document.12">
                  <p:embed/>
                  <p:pic>
                    <p:nvPicPr>
                      <p:cNvPr id="0" name=""/>
                      <p:cNvPicPr/>
                      <p:nvPr/>
                    </p:nvPicPr>
                    <p:blipFill>
                      <a:blip r:embed="rId5"/>
                      <a:stretch>
                        <a:fillRect/>
                      </a:stretch>
                    </p:blipFill>
                    <p:spPr>
                      <a:xfrm>
                        <a:off x="167891" y="191164"/>
                        <a:ext cx="8785002" cy="6458604"/>
                      </a:xfrm>
                      <a:prstGeom prst="rect">
                        <a:avLst/>
                      </a:prstGeom>
                    </p:spPr>
                  </p:pic>
                </p:oleObj>
              </mc:Fallback>
            </mc:AlternateContent>
          </a:graphicData>
        </a:graphic>
      </p:graphicFrame>
    </p:spTree>
    <p:extLst>
      <p:ext uri="{BB962C8B-B14F-4D97-AF65-F5344CB8AC3E}">
        <p14:creationId xmlns:p14="http://schemas.microsoft.com/office/powerpoint/2010/main" val="2721782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a:ext>
            </a:extLst>
          </a:blip>
          <a:stretch>
            <a:fillRect/>
          </a:stretch>
        </p:blipFill>
        <p:spPr>
          <a:xfrm>
            <a:off x="314075" y="1098928"/>
            <a:ext cx="8316140" cy="2410293"/>
          </a:xfrm>
          <a:prstGeom prst="rect">
            <a:avLst/>
          </a:prstGeom>
        </p:spPr>
      </p:pic>
      <p:sp>
        <p:nvSpPr>
          <p:cNvPr id="4" name="Rectangle 3"/>
          <p:cNvSpPr/>
          <p:nvPr/>
        </p:nvSpPr>
        <p:spPr>
          <a:xfrm>
            <a:off x="210379" y="318351"/>
            <a:ext cx="8556390" cy="830997"/>
          </a:xfrm>
          <a:prstGeom prst="rect">
            <a:avLst/>
          </a:prstGeom>
        </p:spPr>
        <p:txBody>
          <a:bodyPr wrap="square">
            <a:spAutoFit/>
          </a:bodyPr>
          <a:lstStyle/>
          <a:p>
            <a:r>
              <a:rPr lang="en-US" sz="2400" dirty="0"/>
              <a:t>A</a:t>
            </a:r>
            <a:r>
              <a:rPr lang="en-US" sz="2400" dirty="0" smtClean="0"/>
              <a:t> </a:t>
            </a:r>
            <a:r>
              <a:rPr lang="en-US" sz="2400" dirty="0"/>
              <a:t>histological section of a</a:t>
            </a:r>
            <a:r>
              <a:rPr lang="en-US" sz="2400" i="1" dirty="0"/>
              <a:t> </a:t>
            </a:r>
            <a:r>
              <a:rPr lang="en-US" sz="2400" i="1" dirty="0" err="1"/>
              <a:t>Captorhinus</a:t>
            </a:r>
            <a:r>
              <a:rPr lang="en-US" sz="2400" i="1" dirty="0"/>
              <a:t> </a:t>
            </a:r>
            <a:r>
              <a:rPr lang="en-US" sz="2400" dirty="0"/>
              <a:t>jaw, demonstrating clearly the lines of teeth knows as </a:t>
            </a:r>
            <a:r>
              <a:rPr lang="en-US" sz="2400" dirty="0" err="1"/>
              <a:t>Zahnreihen</a:t>
            </a:r>
            <a:r>
              <a:rPr lang="en-US" sz="2400" dirty="0"/>
              <a:t>.</a:t>
            </a:r>
          </a:p>
        </p:txBody>
      </p:sp>
      <p:sp>
        <p:nvSpPr>
          <p:cNvPr id="5" name="Rectangle 4"/>
          <p:cNvSpPr/>
          <p:nvPr/>
        </p:nvSpPr>
        <p:spPr>
          <a:xfrm>
            <a:off x="314075" y="3509221"/>
            <a:ext cx="8316140" cy="3046988"/>
          </a:xfrm>
          <a:prstGeom prst="rect">
            <a:avLst/>
          </a:prstGeom>
        </p:spPr>
        <p:txBody>
          <a:bodyPr wrap="square">
            <a:spAutoFit/>
          </a:bodyPr>
          <a:lstStyle/>
          <a:p>
            <a:r>
              <a:rPr lang="en-US" sz="2400" dirty="0" err="1"/>
              <a:t>Zahnreihen</a:t>
            </a:r>
            <a:r>
              <a:rPr lang="en-US" sz="2400" dirty="0"/>
              <a:t> is a German-derived word that refers to the theory that throughout the life of animals that have constantly replacing teeth:</a:t>
            </a:r>
          </a:p>
          <a:p>
            <a:pPr marL="285750" lvl="0" indent="-285750">
              <a:buFont typeface="Arial"/>
              <a:buChar char="•"/>
            </a:pPr>
            <a:r>
              <a:rPr lang="en-US" sz="2400" dirty="0"/>
              <a:t>Impulses pass along the jaws from front-to-back at regular </a:t>
            </a:r>
            <a:r>
              <a:rPr lang="en-US" sz="2400" dirty="0" err="1"/>
              <a:t>invervals</a:t>
            </a:r>
            <a:r>
              <a:rPr lang="en-US" sz="2400" dirty="0"/>
              <a:t>, stimulating the development of teeth at each successive tooth locus.</a:t>
            </a:r>
          </a:p>
          <a:p>
            <a:pPr marL="285750" lvl="0" indent="-285750">
              <a:buFont typeface="Arial"/>
              <a:buChar char="•"/>
            </a:pPr>
            <a:r>
              <a:rPr lang="en-US" sz="2400" dirty="0"/>
              <a:t>Bolt and </a:t>
            </a:r>
            <a:r>
              <a:rPr lang="en-US" sz="2400" dirty="0" err="1"/>
              <a:t>DeMar</a:t>
            </a:r>
            <a:r>
              <a:rPr lang="en-US" sz="2400" dirty="0"/>
              <a:t> (1975) and </a:t>
            </a:r>
            <a:r>
              <a:rPr lang="en-US" sz="2400" dirty="0" err="1"/>
              <a:t>Ricqles</a:t>
            </a:r>
            <a:r>
              <a:rPr lang="en-US" sz="2400" dirty="0"/>
              <a:t> and Bolt hypothesized that there were multiple in the jaws of reptiles like </a:t>
            </a:r>
            <a:r>
              <a:rPr lang="en-US" sz="2400" i="1" dirty="0" err="1"/>
              <a:t>Captorhinus</a:t>
            </a:r>
            <a:r>
              <a:rPr lang="en-US" sz="2400" dirty="0"/>
              <a:t>.</a:t>
            </a:r>
          </a:p>
        </p:txBody>
      </p:sp>
    </p:spTree>
    <p:extLst>
      <p:ext uri="{BB962C8B-B14F-4D97-AF65-F5344CB8AC3E}">
        <p14:creationId xmlns:p14="http://schemas.microsoft.com/office/powerpoint/2010/main" val="2721782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141" y="154497"/>
            <a:ext cx="8493661" cy="954107"/>
          </a:xfrm>
          <a:prstGeom prst="rect">
            <a:avLst/>
          </a:prstGeom>
        </p:spPr>
        <p:txBody>
          <a:bodyPr wrap="square">
            <a:spAutoFit/>
          </a:bodyPr>
          <a:lstStyle/>
          <a:p>
            <a:r>
              <a:rPr lang="en-US" sz="2800" dirty="0"/>
              <a:t>In </a:t>
            </a:r>
            <a:r>
              <a:rPr lang="en-US" sz="2800" dirty="0" smtClean="0"/>
              <a:t>this illustration, </a:t>
            </a:r>
            <a:r>
              <a:rPr lang="en-US" sz="2800" dirty="0"/>
              <a:t>you can see them interpreting as many as five to six waves or </a:t>
            </a:r>
            <a:r>
              <a:rPr lang="en-US" sz="2800" dirty="0" err="1"/>
              <a:t>Zahnreihen</a:t>
            </a:r>
            <a:r>
              <a:rPr lang="en-US" sz="2800" dirty="0"/>
              <a:t>.</a:t>
            </a:r>
          </a:p>
        </p:txBody>
      </p:sp>
      <p:pic>
        <p:nvPicPr>
          <p:cNvPr id="3" name="Picture 2"/>
          <p:cNvPicPr/>
          <p:nvPr/>
        </p:nvPicPr>
        <p:blipFill>
          <a:blip r:embed="rId2">
            <a:extLst>
              <a:ext uri="{28A0092B-C50C-407E-A947-70E740481C1C}">
                <a14:useLocalDpi xmlns:a14="http://schemas.microsoft.com/office/drawing/2010/main"/>
              </a:ext>
            </a:extLst>
          </a:blip>
          <a:stretch>
            <a:fillRect/>
          </a:stretch>
        </p:blipFill>
        <p:spPr>
          <a:xfrm>
            <a:off x="1147054" y="1270000"/>
            <a:ext cx="6513628" cy="5120332"/>
          </a:xfrm>
          <a:prstGeom prst="rect">
            <a:avLst/>
          </a:prstGeom>
        </p:spPr>
      </p:pic>
    </p:spTree>
    <p:extLst>
      <p:ext uri="{BB962C8B-B14F-4D97-AF65-F5344CB8AC3E}">
        <p14:creationId xmlns:p14="http://schemas.microsoft.com/office/powerpoint/2010/main" val="2721782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a:ext>
            </a:extLst>
          </a:blip>
          <a:stretch>
            <a:fillRect/>
          </a:stretch>
        </p:blipFill>
        <p:spPr>
          <a:xfrm rot="16200000">
            <a:off x="2458104" y="-915124"/>
            <a:ext cx="4164640" cy="8643872"/>
          </a:xfrm>
          <a:prstGeom prst="rect">
            <a:avLst/>
          </a:prstGeom>
        </p:spPr>
      </p:pic>
    </p:spTree>
    <p:extLst>
      <p:ext uri="{BB962C8B-B14F-4D97-AF65-F5344CB8AC3E}">
        <p14:creationId xmlns:p14="http://schemas.microsoft.com/office/powerpoint/2010/main" val="2933782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899" y="413888"/>
            <a:ext cx="8835046" cy="5632310"/>
          </a:xfrm>
          <a:prstGeom prst="rect">
            <a:avLst/>
          </a:prstGeom>
        </p:spPr>
        <p:txBody>
          <a:bodyPr wrap="square">
            <a:spAutoFit/>
          </a:bodyPr>
          <a:lstStyle/>
          <a:p>
            <a:pPr algn="ctr"/>
            <a:r>
              <a:rPr lang="en-US" sz="3600" dirty="0" err="1"/>
              <a:t>Captorhinid</a:t>
            </a:r>
            <a:r>
              <a:rPr lang="en-US" sz="3600" dirty="0"/>
              <a:t> Subfamily</a:t>
            </a:r>
          </a:p>
          <a:p>
            <a:pPr algn="ctr"/>
            <a:r>
              <a:rPr lang="en-US" sz="3600" dirty="0"/>
              <a:t>MORADISAURINAE</a:t>
            </a:r>
          </a:p>
          <a:p>
            <a:r>
              <a:rPr lang="en-US" sz="2400" dirty="0"/>
              <a:t> </a:t>
            </a:r>
          </a:p>
          <a:p>
            <a:r>
              <a:rPr lang="en-US" sz="2400" dirty="0"/>
              <a:t>Much larger, more derived members of the family have been united into the subfamily </a:t>
            </a:r>
            <a:r>
              <a:rPr lang="en-US" sz="2400" dirty="0" err="1"/>
              <a:t>Moradisaurinae</a:t>
            </a:r>
            <a:r>
              <a:rPr lang="en-US" sz="2400" dirty="0"/>
              <a:t>.  </a:t>
            </a:r>
            <a:endParaRPr lang="en-US" sz="2400" dirty="0" smtClean="0"/>
          </a:p>
          <a:p>
            <a:endParaRPr lang="en-US" sz="2400" dirty="0"/>
          </a:p>
          <a:p>
            <a:r>
              <a:rPr lang="en-US" sz="2400" dirty="0" err="1" smtClean="0"/>
              <a:t>Moradisaurinae</a:t>
            </a:r>
            <a:r>
              <a:rPr lang="en-US" sz="2400" dirty="0" smtClean="0"/>
              <a:t> </a:t>
            </a:r>
            <a:r>
              <a:rPr lang="en-US" sz="2400" dirty="0"/>
              <a:t>is defined as larger </a:t>
            </a:r>
            <a:r>
              <a:rPr lang="en-US" sz="2400" dirty="0" err="1"/>
              <a:t>captorhinid</a:t>
            </a:r>
            <a:r>
              <a:rPr lang="en-US" sz="2400" dirty="0"/>
              <a:t> reptiles with multiple rows of maxillary and </a:t>
            </a:r>
            <a:r>
              <a:rPr lang="en-US" sz="2400" dirty="0" err="1"/>
              <a:t>dentary</a:t>
            </a:r>
            <a:r>
              <a:rPr lang="en-US" sz="2400" dirty="0"/>
              <a:t> teeth with the rows arranged in parallel with one another.  Some taxa have as many as seven rows of teeth on each side.  </a:t>
            </a:r>
          </a:p>
          <a:p>
            <a:r>
              <a:rPr lang="en-US" sz="2400" dirty="0"/>
              <a:t> </a:t>
            </a:r>
          </a:p>
          <a:p>
            <a:r>
              <a:rPr lang="en-US" sz="2400" dirty="0"/>
              <a:t>Following are illustrations of the </a:t>
            </a:r>
            <a:r>
              <a:rPr lang="en-US" sz="2400" dirty="0" err="1"/>
              <a:t>moradisaurine</a:t>
            </a:r>
            <a:r>
              <a:rPr lang="en-US" sz="2400" dirty="0"/>
              <a:t> </a:t>
            </a:r>
            <a:r>
              <a:rPr lang="en-US" sz="2400" dirty="0" err="1"/>
              <a:t>captorhinid</a:t>
            </a:r>
            <a:r>
              <a:rPr lang="en-US" sz="2400" dirty="0"/>
              <a:t> </a:t>
            </a:r>
            <a:r>
              <a:rPr lang="en-US" sz="2400" i="1" dirty="0" err="1"/>
              <a:t>Labidosaurikos</a:t>
            </a:r>
            <a:r>
              <a:rPr lang="en-US" sz="2400" dirty="0"/>
              <a:t> from the Early Permian of Oklahoma to demonstrate the pattern of parallel tooth rows.</a:t>
            </a:r>
          </a:p>
        </p:txBody>
      </p:sp>
    </p:spTree>
    <p:extLst>
      <p:ext uri="{BB962C8B-B14F-4D97-AF65-F5344CB8AC3E}">
        <p14:creationId xmlns:p14="http://schemas.microsoft.com/office/powerpoint/2010/main" val="2445564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553" y="794285"/>
            <a:ext cx="8835047" cy="5016757"/>
          </a:xfrm>
          <a:prstGeom prst="rect">
            <a:avLst/>
          </a:prstGeom>
        </p:spPr>
        <p:txBody>
          <a:bodyPr wrap="square">
            <a:spAutoFit/>
          </a:bodyPr>
          <a:lstStyle/>
          <a:p>
            <a:r>
              <a:rPr lang="en-US" sz="3200" dirty="0" err="1"/>
              <a:t>Reptilia</a:t>
            </a:r>
            <a:r>
              <a:rPr lang="en-US" sz="3200" dirty="0"/>
              <a:t> was originally erected as a class by </a:t>
            </a:r>
            <a:r>
              <a:rPr lang="en-US" sz="3200" dirty="0" err="1"/>
              <a:t>Laurenti</a:t>
            </a:r>
            <a:r>
              <a:rPr lang="en-US" sz="3200" dirty="0"/>
              <a:t> in 1768 to accept all </a:t>
            </a:r>
            <a:r>
              <a:rPr lang="en-US" sz="3200" dirty="0" err="1"/>
              <a:t>tetrapods</a:t>
            </a:r>
            <a:r>
              <a:rPr lang="en-US" sz="3200" dirty="0"/>
              <a:t> that were neither birds nor mammals.</a:t>
            </a:r>
          </a:p>
          <a:p>
            <a:r>
              <a:rPr lang="en-US" sz="3200" dirty="0"/>
              <a:t> </a:t>
            </a:r>
          </a:p>
          <a:p>
            <a:r>
              <a:rPr lang="en-US" sz="3200" dirty="0"/>
              <a:t>Owen (1854, 1859) therefore included amphibians in the group.</a:t>
            </a:r>
          </a:p>
          <a:p>
            <a:r>
              <a:rPr lang="en-US" sz="3200" dirty="0"/>
              <a:t> </a:t>
            </a:r>
          </a:p>
          <a:p>
            <a:r>
              <a:rPr lang="en-US" sz="3200" dirty="0" err="1"/>
              <a:t>Haekel</a:t>
            </a:r>
            <a:r>
              <a:rPr lang="en-US" sz="3200" dirty="0"/>
              <a:t> (1866) recognized the reproductive similarity of Reptiles, birds, and mammals – amniotes, and thus removed extant amphibians from the </a:t>
            </a:r>
            <a:r>
              <a:rPr lang="en-US" sz="3200" dirty="0" err="1"/>
              <a:t>Reptilia</a:t>
            </a:r>
            <a:r>
              <a:rPr lang="en-US" sz="3200" dirty="0"/>
              <a:t>.</a:t>
            </a:r>
          </a:p>
        </p:txBody>
      </p:sp>
    </p:spTree>
    <p:extLst>
      <p:ext uri="{BB962C8B-B14F-4D97-AF65-F5344CB8AC3E}">
        <p14:creationId xmlns:p14="http://schemas.microsoft.com/office/powerpoint/2010/main" val="42775263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tretch>
            <a:fillRect/>
          </a:stretch>
        </p:blipFill>
        <p:spPr>
          <a:xfrm>
            <a:off x="286763" y="1228910"/>
            <a:ext cx="8725804" cy="4314839"/>
          </a:xfrm>
          <a:prstGeom prst="rect">
            <a:avLst/>
          </a:prstGeom>
        </p:spPr>
      </p:pic>
    </p:spTree>
    <p:extLst>
      <p:ext uri="{BB962C8B-B14F-4D97-AF65-F5344CB8AC3E}">
        <p14:creationId xmlns:p14="http://schemas.microsoft.com/office/powerpoint/2010/main" val="3326481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bidosarikosSkullLandscap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0200"/>
            <a:ext cx="9144000" cy="3657600"/>
          </a:xfrm>
          <a:prstGeom prst="rect">
            <a:avLst/>
          </a:prstGeom>
        </p:spPr>
      </p:pic>
    </p:spTree>
    <p:extLst>
      <p:ext uri="{BB962C8B-B14F-4D97-AF65-F5344CB8AC3E}">
        <p14:creationId xmlns:p14="http://schemas.microsoft.com/office/powerpoint/2010/main" val="3326481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800" dirty="0" smtClean="0"/>
              <a:t>Kathleen Devlin</a:t>
            </a:r>
          </a:p>
          <a:p>
            <a:r>
              <a:rPr lang="en-US" sz="2800" dirty="0" smtClean="0"/>
              <a:t>BIOL 622</a:t>
            </a:r>
          </a:p>
          <a:p>
            <a:r>
              <a:rPr lang="en-US" sz="2800" dirty="0" smtClean="0"/>
              <a:t>Winter 2014</a:t>
            </a:r>
            <a:endParaRPr lang="en-US" sz="2800" dirty="0"/>
          </a:p>
        </p:txBody>
      </p:sp>
      <p:sp>
        <p:nvSpPr>
          <p:cNvPr id="2" name="Title 1"/>
          <p:cNvSpPr>
            <a:spLocks noGrp="1"/>
          </p:cNvSpPr>
          <p:nvPr>
            <p:ph type="ctrTitle"/>
          </p:nvPr>
        </p:nvSpPr>
        <p:spPr/>
        <p:txBody>
          <a:bodyPr>
            <a:normAutofit/>
          </a:bodyPr>
          <a:lstStyle/>
          <a:p>
            <a:r>
              <a:rPr lang="en-US" sz="5400" dirty="0" smtClean="0"/>
              <a:t>CAPTORHINIDAE</a:t>
            </a:r>
            <a:endParaRPr lang="en-US" sz="5400" dirty="0"/>
          </a:p>
        </p:txBody>
      </p:sp>
    </p:spTree>
    <p:extLst>
      <p:ext uri="{BB962C8B-B14F-4D97-AF65-F5344CB8AC3E}">
        <p14:creationId xmlns:p14="http://schemas.microsoft.com/office/powerpoint/2010/main" val="21391091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1752600" y="-13495"/>
            <a:ext cx="5029200" cy="6915151"/>
          </a:xfrm>
          <a:solidFill>
            <a:schemeClr val="bg1"/>
          </a:solidFill>
        </p:spPr>
      </p:pic>
      <p:sp>
        <p:nvSpPr>
          <p:cNvPr id="5" name="TextBox 4"/>
          <p:cNvSpPr txBox="1"/>
          <p:nvPr/>
        </p:nvSpPr>
        <p:spPr>
          <a:xfrm>
            <a:off x="533400" y="228599"/>
            <a:ext cx="3505200" cy="830997"/>
          </a:xfrm>
          <a:prstGeom prst="rect">
            <a:avLst/>
          </a:prstGeom>
          <a:noFill/>
        </p:spPr>
        <p:txBody>
          <a:bodyPr wrap="square" rtlCol="0">
            <a:spAutoFit/>
          </a:bodyPr>
          <a:lstStyle/>
          <a:p>
            <a:r>
              <a:rPr lang="en-US" sz="2400" b="1" dirty="0" smtClean="0"/>
              <a:t>Monophyletic Family - </a:t>
            </a:r>
            <a:r>
              <a:rPr lang="en-US" sz="2400" b="1" dirty="0" err="1" smtClean="0"/>
              <a:t>Captorhinidae</a:t>
            </a:r>
            <a:endParaRPr lang="en-US" sz="2400" b="1" dirty="0"/>
          </a:p>
        </p:txBody>
      </p:sp>
      <p:sp>
        <p:nvSpPr>
          <p:cNvPr id="3" name="Oval 2"/>
          <p:cNvSpPr/>
          <p:nvPr/>
        </p:nvSpPr>
        <p:spPr>
          <a:xfrm>
            <a:off x="4114800" y="5029200"/>
            <a:ext cx="152400" cy="152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14800" y="5029200"/>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52900" y="4495800"/>
            <a:ext cx="228600" cy="369332"/>
          </a:xfrm>
          <a:prstGeom prst="rect">
            <a:avLst/>
          </a:prstGeom>
          <a:noFill/>
        </p:spPr>
        <p:txBody>
          <a:bodyPr wrap="square" rtlCol="0">
            <a:spAutoFit/>
          </a:bodyPr>
          <a:lstStyle/>
          <a:p>
            <a:r>
              <a:rPr lang="en-US" b="1" dirty="0" smtClean="0"/>
              <a:t>*</a:t>
            </a:r>
            <a:endParaRPr lang="en-US" b="1" dirty="0"/>
          </a:p>
        </p:txBody>
      </p:sp>
    </p:spTree>
    <p:extLst>
      <p:ext uri="{BB962C8B-B14F-4D97-AF65-F5344CB8AC3E}">
        <p14:creationId xmlns:p14="http://schemas.microsoft.com/office/powerpoint/2010/main" val="39346857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Captorhinidae</a:t>
            </a:r>
            <a:r>
              <a:rPr lang="en-US" dirty="0" smtClean="0"/>
              <a:t> – Why Are They Important?</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smtClean="0"/>
              <a:t>Very basal amniotes - </a:t>
            </a:r>
            <a:r>
              <a:rPr lang="en-US" i="1" dirty="0" err="1" smtClean="0"/>
              <a:t>Captorhinus</a:t>
            </a:r>
            <a:r>
              <a:rPr lang="en-US" i="1" dirty="0" smtClean="0"/>
              <a:t> </a:t>
            </a:r>
            <a:r>
              <a:rPr lang="en-US" i="1" dirty="0" err="1" smtClean="0"/>
              <a:t>aguti</a:t>
            </a:r>
            <a:r>
              <a:rPr lang="en-US" i="1" dirty="0" smtClean="0"/>
              <a:t> </a:t>
            </a:r>
            <a:r>
              <a:rPr lang="en-US" dirty="0" smtClean="0"/>
              <a:t>well studied</a:t>
            </a:r>
          </a:p>
          <a:p>
            <a:r>
              <a:rPr lang="en-US" dirty="0" smtClean="0"/>
              <a:t>Represent the first reptilian diversification and geographic dispersal in terrestrial vertebrate evolution (</a:t>
            </a:r>
            <a:r>
              <a:rPr lang="en-US" dirty="0" err="1" smtClean="0"/>
              <a:t>Reisz</a:t>
            </a:r>
            <a:r>
              <a:rPr lang="en-US" dirty="0" smtClean="0"/>
              <a:t> 1997)</a:t>
            </a:r>
          </a:p>
          <a:p>
            <a:r>
              <a:rPr lang="en-US" dirty="0" smtClean="0"/>
              <a:t>Evolutionary trend from </a:t>
            </a:r>
            <a:r>
              <a:rPr lang="en-US" dirty="0" err="1" smtClean="0"/>
              <a:t>faunivorous</a:t>
            </a:r>
            <a:r>
              <a:rPr lang="en-US" dirty="0" smtClean="0"/>
              <a:t>, to </a:t>
            </a:r>
            <a:r>
              <a:rPr lang="en-US" dirty="0" err="1" smtClean="0"/>
              <a:t>omniverous</a:t>
            </a:r>
            <a:r>
              <a:rPr lang="en-US" dirty="0" smtClean="0"/>
              <a:t> and herbivorous feeding habits within the clade (</a:t>
            </a:r>
            <a:r>
              <a:rPr lang="en-US" dirty="0" err="1" smtClean="0"/>
              <a:t>Reisz</a:t>
            </a:r>
            <a:r>
              <a:rPr lang="en-US" dirty="0" smtClean="0"/>
              <a:t> 2011)</a:t>
            </a:r>
          </a:p>
          <a:p>
            <a:r>
              <a:rPr lang="en-US" dirty="0" smtClean="0"/>
              <a:t>Oldest known herbivorous reptiles</a:t>
            </a:r>
          </a:p>
          <a:p>
            <a:r>
              <a:rPr lang="en-US" dirty="0" smtClean="0"/>
              <a:t>Generalized morphology</a:t>
            </a:r>
          </a:p>
          <a:p>
            <a:r>
              <a:rPr lang="en-US" dirty="0" smtClean="0"/>
              <a:t>Highly terrestrial in nature</a:t>
            </a:r>
          </a:p>
          <a:p>
            <a:r>
              <a:rPr lang="en-US" dirty="0" smtClean="0"/>
              <a:t>Unspecialized </a:t>
            </a:r>
          </a:p>
          <a:p>
            <a:r>
              <a:rPr lang="en-US" dirty="0" smtClean="0"/>
              <a:t>Lack of geographic barriers allowed dispersal</a:t>
            </a:r>
          </a:p>
          <a:p>
            <a:r>
              <a:rPr lang="en-US" dirty="0" smtClean="0"/>
              <a:t>Temporal range of more than 50 million years</a:t>
            </a:r>
            <a:endParaRPr lang="en-US" dirty="0"/>
          </a:p>
        </p:txBody>
      </p:sp>
    </p:spTree>
    <p:extLst>
      <p:ext uri="{BB962C8B-B14F-4D97-AF65-F5344CB8AC3E}">
        <p14:creationId xmlns:p14="http://schemas.microsoft.com/office/powerpoint/2010/main" val="18743644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a:t>
            </a:r>
            <a:r>
              <a:rPr lang="en-US" dirty="0" err="1" smtClean="0"/>
              <a:t>Captorhinidae</a:t>
            </a:r>
            <a:r>
              <a:rPr lang="en-US" dirty="0" smtClean="0"/>
              <a:t> Look Like?</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a:t>Start out very small</a:t>
            </a:r>
          </a:p>
          <a:p>
            <a:r>
              <a:rPr lang="en-US" dirty="0" smtClean="0"/>
              <a:t>Earliest began with single row of teeth on maxilla and </a:t>
            </a:r>
            <a:r>
              <a:rPr lang="en-US" dirty="0" err="1" smtClean="0"/>
              <a:t>dentary</a:t>
            </a:r>
            <a:endParaRPr lang="en-US" dirty="0" smtClean="0"/>
          </a:p>
          <a:p>
            <a:r>
              <a:rPr lang="en-US" dirty="0" smtClean="0"/>
              <a:t>During early </a:t>
            </a:r>
            <a:r>
              <a:rPr lang="en-US" dirty="0"/>
              <a:t>P</a:t>
            </a:r>
            <a:r>
              <a:rPr lang="en-US" dirty="0" smtClean="0"/>
              <a:t>ermian we see an increase in size</a:t>
            </a:r>
          </a:p>
          <a:p>
            <a:r>
              <a:rPr lang="en-US" dirty="0" smtClean="0"/>
              <a:t>Several taxa evolved multiple tooth rows on maxilla and mandible (evolved possibly 3 times) and indicate herbivorous diet</a:t>
            </a:r>
          </a:p>
          <a:p>
            <a:r>
              <a:rPr lang="en-US" dirty="0" smtClean="0"/>
              <a:t>Animals with “heart shaped” skulls</a:t>
            </a:r>
          </a:p>
          <a:p>
            <a:r>
              <a:rPr lang="en-US" dirty="0" smtClean="0"/>
              <a:t>All skulls pitted or have elongate groves – protects against spreading of micro-fractures</a:t>
            </a:r>
          </a:p>
          <a:p>
            <a:r>
              <a:rPr lang="en-US" dirty="0" smtClean="0"/>
              <a:t>“Swollen” neural arches</a:t>
            </a:r>
            <a:endParaRPr lang="en-US" dirty="0"/>
          </a:p>
        </p:txBody>
      </p:sp>
      <p:sp>
        <p:nvSpPr>
          <p:cNvPr id="12" name="Line 11"/>
          <p:cNvSpPr>
            <a:spLocks noChangeShapeType="1"/>
          </p:cNvSpPr>
          <p:nvPr/>
        </p:nvSpPr>
        <p:spPr bwMode="auto">
          <a:xfrm>
            <a:off x="6934200" y="2819400"/>
            <a:ext cx="45720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634354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098" name="Picture 2" descr="Captorhinidae by karkemish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455" y="533400"/>
            <a:ext cx="8839200" cy="587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0360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lvl="0"/>
            <a:r>
              <a:rPr kumimoji="0" lang="en-US" altLang="en-US" b="0" i="0" u="none" strike="noStrike" cap="none" normalizeH="0" baseline="0" dirty="0" smtClean="0">
                <a:ln>
                  <a:noFill/>
                </a:ln>
                <a:solidFill>
                  <a:schemeClr val="tx1"/>
                </a:solidFill>
                <a:effectLst/>
                <a:latin typeface="Arial" pitchFamily="34" charset="0"/>
                <a:cs typeface="Arial" pitchFamily="34" charset="0"/>
              </a:rPr>
              <a:t>Relatively large </a:t>
            </a:r>
            <a:r>
              <a:rPr lang="en-US" altLang="en-US" i="1" dirty="0" err="1">
                <a:solidFill>
                  <a:schemeClr val="tx1"/>
                </a:solidFill>
                <a:latin typeface="Arial" pitchFamily="34" charset="0"/>
                <a:cs typeface="Arial" pitchFamily="34" charset="0"/>
              </a:rPr>
              <a:t>C</a:t>
            </a:r>
            <a:r>
              <a:rPr kumimoji="0" lang="en-US" altLang="en-US" b="0" i="1" u="none" strike="noStrike" cap="none" normalizeH="0" baseline="0" dirty="0" err="1" smtClean="0">
                <a:ln>
                  <a:noFill/>
                </a:ln>
                <a:solidFill>
                  <a:schemeClr val="tx1"/>
                </a:solidFill>
                <a:effectLst/>
                <a:latin typeface="Arial" pitchFamily="34" charset="0"/>
                <a:cs typeface="Arial" pitchFamily="34" charset="0"/>
              </a:rPr>
              <a:t>aptorhinid</a:t>
            </a:r>
            <a:r>
              <a:rPr kumimoji="0" lang="en-US" altLang="en-US" b="0" i="0" u="none" strike="noStrike" cap="none" normalizeH="0" baseline="0" dirty="0" smtClean="0">
                <a:ln>
                  <a:noFill/>
                </a:ln>
                <a:solidFill>
                  <a:schemeClr val="tx1"/>
                </a:solidFill>
                <a:effectLst/>
                <a:latin typeface="Arial" pitchFamily="34" charset="0"/>
                <a:cs typeface="Arial" pitchFamily="34" charset="0"/>
              </a:rPr>
              <a:t> reptile.  (All bar scales = 1 cm.)</a:t>
            </a:r>
            <a:endParaRPr lang="en-US" dirty="0"/>
          </a:p>
        </p:txBody>
      </p:sp>
      <p:pic>
        <p:nvPicPr>
          <p:cNvPr id="2051" name="Picture 3" descr="Type-specimen-line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2166143"/>
            <a:ext cx="457200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Saurorictus-Thumbna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5594" y="2254250"/>
            <a:ext cx="1219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a:off x="3810000" y="4419600"/>
            <a:ext cx="304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6"/>
          <p:cNvSpPr>
            <a:spLocks noChangeShapeType="1"/>
          </p:cNvSpPr>
          <p:nvPr/>
        </p:nvSpPr>
        <p:spPr bwMode="auto">
          <a:xfrm>
            <a:off x="6148315" y="2743200"/>
            <a:ext cx="304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6705600" y="1828800"/>
            <a:ext cx="381000" cy="76200"/>
          </a:xfrm>
          <a:prstGeom prst="rect">
            <a:avLst/>
          </a:prstGeom>
          <a:solidFill>
            <a:schemeClr val="bg1"/>
          </a:solidFill>
          <a:ln w="9525">
            <a:solidFill>
              <a:schemeClr val="bg1"/>
            </a:solid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8"/>
          <p:cNvSpPr>
            <a:spLocks noChangeArrowheads="1"/>
          </p:cNvSpPr>
          <p:nvPr/>
        </p:nvSpPr>
        <p:spPr bwMode="auto">
          <a:xfrm>
            <a:off x="3733800" y="4419600"/>
            <a:ext cx="457200" cy="76200"/>
          </a:xfrm>
          <a:prstGeom prst="rect">
            <a:avLst/>
          </a:prstGeom>
          <a:solidFill>
            <a:schemeClr val="bg1"/>
          </a:solidFill>
          <a:ln w="9525">
            <a:solidFill>
              <a:schemeClr val="bg1"/>
            </a:solid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Line 9"/>
          <p:cNvSpPr>
            <a:spLocks noChangeShapeType="1"/>
          </p:cNvSpPr>
          <p:nvPr/>
        </p:nvSpPr>
        <p:spPr bwMode="auto">
          <a:xfrm>
            <a:off x="6400800" y="3837997"/>
            <a:ext cx="304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Rhiodenticulatus-Thumbnai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27806" y="3091872"/>
            <a:ext cx="13747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p:nvSpPr>
        <p:spPr bwMode="auto">
          <a:xfrm>
            <a:off x="5691115" y="2667000"/>
            <a:ext cx="60960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 Box 12"/>
          <p:cNvSpPr txBox="1">
            <a:spLocks noChangeArrowheads="1"/>
          </p:cNvSpPr>
          <p:nvPr/>
        </p:nvSpPr>
        <p:spPr bwMode="auto">
          <a:xfrm>
            <a:off x="7058025" y="2295740"/>
            <a:ext cx="1890261"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smtClean="0">
                <a:ln>
                  <a:noFill/>
                </a:ln>
                <a:solidFill>
                  <a:schemeClr val="tx1"/>
                </a:solidFill>
                <a:effectLst/>
                <a:latin typeface="Arial" pitchFamily="34" charset="0"/>
                <a:cs typeface="Arial" pitchFamily="34" charset="0"/>
              </a:rPr>
              <a:t>Saurorictus</a:t>
            </a:r>
            <a:endParaRPr kumimoji="0" lang="en-US" altLang="en-US" sz="18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smtClean="0">
                <a:ln>
                  <a:noFill/>
                </a:ln>
                <a:solidFill>
                  <a:schemeClr val="tx1"/>
                </a:solidFill>
                <a:effectLst/>
                <a:latin typeface="Arial" pitchFamily="34" charset="0"/>
                <a:cs typeface="Arial" pitchFamily="34" charset="0"/>
              </a:rPr>
              <a:t>Rhiodenticulatus</a:t>
            </a:r>
            <a:endParaRPr kumimoji="0" lang="en-US" altLang="en-US" sz="18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smtClean="0">
                <a:ln>
                  <a:noFill/>
                </a:ln>
                <a:solidFill>
                  <a:schemeClr val="tx1"/>
                </a:solidFill>
                <a:effectLst/>
                <a:latin typeface="Arial" pitchFamily="34" charset="0"/>
                <a:cs typeface="Arial" pitchFamily="34" charset="0"/>
              </a:rPr>
              <a:t>Concordia</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61" name="Picture 13" descr="Concordia-Thumbnai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60193" y="3924300"/>
            <a:ext cx="14208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4"/>
          <p:cNvSpPr>
            <a:spLocks noChangeShapeType="1"/>
          </p:cNvSpPr>
          <p:nvPr/>
        </p:nvSpPr>
        <p:spPr bwMode="auto">
          <a:xfrm>
            <a:off x="6453115" y="5330536"/>
            <a:ext cx="304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1"/>
          <p:cNvSpPr>
            <a:spLocks noChangeShapeType="1"/>
          </p:cNvSpPr>
          <p:nvPr/>
        </p:nvSpPr>
        <p:spPr bwMode="auto">
          <a:xfrm>
            <a:off x="6324600" y="3629892"/>
            <a:ext cx="45720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752600" y="5943600"/>
            <a:ext cx="1676400" cy="369332"/>
          </a:xfrm>
          <a:prstGeom prst="rect">
            <a:avLst/>
          </a:prstGeom>
          <a:noFill/>
        </p:spPr>
        <p:txBody>
          <a:bodyPr wrap="square" rtlCol="0">
            <a:spAutoFit/>
          </a:bodyPr>
          <a:lstStyle/>
          <a:p>
            <a:r>
              <a:rPr lang="en-US" i="1" dirty="0" err="1" smtClean="0">
                <a:latin typeface="Albertville Extrabold" pitchFamily="34" charset="0"/>
              </a:rPr>
              <a:t>Reiszorhinus</a:t>
            </a:r>
            <a:endParaRPr lang="en-US" i="1" dirty="0">
              <a:latin typeface="Albertville Extrabold" pitchFamily="34" charset="0"/>
            </a:endParaRPr>
          </a:p>
        </p:txBody>
      </p:sp>
    </p:spTree>
    <p:extLst>
      <p:ext uri="{BB962C8B-B14F-4D97-AF65-F5344CB8AC3E}">
        <p14:creationId xmlns:p14="http://schemas.microsoft.com/office/powerpoint/2010/main" val="26010499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  </a:t>
            </a:r>
            <a:r>
              <a:rPr lang="en-US" i="1" dirty="0" err="1" smtClean="0"/>
              <a:t>Thuringothyris</a:t>
            </a:r>
            <a:endParaRPr lang="en-US" i="1" dirty="0"/>
          </a:p>
        </p:txBody>
      </p:sp>
      <p:sp>
        <p:nvSpPr>
          <p:cNvPr id="4" name="Content Placeholder 3"/>
          <p:cNvSpPr>
            <a:spLocks noGrp="1"/>
          </p:cNvSpPr>
          <p:nvPr>
            <p:ph sz="quarter" idx="1"/>
          </p:nvPr>
        </p:nvSpPr>
        <p:spPr/>
        <p:txBody>
          <a:bodyPr/>
          <a:lstStyle/>
          <a:p>
            <a:r>
              <a:rPr lang="en-US" dirty="0" smtClean="0"/>
              <a:t>Lower Permian</a:t>
            </a:r>
          </a:p>
          <a:p>
            <a:r>
              <a:rPr lang="en-US" dirty="0" smtClean="0"/>
              <a:t>Germany</a:t>
            </a:r>
          </a:p>
          <a:p>
            <a:endParaRPr lang="en-US" dirty="0"/>
          </a:p>
          <a:p>
            <a:r>
              <a:rPr lang="en-US" dirty="0" smtClean="0"/>
              <a:t>Most primitive</a:t>
            </a:r>
          </a:p>
          <a:p>
            <a:r>
              <a:rPr lang="en-US" dirty="0" smtClean="0"/>
              <a:t>Small</a:t>
            </a:r>
          </a:p>
          <a:p>
            <a:r>
              <a:rPr lang="en-US" dirty="0" smtClean="0"/>
              <a:t>Single tooth row</a:t>
            </a:r>
          </a:p>
          <a:p>
            <a:r>
              <a:rPr lang="en-US" dirty="0"/>
              <a:t>Probably </a:t>
            </a:r>
            <a:r>
              <a:rPr lang="en-US" dirty="0" smtClean="0"/>
              <a:t>insectivorous</a:t>
            </a:r>
            <a:endParaRPr lang="en-US" dirty="0"/>
          </a:p>
          <a:p>
            <a:endParaRPr lang="en-US" dirty="0" smtClean="0"/>
          </a:p>
          <a:p>
            <a:endParaRPr lang="en-US" dirty="0"/>
          </a:p>
        </p:txBody>
      </p:sp>
      <p:sp>
        <p:nvSpPr>
          <p:cNvPr id="5" name="Content Placeholder 4"/>
          <p:cNvSpPr>
            <a:spLocks noGrp="1"/>
          </p:cNvSpPr>
          <p:nvPr>
            <p:ph sz="quarter" idx="2"/>
          </p:nvPr>
        </p:nvSpPr>
        <p:spPr/>
        <p:txBody>
          <a:bodyPr/>
          <a:lstStyle/>
          <a:p>
            <a:endParaRPr lang="en-US"/>
          </a:p>
        </p:txBody>
      </p:sp>
      <p:pic>
        <p:nvPicPr>
          <p:cNvPr id="1945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70895" y="381000"/>
            <a:ext cx="4616410" cy="602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5956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pPr marL="0" indent="0">
              <a:buNone/>
            </a:pPr>
            <a:r>
              <a:rPr lang="en-US" i="1" dirty="0" err="1" smtClean="0">
                <a:latin typeface="Albertville Extrabold" pitchFamily="34" charset="0"/>
              </a:rPr>
              <a:t>Thuringothyris</a:t>
            </a:r>
            <a:r>
              <a:rPr lang="en-US" i="1" dirty="0" smtClean="0">
                <a:latin typeface="Albertville Extrabold" pitchFamily="34" charset="0"/>
              </a:rPr>
              <a:t> </a:t>
            </a:r>
            <a:r>
              <a:rPr lang="en-US" i="1" dirty="0" err="1" smtClean="0">
                <a:latin typeface="Albertville Extrabold" pitchFamily="34" charset="0"/>
              </a:rPr>
              <a:t>mahlendorffae</a:t>
            </a:r>
            <a:endParaRPr lang="en-US" i="1" dirty="0">
              <a:latin typeface="Albertville Extrabold" pitchFamily="34" charset="0"/>
            </a:endParaRPr>
          </a:p>
        </p:txBody>
      </p:sp>
      <p:sp>
        <p:nvSpPr>
          <p:cNvPr id="4" name="Content Placeholder 3"/>
          <p:cNvSpPr>
            <a:spLocks noGrp="1"/>
          </p:cNvSpPr>
          <p:nvPr>
            <p:ph sz="quarter" idx="2"/>
          </p:nvPr>
        </p:nvSpPr>
        <p:spPr/>
        <p:txBody>
          <a:bodyPr/>
          <a:lstStyle/>
          <a:p>
            <a:endParaRPr lang="en-US"/>
          </a:p>
        </p:txBody>
      </p:sp>
      <p:pic>
        <p:nvPicPr>
          <p:cNvPr id="2150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16582" y="381000"/>
            <a:ext cx="4090988" cy="621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2010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308" y="243310"/>
            <a:ext cx="8450949" cy="2031325"/>
          </a:xfrm>
          <a:prstGeom prst="rect">
            <a:avLst/>
          </a:prstGeom>
        </p:spPr>
        <p:txBody>
          <a:bodyPr wrap="square">
            <a:spAutoFit/>
          </a:bodyPr>
          <a:lstStyle/>
          <a:p>
            <a:r>
              <a:rPr lang="en-US" dirty="0"/>
              <a:t>One of the better known of vertebrate </a:t>
            </a:r>
            <a:r>
              <a:rPr lang="en-US" dirty="0" smtClean="0"/>
              <a:t>paleont0logists </a:t>
            </a:r>
            <a:r>
              <a:rPr lang="en-US" dirty="0"/>
              <a:t>to have worked on the problem of the origin of reptiles was Robert Carroll.  Most of his initial work was done outside of the cladistics paradigm, and became something of a self-fulfilling prophecy of animals being more and more primitive as ancestors.  </a:t>
            </a:r>
          </a:p>
          <a:p>
            <a:r>
              <a:rPr lang="en-US" dirty="0"/>
              <a:t> </a:t>
            </a:r>
          </a:p>
          <a:p>
            <a:r>
              <a:rPr lang="en-US" dirty="0"/>
              <a:t>In the late 1960s </a:t>
            </a:r>
            <a:r>
              <a:rPr lang="en-US" dirty="0" smtClean="0"/>
              <a:t>Carroll’s </a:t>
            </a:r>
            <a:r>
              <a:rPr lang="en-US" dirty="0"/>
              <a:t>work nonetheless held sway, and to his credit, he did have a number of the proper groups in play:</a:t>
            </a:r>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1087101" y="2564309"/>
            <a:ext cx="6741017" cy="3907518"/>
          </a:xfrm>
          <a:prstGeom prst="rect">
            <a:avLst/>
          </a:prstGeom>
        </p:spPr>
      </p:pic>
    </p:spTree>
    <p:extLst>
      <p:ext uri="{BB962C8B-B14F-4D97-AF65-F5344CB8AC3E}">
        <p14:creationId xmlns:p14="http://schemas.microsoft.com/office/powerpoint/2010/main" val="2403363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Concordia</a:t>
            </a:r>
            <a:endParaRPr lang="en-US" i="1" dirty="0"/>
          </a:p>
        </p:txBody>
      </p:sp>
      <p:sp>
        <p:nvSpPr>
          <p:cNvPr id="4" name="Content Placeholder 3"/>
          <p:cNvSpPr>
            <a:spLocks noGrp="1"/>
          </p:cNvSpPr>
          <p:nvPr>
            <p:ph sz="quarter" idx="1"/>
          </p:nvPr>
        </p:nvSpPr>
        <p:spPr/>
        <p:txBody>
          <a:bodyPr/>
          <a:lstStyle/>
          <a:p>
            <a:r>
              <a:rPr lang="en-US" dirty="0" smtClean="0"/>
              <a:t>Late Pennsylvanian</a:t>
            </a:r>
          </a:p>
          <a:p>
            <a:r>
              <a:rPr lang="en-US" dirty="0" smtClean="0"/>
              <a:t>Kansas</a:t>
            </a:r>
          </a:p>
          <a:p>
            <a:endParaRPr lang="en-US" dirty="0"/>
          </a:p>
          <a:p>
            <a:r>
              <a:rPr lang="en-US" dirty="0" smtClean="0"/>
              <a:t>Small</a:t>
            </a:r>
          </a:p>
          <a:p>
            <a:r>
              <a:rPr lang="en-US" dirty="0" smtClean="0"/>
              <a:t>Single tooth row</a:t>
            </a:r>
          </a:p>
          <a:p>
            <a:r>
              <a:rPr lang="en-US" dirty="0"/>
              <a:t>Probably </a:t>
            </a:r>
            <a:r>
              <a:rPr lang="en-US" dirty="0" err="1"/>
              <a:t>insectiverous</a:t>
            </a:r>
            <a:endParaRPr lang="en-US" dirty="0"/>
          </a:p>
          <a:p>
            <a:endParaRPr lang="en-US" dirty="0"/>
          </a:p>
        </p:txBody>
      </p:sp>
      <p:pic>
        <p:nvPicPr>
          <p:cNvPr id="6" name="Content Placeholder 5"/>
          <p:cNvPicPr>
            <a:picLocks noGrp="1" noChangeAspect="1"/>
          </p:cNvPicPr>
          <p:nvPr>
            <p:ph sz="quarter" idx="2"/>
          </p:nvPr>
        </p:nvPicPr>
        <p:blipFill>
          <a:blip r:embed="rId2">
            <a:extLst>
              <a:ext uri="{28A0092B-C50C-407E-A947-70E740481C1C}">
                <a14:useLocalDpi xmlns:a14="http://schemas.microsoft.com/office/drawing/2010/main"/>
              </a:ext>
            </a:extLst>
          </a:blip>
          <a:stretch>
            <a:fillRect/>
          </a:stretch>
        </p:blipFill>
        <p:spPr>
          <a:xfrm>
            <a:off x="4933950" y="1823007"/>
            <a:ext cx="3749675" cy="3821586"/>
          </a:xfrm>
        </p:spPr>
      </p:pic>
    </p:spTree>
    <p:extLst>
      <p:ext uri="{BB962C8B-B14F-4D97-AF65-F5344CB8AC3E}">
        <p14:creationId xmlns:p14="http://schemas.microsoft.com/office/powerpoint/2010/main" val="30401241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Romeria</a:t>
            </a:r>
            <a:endParaRPr lang="en-US" i="1" dirty="0"/>
          </a:p>
        </p:txBody>
      </p:sp>
      <p:sp>
        <p:nvSpPr>
          <p:cNvPr id="3" name="Content Placeholder 2"/>
          <p:cNvSpPr>
            <a:spLocks noGrp="1"/>
          </p:cNvSpPr>
          <p:nvPr>
            <p:ph sz="quarter" idx="1"/>
          </p:nvPr>
        </p:nvSpPr>
        <p:spPr>
          <a:xfrm>
            <a:off x="533400" y="1441704"/>
            <a:ext cx="3749040" cy="4572000"/>
          </a:xfrm>
        </p:spPr>
        <p:txBody>
          <a:bodyPr>
            <a:normAutofit lnSpcReduction="10000"/>
          </a:bodyPr>
          <a:lstStyle/>
          <a:p>
            <a:r>
              <a:rPr lang="en-US" dirty="0"/>
              <a:t>Lower Permian</a:t>
            </a:r>
          </a:p>
          <a:p>
            <a:r>
              <a:rPr lang="en-US" dirty="0" smtClean="0"/>
              <a:t>Texas</a:t>
            </a:r>
          </a:p>
          <a:p>
            <a:endParaRPr lang="en-US" dirty="0"/>
          </a:p>
          <a:p>
            <a:r>
              <a:rPr lang="en-US" dirty="0" smtClean="0"/>
              <a:t>Small </a:t>
            </a:r>
          </a:p>
          <a:p>
            <a:r>
              <a:rPr lang="en-US" dirty="0" smtClean="0"/>
              <a:t>Single tooth row</a:t>
            </a:r>
          </a:p>
          <a:p>
            <a:r>
              <a:rPr lang="en-US" dirty="0" smtClean="0"/>
              <a:t>Pitting on skull </a:t>
            </a:r>
          </a:p>
          <a:p>
            <a:pPr marL="0" indent="0">
              <a:buNone/>
            </a:pPr>
            <a:r>
              <a:rPr lang="en-US" dirty="0" smtClean="0"/>
              <a:t>scraped off during</a:t>
            </a:r>
          </a:p>
          <a:p>
            <a:pPr marL="0" indent="0">
              <a:buNone/>
            </a:pPr>
            <a:r>
              <a:rPr lang="en-US" dirty="0" smtClean="0"/>
              <a:t>Preparation</a:t>
            </a:r>
          </a:p>
          <a:p>
            <a:pPr marL="0" indent="0">
              <a:buNone/>
            </a:pPr>
            <a:r>
              <a:rPr lang="en-US" dirty="0"/>
              <a:t>Probably </a:t>
            </a:r>
            <a:r>
              <a:rPr lang="en-US" dirty="0" smtClean="0"/>
              <a:t>insectivorous</a:t>
            </a:r>
            <a:endParaRPr lang="en-US" dirty="0"/>
          </a:p>
          <a:p>
            <a:pPr marL="0" indent="0">
              <a:buNone/>
            </a:pPr>
            <a:endParaRPr lang="en-US" dirty="0"/>
          </a:p>
          <a:p>
            <a:endParaRPr lang="en-US" dirty="0"/>
          </a:p>
        </p:txBody>
      </p:sp>
      <p:sp>
        <p:nvSpPr>
          <p:cNvPr id="5" name="Content Placeholder 4"/>
          <p:cNvSpPr>
            <a:spLocks noGrp="1"/>
          </p:cNvSpPr>
          <p:nvPr>
            <p:ph sz="quarter" idx="2"/>
          </p:nvPr>
        </p:nvSpPr>
        <p:spPr/>
        <p:txBody>
          <a:bodyPr>
            <a:normAutofit lnSpcReduction="10000"/>
          </a:bodyPr>
          <a:lstStyle/>
          <a:p>
            <a:endParaRPr lang="en-US"/>
          </a:p>
        </p:txBody>
      </p:sp>
      <p:pic>
        <p:nvPicPr>
          <p:cNvPr id="409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152400"/>
            <a:ext cx="5614753" cy="613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5254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Romeria</a:t>
            </a:r>
            <a:endParaRPr lang="en-US" i="1" dirty="0"/>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975" y="1371600"/>
            <a:ext cx="87820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11757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Protocaptorhinus</a:t>
            </a:r>
            <a:endParaRPr lang="en-US" dirty="0"/>
          </a:p>
        </p:txBody>
      </p:sp>
      <p:sp>
        <p:nvSpPr>
          <p:cNvPr id="4" name="Content Placeholder 3"/>
          <p:cNvSpPr>
            <a:spLocks noGrp="1"/>
          </p:cNvSpPr>
          <p:nvPr>
            <p:ph sz="quarter" idx="1"/>
          </p:nvPr>
        </p:nvSpPr>
        <p:spPr>
          <a:xfrm>
            <a:off x="533400" y="1447800"/>
            <a:ext cx="3749040" cy="4572000"/>
          </a:xfrm>
        </p:spPr>
        <p:txBody>
          <a:bodyPr>
            <a:normAutofit lnSpcReduction="10000"/>
          </a:bodyPr>
          <a:lstStyle/>
          <a:p>
            <a:r>
              <a:rPr lang="en-US" dirty="0" smtClean="0"/>
              <a:t>Lower/Middle Permian</a:t>
            </a:r>
          </a:p>
          <a:p>
            <a:r>
              <a:rPr lang="en-US" dirty="0" smtClean="0"/>
              <a:t>Oklahoma</a:t>
            </a:r>
          </a:p>
          <a:p>
            <a:r>
              <a:rPr lang="en-US" dirty="0" smtClean="0"/>
              <a:t>India</a:t>
            </a:r>
          </a:p>
          <a:p>
            <a:r>
              <a:rPr lang="en-US" dirty="0" smtClean="0"/>
              <a:t>Zimbabwe</a:t>
            </a:r>
          </a:p>
          <a:p>
            <a:endParaRPr lang="en-US" dirty="0"/>
          </a:p>
          <a:p>
            <a:r>
              <a:rPr lang="en-US" dirty="0" smtClean="0"/>
              <a:t>Small</a:t>
            </a:r>
          </a:p>
          <a:p>
            <a:r>
              <a:rPr lang="en-US" dirty="0" smtClean="0"/>
              <a:t>Single tooth row</a:t>
            </a:r>
          </a:p>
          <a:p>
            <a:r>
              <a:rPr lang="en-US" dirty="0"/>
              <a:t>Probably </a:t>
            </a:r>
            <a:r>
              <a:rPr lang="en-US" dirty="0" smtClean="0"/>
              <a:t>insectivorous</a:t>
            </a:r>
            <a:endParaRPr lang="en-US" dirty="0"/>
          </a:p>
          <a:p>
            <a:endParaRPr lang="en-US" dirty="0"/>
          </a:p>
        </p:txBody>
      </p:sp>
      <p:pic>
        <p:nvPicPr>
          <p:cNvPr id="13314" name="Picture 2"/>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tretch>
            <a:fillRect/>
          </a:stretch>
        </p:blipFill>
        <p:spPr bwMode="auto">
          <a:xfrm>
            <a:off x="4038600" y="1371600"/>
            <a:ext cx="4649798" cy="474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2499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Reiszorhinus</a:t>
            </a:r>
            <a:endParaRPr lang="en-US" i="1" dirty="0"/>
          </a:p>
        </p:txBody>
      </p:sp>
      <p:sp>
        <p:nvSpPr>
          <p:cNvPr id="4" name="Content Placeholder 3"/>
          <p:cNvSpPr>
            <a:spLocks noGrp="1"/>
          </p:cNvSpPr>
          <p:nvPr>
            <p:ph sz="quarter" idx="1"/>
          </p:nvPr>
        </p:nvSpPr>
        <p:spPr>
          <a:xfrm>
            <a:off x="409381" y="1417638"/>
            <a:ext cx="3749040" cy="4572000"/>
          </a:xfrm>
        </p:spPr>
        <p:txBody>
          <a:bodyPr/>
          <a:lstStyle/>
          <a:p>
            <a:r>
              <a:rPr lang="en-US" dirty="0" smtClean="0"/>
              <a:t>Lower Permian</a:t>
            </a:r>
          </a:p>
          <a:p>
            <a:r>
              <a:rPr lang="en-US" dirty="0" smtClean="0"/>
              <a:t>Texas</a:t>
            </a:r>
          </a:p>
          <a:p>
            <a:endParaRPr lang="en-US" dirty="0"/>
          </a:p>
          <a:p>
            <a:r>
              <a:rPr lang="en-US" dirty="0" smtClean="0"/>
              <a:t>Moderate size</a:t>
            </a:r>
          </a:p>
          <a:p>
            <a:r>
              <a:rPr lang="en-US" dirty="0" smtClean="0"/>
              <a:t>Single tooth row</a:t>
            </a:r>
          </a:p>
          <a:p>
            <a:r>
              <a:rPr lang="en-US" dirty="0" smtClean="0"/>
              <a:t>Most </a:t>
            </a:r>
            <a:r>
              <a:rPr lang="en-US" dirty="0" err="1" smtClean="0"/>
              <a:t>recurved</a:t>
            </a:r>
            <a:r>
              <a:rPr lang="en-US" dirty="0" smtClean="0"/>
              <a:t> teeth of all specimen</a:t>
            </a:r>
          </a:p>
          <a:p>
            <a:r>
              <a:rPr lang="en-US" dirty="0" smtClean="0"/>
              <a:t>Probably ate bugs and small vertebrates</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4893" y="1417638"/>
            <a:ext cx="4935861"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7465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1143000"/>
          </a:xfrm>
        </p:spPr>
        <p:txBody>
          <a:bodyPr>
            <a:normAutofit/>
          </a:bodyPr>
          <a:lstStyle/>
          <a:p>
            <a:pPr algn="l"/>
            <a:r>
              <a:rPr lang="en-US" sz="3200" i="1" dirty="0" err="1" smtClean="0"/>
              <a:t>Rhiodenticulatus</a:t>
            </a:r>
            <a:endParaRPr lang="en-US" sz="3200" i="1" dirty="0"/>
          </a:p>
        </p:txBody>
      </p:sp>
      <p:sp>
        <p:nvSpPr>
          <p:cNvPr id="3" name="Content Placeholder 2"/>
          <p:cNvSpPr>
            <a:spLocks noGrp="1"/>
          </p:cNvSpPr>
          <p:nvPr>
            <p:ph sz="quarter" idx="1"/>
          </p:nvPr>
        </p:nvSpPr>
        <p:spPr/>
        <p:txBody>
          <a:bodyPr/>
          <a:lstStyle/>
          <a:p>
            <a:r>
              <a:rPr lang="en-US" dirty="0"/>
              <a:t>Lower Permian</a:t>
            </a:r>
          </a:p>
          <a:p>
            <a:r>
              <a:rPr lang="en-US" dirty="0"/>
              <a:t>New </a:t>
            </a:r>
            <a:r>
              <a:rPr lang="en-US" dirty="0" smtClean="0"/>
              <a:t>Mexico</a:t>
            </a:r>
          </a:p>
          <a:p>
            <a:endParaRPr lang="en-US" dirty="0"/>
          </a:p>
          <a:p>
            <a:r>
              <a:rPr lang="en-US" dirty="0" smtClean="0"/>
              <a:t>Small</a:t>
            </a:r>
          </a:p>
          <a:p>
            <a:r>
              <a:rPr lang="en-US" dirty="0" smtClean="0"/>
              <a:t>Single tooth row</a:t>
            </a:r>
          </a:p>
          <a:p>
            <a:r>
              <a:rPr lang="en-US" dirty="0" smtClean="0"/>
              <a:t>Probably insectivorous</a:t>
            </a:r>
            <a:endParaRPr lang="en-US" dirty="0"/>
          </a:p>
        </p:txBody>
      </p:sp>
      <p:pic>
        <p:nvPicPr>
          <p:cNvPr id="5" name="Content Placeholder 4"/>
          <p:cNvPicPr>
            <a:picLocks noGrp="1" noChangeAspect="1"/>
          </p:cNvPicPr>
          <p:nvPr>
            <p:ph sz="quarter" idx="2"/>
          </p:nvPr>
        </p:nvPicPr>
        <p:blipFill>
          <a:blip r:embed="rId2" cstate="screen">
            <a:extLst>
              <a:ext uri="{28A0092B-C50C-407E-A947-70E740481C1C}">
                <a14:useLocalDpi xmlns:a14="http://schemas.microsoft.com/office/drawing/2010/main"/>
              </a:ext>
            </a:extLst>
          </a:blip>
          <a:stretch>
            <a:fillRect/>
          </a:stretch>
        </p:blipFill>
        <p:spPr>
          <a:xfrm>
            <a:off x="4154424" y="152400"/>
            <a:ext cx="3008376" cy="6485559"/>
          </a:xfrm>
        </p:spPr>
      </p:pic>
    </p:spTree>
    <p:extLst>
      <p:ext uri="{BB962C8B-B14F-4D97-AF65-F5344CB8AC3E}">
        <p14:creationId xmlns:p14="http://schemas.microsoft.com/office/powerpoint/2010/main" val="24825270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772400" cy="1143000"/>
          </a:xfrm>
        </p:spPr>
        <p:txBody>
          <a:bodyPr/>
          <a:lstStyle/>
          <a:p>
            <a:pPr algn="l"/>
            <a:r>
              <a:rPr lang="en-US" i="1" dirty="0" smtClean="0"/>
              <a:t> </a:t>
            </a:r>
            <a:r>
              <a:rPr lang="en-US" i="1" dirty="0" err="1" smtClean="0"/>
              <a:t>Rhiodenticulatus</a:t>
            </a:r>
            <a:endParaRPr lang="en-US" i="1" dirty="0"/>
          </a:p>
        </p:txBody>
      </p:sp>
      <p:pic>
        <p:nvPicPr>
          <p:cNvPr id="6" name="Content Placeholder 5"/>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a:off x="762000" y="3200400"/>
            <a:ext cx="3204972" cy="1485900"/>
          </a:xfrm>
        </p:spPr>
      </p:pic>
      <p:pic>
        <p:nvPicPr>
          <p:cNvPr id="6146" name="Picture 2"/>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bwMode="auto">
          <a:xfrm>
            <a:off x="4572000" y="228600"/>
            <a:ext cx="4297872" cy="642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84439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Saurorictus</a:t>
            </a:r>
            <a:endParaRPr lang="en-US" i="1" dirty="0"/>
          </a:p>
        </p:txBody>
      </p:sp>
      <p:sp>
        <p:nvSpPr>
          <p:cNvPr id="4" name="Content Placeholder 3"/>
          <p:cNvSpPr>
            <a:spLocks noGrp="1"/>
          </p:cNvSpPr>
          <p:nvPr>
            <p:ph sz="quarter" idx="1"/>
          </p:nvPr>
        </p:nvSpPr>
        <p:spPr/>
        <p:txBody>
          <a:bodyPr/>
          <a:lstStyle/>
          <a:p>
            <a:r>
              <a:rPr lang="en-US" dirty="0" smtClean="0"/>
              <a:t>Upper Permian</a:t>
            </a:r>
          </a:p>
          <a:p>
            <a:r>
              <a:rPr lang="en-US" dirty="0" smtClean="0"/>
              <a:t>South Africa</a:t>
            </a:r>
          </a:p>
          <a:p>
            <a:endParaRPr lang="en-US" dirty="0"/>
          </a:p>
          <a:p>
            <a:r>
              <a:rPr lang="en-US" dirty="0" smtClean="0"/>
              <a:t>Small </a:t>
            </a:r>
          </a:p>
          <a:p>
            <a:r>
              <a:rPr lang="en-US" dirty="0" smtClean="0"/>
              <a:t>Single tooth row</a:t>
            </a:r>
          </a:p>
          <a:p>
            <a:r>
              <a:rPr lang="en-US" dirty="0"/>
              <a:t>Probably </a:t>
            </a:r>
            <a:r>
              <a:rPr lang="en-US" dirty="0" smtClean="0"/>
              <a:t>insectivorous</a:t>
            </a:r>
            <a:endParaRPr lang="en-US" dirty="0"/>
          </a:p>
          <a:p>
            <a:endParaRPr lang="en-US" dirty="0"/>
          </a:p>
        </p:txBody>
      </p:sp>
      <p:sp>
        <p:nvSpPr>
          <p:cNvPr id="5" name="Content Placeholder 4"/>
          <p:cNvSpPr>
            <a:spLocks noGrp="1"/>
          </p:cNvSpPr>
          <p:nvPr>
            <p:ph sz="quarter" idx="2"/>
          </p:nvPr>
        </p:nvSpPr>
        <p:spPr/>
        <p:txBody>
          <a:bodyPr/>
          <a:lstStyle/>
          <a:p>
            <a:endParaRPr lang="en-US"/>
          </a:p>
        </p:txBody>
      </p:sp>
    </p:spTree>
    <p:extLst>
      <p:ext uri="{BB962C8B-B14F-4D97-AF65-F5344CB8AC3E}">
        <p14:creationId xmlns:p14="http://schemas.microsoft.com/office/powerpoint/2010/main" val="39606680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Saurorictus</a:t>
            </a:r>
            <a:endParaRPr lang="en-US" i="1" dirty="0"/>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457200" y="2057400"/>
            <a:ext cx="8547199"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06198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a:t>
            </a:r>
            <a:r>
              <a:rPr lang="en-US" i="1" dirty="0" err="1" smtClean="0"/>
              <a:t>Rhodotheratus</a:t>
            </a:r>
            <a:r>
              <a:rPr lang="en-US" i="1" dirty="0" smtClean="0"/>
              <a:t>”</a:t>
            </a:r>
            <a:endParaRPr lang="en-US" i="1" dirty="0"/>
          </a:p>
        </p:txBody>
      </p:sp>
      <p:pic>
        <p:nvPicPr>
          <p:cNvPr id="6" name="Content Placeholder 5"/>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356616" y="2133600"/>
            <a:ext cx="3834384" cy="3886200"/>
          </a:xfrm>
        </p:spPr>
      </p:pic>
      <p:sp>
        <p:nvSpPr>
          <p:cNvPr id="5" name="Content Placeholder 4"/>
          <p:cNvSpPr>
            <a:spLocks noGrp="1"/>
          </p:cNvSpPr>
          <p:nvPr>
            <p:ph sz="quarter" idx="2"/>
          </p:nvPr>
        </p:nvSpPr>
        <p:spPr/>
        <p:txBody>
          <a:bodyPr>
            <a:normAutofit fontScale="92500" lnSpcReduction="20000"/>
          </a:bodyPr>
          <a:lstStyle/>
          <a:p>
            <a:r>
              <a:rPr lang="en-US" dirty="0"/>
              <a:t>Early Permian</a:t>
            </a:r>
          </a:p>
          <a:p>
            <a:r>
              <a:rPr lang="en-US" dirty="0" smtClean="0"/>
              <a:t>Oklahoma</a:t>
            </a:r>
          </a:p>
          <a:p>
            <a:endParaRPr lang="en-US" dirty="0" smtClean="0"/>
          </a:p>
          <a:p>
            <a:r>
              <a:rPr lang="en-US" dirty="0" smtClean="0"/>
              <a:t>Small</a:t>
            </a:r>
          </a:p>
          <a:p>
            <a:r>
              <a:rPr lang="en-US" dirty="0" smtClean="0"/>
              <a:t>Multiple tooth rows – 3 at most – (3</a:t>
            </a:r>
            <a:r>
              <a:rPr lang="en-US" baseline="30000" dirty="0" smtClean="0"/>
              <a:t>rd</a:t>
            </a:r>
            <a:r>
              <a:rPr lang="en-US" dirty="0" smtClean="0"/>
              <a:t> time it evolved) – parallel rows</a:t>
            </a:r>
          </a:p>
          <a:p>
            <a:r>
              <a:rPr lang="en-US" dirty="0"/>
              <a:t>Probably </a:t>
            </a:r>
            <a:r>
              <a:rPr lang="en-US" dirty="0" smtClean="0"/>
              <a:t>insectivorous</a:t>
            </a:r>
            <a:endParaRPr lang="en-US" dirty="0"/>
          </a:p>
          <a:p>
            <a:endParaRPr lang="en-US" dirty="0"/>
          </a:p>
          <a:p>
            <a:endParaRPr lang="en-US" dirty="0" smtClean="0"/>
          </a:p>
          <a:p>
            <a:r>
              <a:rPr lang="en-US" dirty="0" smtClean="0"/>
              <a:t>Gavin Albright – thesis specimen</a:t>
            </a:r>
          </a:p>
          <a:p>
            <a:endParaRPr lang="en-US" dirty="0"/>
          </a:p>
        </p:txBody>
      </p:sp>
    </p:spTree>
    <p:extLst>
      <p:ext uri="{BB962C8B-B14F-4D97-AF65-F5344CB8AC3E}">
        <p14:creationId xmlns:p14="http://schemas.microsoft.com/office/powerpoint/2010/main" val="34442902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857" y="424853"/>
            <a:ext cx="8279976" cy="5940088"/>
          </a:xfrm>
          <a:prstGeom prst="rect">
            <a:avLst/>
          </a:prstGeom>
        </p:spPr>
        <p:txBody>
          <a:bodyPr wrap="square">
            <a:spAutoFit/>
          </a:bodyPr>
          <a:lstStyle/>
          <a:p>
            <a:r>
              <a:rPr lang="en-US" sz="2000" dirty="0"/>
              <a:t>Early workers had no problem with a paraphyletic </a:t>
            </a:r>
            <a:r>
              <a:rPr lang="en-US" sz="2000" dirty="0" err="1"/>
              <a:t>Reptilia</a:t>
            </a:r>
            <a:r>
              <a:rPr lang="en-US" sz="2000" dirty="0"/>
              <a:t>, and so basal </a:t>
            </a:r>
            <a:r>
              <a:rPr lang="en-US" sz="2000" dirty="0" err="1"/>
              <a:t>synapsids</a:t>
            </a:r>
            <a:r>
              <a:rPr lang="en-US" sz="2000" dirty="0"/>
              <a:t> (“</a:t>
            </a:r>
            <a:r>
              <a:rPr lang="en-US" sz="2000" dirty="0" err="1"/>
              <a:t>pelycosaurs</a:t>
            </a:r>
            <a:r>
              <a:rPr lang="en-US" sz="2000" dirty="0"/>
              <a:t>”) were included as well.  But this essentially became a “search for ancestors” as opposed to a search for origins, so those ancestors went farther and farther back, and became less and less reptilian.</a:t>
            </a:r>
          </a:p>
          <a:p>
            <a:r>
              <a:rPr lang="en-US" sz="2000" dirty="0"/>
              <a:t> </a:t>
            </a:r>
          </a:p>
          <a:p>
            <a:r>
              <a:rPr lang="en-US" sz="2000" dirty="0"/>
              <a:t>More recent workers have:</a:t>
            </a:r>
          </a:p>
          <a:p>
            <a:r>
              <a:rPr lang="en-US" sz="2000" dirty="0"/>
              <a:t> </a:t>
            </a:r>
          </a:p>
          <a:p>
            <a:r>
              <a:rPr lang="en-US" sz="2000" dirty="0"/>
              <a:t>Began to employ the rules of </a:t>
            </a:r>
            <a:r>
              <a:rPr lang="en-US" sz="2000" dirty="0" smtClean="0"/>
              <a:t>cladistics </a:t>
            </a:r>
            <a:r>
              <a:rPr lang="en-US" sz="2000" dirty="0"/>
              <a:t>/ phylogenetic systematics wherein groups are determined by unique features, and the interrelationships of groups determined by shared, derived features.  </a:t>
            </a:r>
          </a:p>
          <a:p>
            <a:r>
              <a:rPr lang="en-US" sz="2000" dirty="0"/>
              <a:t> </a:t>
            </a:r>
          </a:p>
          <a:p>
            <a:r>
              <a:rPr lang="en-US" sz="2000" dirty="0"/>
              <a:t>Recognized the fundamental distinction between </a:t>
            </a:r>
            <a:r>
              <a:rPr lang="en-US" sz="2000" dirty="0" err="1"/>
              <a:t>Synapsida</a:t>
            </a:r>
            <a:r>
              <a:rPr lang="en-US" sz="2000" dirty="0"/>
              <a:t>, and other amniotes, began to recognize that a group distinct from </a:t>
            </a:r>
            <a:r>
              <a:rPr lang="en-US" sz="2000" dirty="0" err="1"/>
              <a:t>Synapsida</a:t>
            </a:r>
            <a:r>
              <a:rPr lang="en-US" sz="2000" dirty="0"/>
              <a:t> needed recognition.  This group included living and extinct taxa traditionally considered reptiles.</a:t>
            </a:r>
          </a:p>
          <a:p>
            <a:r>
              <a:rPr lang="en-US" sz="2000" dirty="0"/>
              <a:t> </a:t>
            </a:r>
          </a:p>
          <a:p>
            <a:r>
              <a:rPr lang="en-US" sz="2000" dirty="0"/>
              <a:t>But, just because the </a:t>
            </a:r>
            <a:r>
              <a:rPr lang="en-US" sz="2000" dirty="0" err="1"/>
              <a:t>cladograms</a:t>
            </a:r>
            <a:r>
              <a:rPr lang="en-US" sz="2000" dirty="0"/>
              <a:t> (</a:t>
            </a:r>
            <a:r>
              <a:rPr lang="en-US" sz="2000" dirty="0" err="1"/>
              <a:t>i.e</a:t>
            </a:r>
            <a:r>
              <a:rPr lang="en-US" sz="2000" dirty="0"/>
              <a:t> phylogenetic trees) are the product of newly rigorous methodology, it doesn’t mean every hypothesis of relationships has been identical.</a:t>
            </a:r>
          </a:p>
        </p:txBody>
      </p:sp>
    </p:spTree>
    <p:extLst>
      <p:ext uri="{BB962C8B-B14F-4D97-AF65-F5344CB8AC3E}">
        <p14:creationId xmlns:p14="http://schemas.microsoft.com/office/powerpoint/2010/main" val="2146734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Captorhinus</a:t>
            </a:r>
            <a:endParaRPr lang="en-US" i="1" dirty="0"/>
          </a:p>
        </p:txBody>
      </p:sp>
      <p:sp>
        <p:nvSpPr>
          <p:cNvPr id="4" name="Content Placeholder 3"/>
          <p:cNvSpPr>
            <a:spLocks noGrp="1"/>
          </p:cNvSpPr>
          <p:nvPr>
            <p:ph sz="quarter" idx="1"/>
          </p:nvPr>
        </p:nvSpPr>
        <p:spPr>
          <a:xfrm>
            <a:off x="356235" y="1469136"/>
            <a:ext cx="3749040" cy="4572000"/>
          </a:xfrm>
        </p:spPr>
        <p:txBody>
          <a:bodyPr>
            <a:normAutofit fontScale="92500" lnSpcReduction="10000"/>
          </a:bodyPr>
          <a:lstStyle/>
          <a:p>
            <a:r>
              <a:rPr lang="en-US" dirty="0" smtClean="0"/>
              <a:t>Lower Permian</a:t>
            </a:r>
          </a:p>
          <a:p>
            <a:r>
              <a:rPr lang="en-US" dirty="0" smtClean="0"/>
              <a:t>Oklahoma</a:t>
            </a:r>
          </a:p>
          <a:p>
            <a:r>
              <a:rPr lang="en-US" dirty="0" smtClean="0"/>
              <a:t>Texas</a:t>
            </a:r>
          </a:p>
          <a:p>
            <a:r>
              <a:rPr lang="en-US" dirty="0" smtClean="0"/>
              <a:t>New </a:t>
            </a:r>
            <a:r>
              <a:rPr lang="en-US" dirty="0" err="1" smtClean="0"/>
              <a:t>Mexcio</a:t>
            </a:r>
            <a:endParaRPr lang="en-US" dirty="0" smtClean="0"/>
          </a:p>
          <a:p>
            <a:endParaRPr lang="en-US" dirty="0"/>
          </a:p>
          <a:p>
            <a:r>
              <a:rPr lang="en-US" dirty="0" smtClean="0"/>
              <a:t>Small</a:t>
            </a:r>
          </a:p>
          <a:p>
            <a:r>
              <a:rPr lang="en-US" dirty="0" smtClean="0"/>
              <a:t>Single or multi</a:t>
            </a:r>
          </a:p>
          <a:p>
            <a:r>
              <a:rPr lang="en-US" dirty="0" smtClean="0"/>
              <a:t>Curved rows</a:t>
            </a:r>
          </a:p>
          <a:p>
            <a:r>
              <a:rPr lang="en-US" dirty="0" smtClean="0"/>
              <a:t>True heart shaped</a:t>
            </a:r>
          </a:p>
          <a:p>
            <a:pPr marL="0" indent="0">
              <a:buNone/>
            </a:pPr>
            <a:r>
              <a:rPr lang="en-US" dirty="0"/>
              <a:t>	</a:t>
            </a:r>
            <a:r>
              <a:rPr lang="en-US" dirty="0" smtClean="0"/>
              <a:t>skull</a:t>
            </a:r>
          </a:p>
          <a:p>
            <a:r>
              <a:rPr lang="en-US" dirty="0"/>
              <a:t>Probably </a:t>
            </a:r>
            <a:r>
              <a:rPr lang="en-US" dirty="0" smtClean="0"/>
              <a:t>insectivorous</a:t>
            </a:r>
            <a:endParaRPr lang="en-US" dirty="0"/>
          </a:p>
          <a:p>
            <a:pPr marL="0" indent="0">
              <a:buNone/>
            </a:pPr>
            <a:endParaRPr lang="en-US" dirty="0" smtClean="0"/>
          </a:p>
          <a:p>
            <a:endParaRPr lang="en-US" dirty="0"/>
          </a:p>
        </p:txBody>
      </p:sp>
      <p:sp>
        <p:nvSpPr>
          <p:cNvPr id="5" name="Content Placeholder 4"/>
          <p:cNvSpPr>
            <a:spLocks noGrp="1"/>
          </p:cNvSpPr>
          <p:nvPr>
            <p:ph sz="quarter" idx="2"/>
          </p:nvPr>
        </p:nvSpPr>
        <p:spPr/>
        <p:txBody>
          <a:bodyPr>
            <a:normAutofit fontScale="92500" lnSpcReduction="10000"/>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6600" y="1524000"/>
            <a:ext cx="5773116" cy="425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638800" y="6172200"/>
            <a:ext cx="1981200" cy="369332"/>
          </a:xfrm>
          <a:prstGeom prst="rect">
            <a:avLst/>
          </a:prstGeom>
          <a:noFill/>
        </p:spPr>
        <p:txBody>
          <a:bodyPr wrap="square" rtlCol="0">
            <a:spAutoFit/>
          </a:bodyPr>
          <a:lstStyle/>
          <a:p>
            <a:r>
              <a:rPr lang="en-US" i="1" dirty="0" err="1" smtClean="0"/>
              <a:t>Captorhinus</a:t>
            </a:r>
            <a:r>
              <a:rPr lang="en-US" i="1" dirty="0" smtClean="0"/>
              <a:t> </a:t>
            </a:r>
            <a:r>
              <a:rPr lang="en-US" i="1" dirty="0" err="1" smtClean="0"/>
              <a:t>aguti</a:t>
            </a:r>
            <a:endParaRPr lang="en-US" i="1" dirty="0"/>
          </a:p>
        </p:txBody>
      </p:sp>
    </p:spTree>
    <p:extLst>
      <p:ext uri="{BB962C8B-B14F-4D97-AF65-F5344CB8AC3E}">
        <p14:creationId xmlns:p14="http://schemas.microsoft.com/office/powerpoint/2010/main" val="140986721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Captorhinus</a:t>
            </a:r>
            <a:endParaRPr lang="en-US" i="1" dirty="0"/>
          </a:p>
        </p:txBody>
      </p:sp>
      <p:sp>
        <p:nvSpPr>
          <p:cNvPr id="4" name="Content Placeholder 3"/>
          <p:cNvSpPr>
            <a:spLocks noGrp="1"/>
          </p:cNvSpPr>
          <p:nvPr>
            <p:ph sz="quarter" idx="2"/>
          </p:nvPr>
        </p:nvSpPr>
        <p:spPr/>
        <p:txBody>
          <a:bodyPr/>
          <a:lstStyle/>
          <a:p>
            <a:endParaRPr lang="en-US"/>
          </a:p>
        </p:txBody>
      </p:sp>
      <p:sp>
        <p:nvSpPr>
          <p:cNvPr id="6" name="Content Placeholder 5"/>
          <p:cNvSpPr>
            <a:spLocks noGrp="1"/>
          </p:cNvSpPr>
          <p:nvPr>
            <p:ph sz="quarter" idx="1"/>
          </p:nvPr>
        </p:nvSpPr>
        <p:spPr>
          <a:xfrm>
            <a:off x="914400" y="1447800"/>
            <a:ext cx="3749040" cy="4572000"/>
          </a:xfrm>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238" y="1349375"/>
            <a:ext cx="8645525" cy="416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81400" y="6172200"/>
            <a:ext cx="2057400" cy="369332"/>
          </a:xfrm>
          <a:prstGeom prst="rect">
            <a:avLst/>
          </a:prstGeom>
          <a:noFill/>
        </p:spPr>
        <p:txBody>
          <a:bodyPr wrap="square" rtlCol="0">
            <a:spAutoFit/>
          </a:bodyPr>
          <a:lstStyle/>
          <a:p>
            <a:r>
              <a:rPr lang="en-US" i="1" dirty="0" err="1" smtClean="0"/>
              <a:t>Captorhinus</a:t>
            </a:r>
            <a:r>
              <a:rPr lang="en-US" i="1" dirty="0" smtClean="0"/>
              <a:t> </a:t>
            </a:r>
            <a:r>
              <a:rPr lang="en-US" i="1" dirty="0" err="1" smtClean="0"/>
              <a:t>aguti</a:t>
            </a:r>
            <a:endParaRPr lang="en-US" i="1" dirty="0"/>
          </a:p>
        </p:txBody>
      </p:sp>
    </p:spTree>
    <p:extLst>
      <p:ext uri="{BB962C8B-B14F-4D97-AF65-F5344CB8AC3E}">
        <p14:creationId xmlns:p14="http://schemas.microsoft.com/office/powerpoint/2010/main" val="224097544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Captorhinus</a:t>
            </a:r>
            <a:endParaRPr lang="en-US" dirty="0"/>
          </a:p>
        </p:txBody>
      </p:sp>
      <p:pic>
        <p:nvPicPr>
          <p:cNvPr id="5" name="Content Placeholder 4"/>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rot="16200000">
            <a:off x="2007896" y="-331496"/>
            <a:ext cx="4929772" cy="8183564"/>
          </a:xfrm>
        </p:spPr>
      </p:pic>
      <p:sp>
        <p:nvSpPr>
          <p:cNvPr id="6" name="TextBox 5"/>
          <p:cNvSpPr txBox="1"/>
          <p:nvPr/>
        </p:nvSpPr>
        <p:spPr>
          <a:xfrm>
            <a:off x="1981200" y="6225173"/>
            <a:ext cx="2209800" cy="369332"/>
          </a:xfrm>
          <a:prstGeom prst="rect">
            <a:avLst/>
          </a:prstGeom>
          <a:noFill/>
        </p:spPr>
        <p:txBody>
          <a:bodyPr wrap="square" rtlCol="0">
            <a:spAutoFit/>
          </a:bodyPr>
          <a:lstStyle/>
          <a:p>
            <a:r>
              <a:rPr lang="en-US" i="1" dirty="0" err="1" smtClean="0"/>
              <a:t>Captorhinus</a:t>
            </a:r>
            <a:r>
              <a:rPr lang="en-US" i="1" dirty="0" smtClean="0"/>
              <a:t> </a:t>
            </a:r>
            <a:r>
              <a:rPr lang="en-US" i="1" dirty="0" err="1" smtClean="0"/>
              <a:t>aguti</a:t>
            </a:r>
            <a:endParaRPr lang="en-US" i="1" dirty="0"/>
          </a:p>
        </p:txBody>
      </p:sp>
    </p:spTree>
    <p:extLst>
      <p:ext uri="{BB962C8B-B14F-4D97-AF65-F5344CB8AC3E}">
        <p14:creationId xmlns:p14="http://schemas.microsoft.com/office/powerpoint/2010/main" val="303670191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i="1" dirty="0" smtClean="0"/>
              <a:t>        *</a:t>
            </a:r>
            <a:r>
              <a:rPr lang="en-US" i="1" dirty="0" err="1" smtClean="0"/>
              <a:t>Baeotherates</a:t>
            </a:r>
            <a:endParaRPr lang="en-US" i="1" dirty="0"/>
          </a:p>
        </p:txBody>
      </p:sp>
      <p:sp>
        <p:nvSpPr>
          <p:cNvPr id="3" name="Content Placeholder 2"/>
          <p:cNvSpPr>
            <a:spLocks noGrp="1"/>
          </p:cNvSpPr>
          <p:nvPr>
            <p:ph sz="quarter" idx="1"/>
          </p:nvPr>
        </p:nvSpPr>
        <p:spPr/>
        <p:txBody>
          <a:bodyPr>
            <a:normAutofit fontScale="85000" lnSpcReduction="10000"/>
          </a:bodyPr>
          <a:lstStyle/>
          <a:p>
            <a:r>
              <a:rPr lang="en-US" dirty="0" smtClean="0"/>
              <a:t>Lower Permian</a:t>
            </a:r>
          </a:p>
          <a:p>
            <a:r>
              <a:rPr lang="en-US" dirty="0" smtClean="0"/>
              <a:t>Oklahoma</a:t>
            </a:r>
          </a:p>
          <a:p>
            <a:endParaRPr lang="en-US" dirty="0" smtClean="0"/>
          </a:p>
          <a:p>
            <a:r>
              <a:rPr lang="en-US" dirty="0" smtClean="0"/>
              <a:t>Small</a:t>
            </a:r>
          </a:p>
          <a:p>
            <a:r>
              <a:rPr lang="en-US" dirty="0" smtClean="0"/>
              <a:t>Single tooth row</a:t>
            </a:r>
          </a:p>
          <a:p>
            <a:r>
              <a:rPr lang="en-US" dirty="0" smtClean="0"/>
              <a:t>Fragmentary fossil record that includes only the right </a:t>
            </a:r>
            <a:r>
              <a:rPr lang="en-US" dirty="0" err="1" smtClean="0"/>
              <a:t>dentary</a:t>
            </a:r>
            <a:endParaRPr lang="en-US" dirty="0" smtClean="0"/>
          </a:p>
          <a:p>
            <a:r>
              <a:rPr lang="en-US" dirty="0" smtClean="0"/>
              <a:t>Almost certainly a </a:t>
            </a:r>
            <a:r>
              <a:rPr lang="en-US" dirty="0" err="1" smtClean="0"/>
              <a:t>captorhinid</a:t>
            </a:r>
            <a:r>
              <a:rPr lang="en-US" dirty="0" smtClean="0"/>
              <a:t> based on tooth shape</a:t>
            </a:r>
          </a:p>
          <a:p>
            <a:r>
              <a:rPr lang="en-US" dirty="0"/>
              <a:t>Probably insectivorous</a:t>
            </a:r>
          </a:p>
          <a:p>
            <a:endParaRPr lang="en-US" dirty="0" smtClean="0"/>
          </a:p>
          <a:p>
            <a:r>
              <a:rPr lang="en-US" dirty="0" smtClean="0"/>
              <a:t>* = Fragmentary remains</a:t>
            </a:r>
            <a:endParaRPr lang="en-US" dirty="0"/>
          </a:p>
        </p:txBody>
      </p:sp>
      <p:pic>
        <p:nvPicPr>
          <p:cNvPr id="5" name="Content Placeholder 4"/>
          <p:cNvPicPr>
            <a:picLocks noGrp="1" noChangeAspect="1"/>
          </p:cNvPicPr>
          <p:nvPr>
            <p:ph sz="quarter" idx="2"/>
          </p:nvPr>
        </p:nvPicPr>
        <p:blipFill>
          <a:blip r:embed="rId2" cstate="screen">
            <a:extLst>
              <a:ext uri="{28A0092B-C50C-407E-A947-70E740481C1C}">
                <a14:useLocalDpi xmlns:a14="http://schemas.microsoft.com/office/drawing/2010/main"/>
              </a:ext>
            </a:extLst>
          </a:blip>
          <a:stretch>
            <a:fillRect/>
          </a:stretch>
        </p:blipFill>
        <p:spPr>
          <a:xfrm>
            <a:off x="5306351" y="533400"/>
            <a:ext cx="3834336" cy="6143759"/>
          </a:xfrm>
        </p:spPr>
      </p:pic>
    </p:spTree>
    <p:extLst>
      <p:ext uri="{BB962C8B-B14F-4D97-AF65-F5344CB8AC3E}">
        <p14:creationId xmlns:p14="http://schemas.microsoft.com/office/powerpoint/2010/main" val="300858379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Captorhinikos</a:t>
            </a:r>
            <a:r>
              <a:rPr lang="en-US" i="1" dirty="0" smtClean="0"/>
              <a:t> (?)</a:t>
            </a:r>
            <a:endParaRPr lang="en-US" i="1" dirty="0"/>
          </a:p>
        </p:txBody>
      </p:sp>
      <p:sp>
        <p:nvSpPr>
          <p:cNvPr id="3" name="Content Placeholder 2"/>
          <p:cNvSpPr>
            <a:spLocks noGrp="1"/>
          </p:cNvSpPr>
          <p:nvPr>
            <p:ph sz="quarter" idx="1"/>
          </p:nvPr>
        </p:nvSpPr>
        <p:spPr/>
        <p:txBody>
          <a:bodyPr/>
          <a:lstStyle/>
          <a:p>
            <a:r>
              <a:rPr lang="en-US" dirty="0" smtClean="0"/>
              <a:t>Lower Permian</a:t>
            </a:r>
          </a:p>
          <a:p>
            <a:r>
              <a:rPr lang="en-US" dirty="0" smtClean="0"/>
              <a:t>Oklahoma</a:t>
            </a:r>
          </a:p>
          <a:p>
            <a:endParaRPr lang="en-US" dirty="0"/>
          </a:p>
          <a:p>
            <a:r>
              <a:rPr lang="en-US" dirty="0" smtClean="0"/>
              <a:t>Moderate</a:t>
            </a:r>
          </a:p>
          <a:p>
            <a:r>
              <a:rPr lang="en-US" dirty="0" smtClean="0"/>
              <a:t>Multi tooth rows - 4 or more </a:t>
            </a:r>
          </a:p>
          <a:p>
            <a:endParaRPr lang="en-US" dirty="0"/>
          </a:p>
          <a:p>
            <a:r>
              <a:rPr lang="en-US" dirty="0" err="1" smtClean="0"/>
              <a:t>Everette</a:t>
            </a:r>
            <a:r>
              <a:rPr lang="en-US" dirty="0" smtClean="0"/>
              <a:t> Olson erected the genus </a:t>
            </a:r>
            <a:r>
              <a:rPr lang="en-US" i="1" dirty="0" smtClean="0"/>
              <a:t>C. </a:t>
            </a:r>
            <a:r>
              <a:rPr lang="en-US" i="1" dirty="0" err="1" smtClean="0"/>
              <a:t>valensis</a:t>
            </a:r>
            <a:r>
              <a:rPr lang="en-US" i="1" dirty="0" smtClean="0"/>
              <a:t>, C. </a:t>
            </a:r>
            <a:r>
              <a:rPr lang="en-US" i="1" dirty="0" err="1" smtClean="0"/>
              <a:t>parvus</a:t>
            </a:r>
            <a:r>
              <a:rPr lang="en-US" i="1" dirty="0" smtClean="0"/>
              <a:t> and C. </a:t>
            </a:r>
            <a:r>
              <a:rPr lang="en-US" i="1" dirty="0" err="1" smtClean="0"/>
              <a:t>chozaensis</a:t>
            </a:r>
            <a:endParaRPr lang="en-US" i="1" dirty="0"/>
          </a:p>
        </p:txBody>
      </p:sp>
      <p:sp>
        <p:nvSpPr>
          <p:cNvPr id="4" name="Content Placeholder 3"/>
          <p:cNvSpPr>
            <a:spLocks noGrp="1"/>
          </p:cNvSpPr>
          <p:nvPr>
            <p:ph sz="quarter" idx="2"/>
          </p:nvPr>
        </p:nvSpPr>
        <p:spPr/>
        <p:txBody>
          <a:bodyPr/>
          <a:lstStyle/>
          <a:p>
            <a:r>
              <a:rPr lang="en-US" dirty="0" smtClean="0"/>
              <a:t>Name is out there</a:t>
            </a:r>
          </a:p>
          <a:p>
            <a:r>
              <a:rPr lang="en-US" dirty="0" smtClean="0"/>
              <a:t>Of three species named by Olsen</a:t>
            </a:r>
            <a:r>
              <a:rPr lang="en-US" dirty="0"/>
              <a:t> </a:t>
            </a:r>
            <a:r>
              <a:rPr lang="en-US" dirty="0" smtClean="0"/>
              <a:t>- </a:t>
            </a:r>
            <a:r>
              <a:rPr lang="en-US" dirty="0" smtClean="0"/>
              <a:t>two </a:t>
            </a:r>
            <a:r>
              <a:rPr lang="en-US" dirty="0" smtClean="0"/>
              <a:t>have been re-described and </a:t>
            </a:r>
            <a:r>
              <a:rPr lang="en-US" dirty="0" smtClean="0"/>
              <a:t>one renamed </a:t>
            </a:r>
            <a:r>
              <a:rPr lang="en-US" dirty="0" smtClean="0"/>
              <a:t>– third unsure</a:t>
            </a:r>
          </a:p>
          <a:p>
            <a:pPr marL="0" indent="0">
              <a:buNone/>
            </a:pPr>
            <a:endParaRPr lang="en-US" dirty="0" smtClean="0"/>
          </a:p>
        </p:txBody>
      </p:sp>
    </p:spTree>
    <p:extLst>
      <p:ext uri="{BB962C8B-B14F-4D97-AF65-F5344CB8AC3E}">
        <p14:creationId xmlns:p14="http://schemas.microsoft.com/office/powerpoint/2010/main" val="16844805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t>Labidosaurus</a:t>
            </a:r>
            <a:endParaRPr lang="en-US" dirty="0"/>
          </a:p>
        </p:txBody>
      </p:sp>
      <p:sp>
        <p:nvSpPr>
          <p:cNvPr id="4" name="Content Placeholder 3"/>
          <p:cNvSpPr>
            <a:spLocks noGrp="1"/>
          </p:cNvSpPr>
          <p:nvPr>
            <p:ph sz="quarter" idx="1"/>
          </p:nvPr>
        </p:nvSpPr>
        <p:spPr>
          <a:xfrm>
            <a:off x="304800" y="1600200"/>
            <a:ext cx="3749040" cy="4572000"/>
          </a:xfrm>
        </p:spPr>
        <p:txBody>
          <a:bodyPr/>
          <a:lstStyle/>
          <a:p>
            <a:r>
              <a:rPr lang="en-US" dirty="0" smtClean="0"/>
              <a:t>Lower Permian</a:t>
            </a:r>
          </a:p>
          <a:p>
            <a:r>
              <a:rPr lang="en-US" dirty="0" smtClean="0"/>
              <a:t>Texas</a:t>
            </a:r>
          </a:p>
          <a:p>
            <a:endParaRPr lang="en-US" dirty="0"/>
          </a:p>
          <a:p>
            <a:r>
              <a:rPr lang="en-US" dirty="0" smtClean="0"/>
              <a:t>Large</a:t>
            </a:r>
          </a:p>
          <a:p>
            <a:r>
              <a:rPr lang="en-US" dirty="0" smtClean="0"/>
              <a:t>Single tooth row</a:t>
            </a:r>
          </a:p>
          <a:p>
            <a:r>
              <a:rPr lang="en-US" dirty="0"/>
              <a:t>Probably </a:t>
            </a:r>
            <a:r>
              <a:rPr lang="en-US" dirty="0" smtClean="0"/>
              <a:t>omnivorous</a:t>
            </a:r>
          </a:p>
          <a:p>
            <a:r>
              <a:rPr lang="en-US" dirty="0" smtClean="0"/>
              <a:t>Probably added plants </a:t>
            </a:r>
          </a:p>
          <a:p>
            <a:pPr marL="0" indent="0">
              <a:buNone/>
            </a:pPr>
            <a:r>
              <a:rPr lang="en-US" dirty="0" smtClean="0"/>
              <a:t>to its diet</a:t>
            </a:r>
            <a:endParaRPr lang="en-US" dirty="0"/>
          </a:p>
          <a:p>
            <a:endParaRPr lang="en-US" dirty="0"/>
          </a:p>
        </p:txBody>
      </p:sp>
      <p:pic>
        <p:nvPicPr>
          <p:cNvPr id="3" name="Content Placeholder 2"/>
          <p:cNvPicPr>
            <a:picLocks noGrp="1" noChangeAspect="1"/>
          </p:cNvPicPr>
          <p:nvPr>
            <p:ph sz="quarter" idx="2"/>
          </p:nvPr>
        </p:nvPicPr>
        <p:blipFill>
          <a:blip r:embed="rId2" cstate="screen">
            <a:extLst>
              <a:ext uri="{28A0092B-C50C-407E-A947-70E740481C1C}">
                <a14:useLocalDpi xmlns:a14="http://schemas.microsoft.com/office/drawing/2010/main"/>
              </a:ext>
            </a:extLst>
          </a:blip>
          <a:stretch>
            <a:fillRect/>
          </a:stretch>
        </p:blipFill>
        <p:spPr>
          <a:xfrm rot="10800000">
            <a:off x="3389330" y="2514600"/>
            <a:ext cx="5297469" cy="3531646"/>
          </a:xfrm>
        </p:spPr>
      </p:pic>
    </p:spTree>
    <p:extLst>
      <p:ext uri="{BB962C8B-B14F-4D97-AF65-F5344CB8AC3E}">
        <p14:creationId xmlns:p14="http://schemas.microsoft.com/office/powerpoint/2010/main" val="423207814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2">
            <a:extLst>
              <a:ext uri="{28A0092B-C50C-407E-A947-70E740481C1C}">
                <a14:useLocalDpi xmlns:a14="http://schemas.microsoft.com/office/drawing/2010/main"/>
              </a:ext>
            </a:extLst>
          </a:blip>
          <a:stretch>
            <a:fillRect/>
          </a:stretch>
        </p:blipFill>
        <p:spPr>
          <a:xfrm>
            <a:off x="3124200" y="768445"/>
            <a:ext cx="5335587" cy="5930710"/>
          </a:xfrm>
        </p:spPr>
      </p:pic>
      <p:sp>
        <p:nvSpPr>
          <p:cNvPr id="2" name="Title 1"/>
          <p:cNvSpPr>
            <a:spLocks noGrp="1"/>
          </p:cNvSpPr>
          <p:nvPr>
            <p:ph type="title"/>
          </p:nvPr>
        </p:nvSpPr>
        <p:spPr/>
        <p:txBody>
          <a:bodyPr>
            <a:normAutofit/>
          </a:bodyPr>
          <a:lstStyle/>
          <a:p>
            <a:r>
              <a:rPr lang="en-US" i="1" dirty="0" err="1" smtClean="0"/>
              <a:t>Labidosaurus</a:t>
            </a:r>
            <a:endParaRPr lang="en-US" dirty="0"/>
          </a:p>
        </p:txBody>
      </p:sp>
      <p:sp>
        <p:nvSpPr>
          <p:cNvPr id="3" name="Content Placeholder 2"/>
          <p:cNvSpPr>
            <a:spLocks noGrp="1"/>
          </p:cNvSpPr>
          <p:nvPr>
            <p:ph sz="quarter" idx="1"/>
          </p:nvPr>
        </p:nvSpPr>
        <p:spPr/>
        <p:txBody>
          <a:bodyPr/>
          <a:lstStyle/>
          <a:p>
            <a:r>
              <a:rPr lang="en-US" dirty="0" smtClean="0"/>
              <a:t>Transitional taxon between </a:t>
            </a:r>
            <a:r>
              <a:rPr lang="en-US" dirty="0" err="1" smtClean="0"/>
              <a:t>faunivorous</a:t>
            </a:r>
            <a:r>
              <a:rPr lang="en-US" dirty="0" smtClean="0"/>
              <a:t> basal reptiles and the herbivorous </a:t>
            </a:r>
            <a:r>
              <a:rPr lang="en-US" dirty="0" err="1" smtClean="0"/>
              <a:t>moradisaurines</a:t>
            </a:r>
            <a:endParaRPr lang="en-US" dirty="0" smtClean="0"/>
          </a:p>
          <a:p>
            <a:r>
              <a:rPr lang="en-US" dirty="0" smtClean="0"/>
              <a:t>Largest known single tooth row </a:t>
            </a:r>
            <a:r>
              <a:rPr lang="en-US" dirty="0" err="1" smtClean="0"/>
              <a:t>captorhinid</a:t>
            </a:r>
            <a:endParaRPr lang="en-US" dirty="0" smtClean="0"/>
          </a:p>
          <a:p>
            <a:endParaRPr lang="en-US" dirty="0"/>
          </a:p>
        </p:txBody>
      </p:sp>
    </p:spTree>
    <p:extLst>
      <p:ext uri="{BB962C8B-B14F-4D97-AF65-F5344CB8AC3E}">
        <p14:creationId xmlns:p14="http://schemas.microsoft.com/office/powerpoint/2010/main" val="130802113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44561"/>
          </a:xfrm>
        </p:spPr>
        <p:txBody>
          <a:bodyPr/>
          <a:lstStyle/>
          <a:p>
            <a:r>
              <a:rPr lang="en-US" i="1" dirty="0" err="1"/>
              <a:t>L</a:t>
            </a:r>
            <a:r>
              <a:rPr lang="en-US" i="1" dirty="0" err="1" smtClean="0"/>
              <a:t>abidosaurus</a:t>
            </a:r>
            <a:endParaRPr lang="en-US" i="1" dirty="0"/>
          </a:p>
        </p:txBody>
      </p:sp>
      <p:sp>
        <p:nvSpPr>
          <p:cNvPr id="4" name="Content Placeholder 3"/>
          <p:cNvSpPr>
            <a:spLocks noGrp="1"/>
          </p:cNvSpPr>
          <p:nvPr>
            <p:ph sz="quarter" idx="2"/>
          </p:nvPr>
        </p:nvSpPr>
        <p:spPr/>
        <p:txBody>
          <a:bodyPr/>
          <a:lstStyle/>
          <a:p>
            <a:endParaRPr lang="en-US"/>
          </a:p>
        </p:txBody>
      </p:sp>
      <p:pic>
        <p:nvPicPr>
          <p:cNvPr id="9" name="Content Placeholder 8"/>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rot="16200000">
            <a:off x="1870183" y="280144"/>
            <a:ext cx="5391051" cy="7269163"/>
          </a:xfrm>
        </p:spPr>
      </p:pic>
    </p:spTree>
    <p:extLst>
      <p:ext uri="{BB962C8B-B14F-4D97-AF65-F5344CB8AC3E}">
        <p14:creationId xmlns:p14="http://schemas.microsoft.com/office/powerpoint/2010/main" val="298242649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571500"/>
          </a:xfrm>
        </p:spPr>
        <p:txBody>
          <a:bodyPr>
            <a:normAutofit fontScale="90000"/>
          </a:bodyPr>
          <a:lstStyle/>
          <a:p>
            <a:r>
              <a:rPr lang="en-US" i="1" dirty="0" err="1" smtClean="0"/>
              <a:t>Labidosaurus</a:t>
            </a:r>
            <a:endParaRPr lang="en-US" i="1" dirty="0"/>
          </a:p>
        </p:txBody>
      </p:sp>
      <p:pic>
        <p:nvPicPr>
          <p:cNvPr id="9" name="Content Placeholder 8"/>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1828800" y="846138"/>
            <a:ext cx="6172200" cy="5824469"/>
          </a:xfrm>
        </p:spPr>
      </p:pic>
    </p:spTree>
    <p:extLst>
      <p:ext uri="{BB962C8B-B14F-4D97-AF65-F5344CB8AC3E}">
        <p14:creationId xmlns:p14="http://schemas.microsoft.com/office/powerpoint/2010/main" val="315375002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i="1" dirty="0" err="1" smtClean="0"/>
              <a:t>Labidosaurus</a:t>
            </a:r>
            <a:endParaRPr lang="en-US" i="1" dirty="0"/>
          </a:p>
        </p:txBody>
      </p:sp>
      <p:pic>
        <p:nvPicPr>
          <p:cNvPr id="5" name="Content Placeholder 4"/>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609601" y="1143000"/>
            <a:ext cx="7641716" cy="5258814"/>
          </a:xfrm>
        </p:spPr>
      </p:pic>
    </p:spTree>
    <p:extLst>
      <p:ext uri="{BB962C8B-B14F-4D97-AF65-F5344CB8AC3E}">
        <p14:creationId xmlns:p14="http://schemas.microsoft.com/office/powerpoint/2010/main" val="30791073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141" y="919129"/>
            <a:ext cx="8766769" cy="5016757"/>
          </a:xfrm>
          <a:prstGeom prst="rect">
            <a:avLst/>
          </a:prstGeom>
        </p:spPr>
        <p:txBody>
          <a:bodyPr wrap="square">
            <a:spAutoFit/>
          </a:bodyPr>
          <a:lstStyle/>
          <a:p>
            <a:r>
              <a:rPr lang="en-US" sz="3200" dirty="0"/>
              <a:t>Early workers had no problem with a paraphyletic </a:t>
            </a:r>
            <a:r>
              <a:rPr lang="en-US" sz="3200" dirty="0" err="1"/>
              <a:t>Reptilia</a:t>
            </a:r>
            <a:r>
              <a:rPr lang="en-US" sz="3200" dirty="0"/>
              <a:t>, and so basal </a:t>
            </a:r>
            <a:r>
              <a:rPr lang="en-US" sz="3200" dirty="0" err="1"/>
              <a:t>synapsids</a:t>
            </a:r>
            <a:r>
              <a:rPr lang="en-US" sz="3200" dirty="0"/>
              <a:t> (“</a:t>
            </a:r>
            <a:r>
              <a:rPr lang="en-US" sz="3200" dirty="0" err="1"/>
              <a:t>pelycosaurs</a:t>
            </a:r>
            <a:r>
              <a:rPr lang="en-US" sz="3200" dirty="0"/>
              <a:t>”) were included as well.</a:t>
            </a:r>
          </a:p>
          <a:p>
            <a:r>
              <a:rPr lang="en-US" sz="3200" dirty="0"/>
              <a:t> </a:t>
            </a:r>
          </a:p>
          <a:p>
            <a:r>
              <a:rPr lang="en-US" sz="3200" dirty="0"/>
              <a:t>More recent workers, recognizing the fundamental distinction between </a:t>
            </a:r>
            <a:r>
              <a:rPr lang="en-US" sz="3200" dirty="0" err="1"/>
              <a:t>Synapsida</a:t>
            </a:r>
            <a:r>
              <a:rPr lang="en-US" sz="3200" dirty="0"/>
              <a:t>, and other amniotes, began to recognize that a group distinct from </a:t>
            </a:r>
            <a:r>
              <a:rPr lang="en-US" sz="3200" dirty="0" err="1"/>
              <a:t>Synapsida</a:t>
            </a:r>
            <a:r>
              <a:rPr lang="en-US" sz="3200" dirty="0"/>
              <a:t> needed recognition.  This group included living and extinct taxa traditionally considered reptiles.</a:t>
            </a:r>
          </a:p>
        </p:txBody>
      </p:sp>
    </p:spTree>
    <p:extLst>
      <p:ext uri="{BB962C8B-B14F-4D97-AF65-F5344CB8AC3E}">
        <p14:creationId xmlns:p14="http://schemas.microsoft.com/office/powerpoint/2010/main" val="104486831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en-US" i="1" dirty="0" err="1" smtClean="0"/>
              <a:t>Labidosaurus</a:t>
            </a:r>
            <a:endParaRPr lang="en-US" i="1" dirty="0"/>
          </a:p>
        </p:txBody>
      </p:sp>
      <p:pic>
        <p:nvPicPr>
          <p:cNvPr id="1026" name="Picture 2" descr="C:\Users\KD\Documents\Labidosaurus\kathleen_image2_white.jpg"/>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228600" y="2971800"/>
            <a:ext cx="4038600" cy="34868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D\Documents\Labidosaurus\kathleen_image4_white.jpg"/>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bwMode="auto">
          <a:xfrm>
            <a:off x="3810000" y="1143000"/>
            <a:ext cx="4867946" cy="256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32278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Labidosaurus</a:t>
            </a:r>
            <a:endParaRPr lang="en-US" i="1" dirty="0"/>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6386" name="Picture 2" descr="C:\Users\KD\Documents\Labidosaurus\kathleen_image1_whit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1966073"/>
            <a:ext cx="8839200" cy="323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21475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Sub-Family </a:t>
            </a:r>
            <a:r>
              <a:rPr lang="en-US" dirty="0" err="1" smtClean="0"/>
              <a:t>Moradisaurinae</a:t>
            </a:r>
            <a:endParaRPr lang="en-US" dirty="0"/>
          </a:p>
        </p:txBody>
      </p:sp>
      <p:sp>
        <p:nvSpPr>
          <p:cNvPr id="3" name="Content Placeholder 2"/>
          <p:cNvSpPr>
            <a:spLocks noGrp="1"/>
          </p:cNvSpPr>
          <p:nvPr>
            <p:ph sz="quarter" idx="1"/>
          </p:nvPr>
        </p:nvSpPr>
        <p:spPr/>
        <p:txBody>
          <a:bodyPr>
            <a:normAutofit/>
          </a:bodyPr>
          <a:lstStyle/>
          <a:p>
            <a:r>
              <a:rPr lang="en-US" i="1" dirty="0" err="1"/>
              <a:t>Labidosaurikos</a:t>
            </a:r>
            <a:endParaRPr lang="en-US" i="1" dirty="0"/>
          </a:p>
          <a:p>
            <a:r>
              <a:rPr lang="en-US" i="1" dirty="0" err="1"/>
              <a:t>Moradisaurus</a:t>
            </a:r>
            <a:endParaRPr lang="en-US" i="1" dirty="0"/>
          </a:p>
          <a:p>
            <a:r>
              <a:rPr lang="en-US" i="1" dirty="0" err="1"/>
              <a:t>Rothianiscus</a:t>
            </a:r>
            <a:endParaRPr lang="en-US" i="1" dirty="0"/>
          </a:p>
          <a:p>
            <a:r>
              <a:rPr lang="en-US" i="1" dirty="0" err="1" smtClean="0"/>
              <a:t>Gansurhinus</a:t>
            </a:r>
            <a:endParaRPr lang="en-US" i="1" dirty="0" smtClean="0"/>
          </a:p>
          <a:p>
            <a:r>
              <a:rPr lang="en-US" i="1" dirty="0" err="1" smtClean="0"/>
              <a:t>Acrodonta</a:t>
            </a:r>
            <a:endParaRPr lang="en-US" i="1" dirty="0" smtClean="0"/>
          </a:p>
          <a:p>
            <a:r>
              <a:rPr lang="en-US" i="1" dirty="0" err="1" smtClean="0"/>
              <a:t>Gecatogomphius</a:t>
            </a:r>
            <a:endParaRPr lang="en-US" i="1" dirty="0" smtClean="0"/>
          </a:p>
          <a:p>
            <a:r>
              <a:rPr lang="en-US" i="1" dirty="0" err="1" smtClean="0"/>
              <a:t>Kahneria</a:t>
            </a:r>
            <a:endParaRPr lang="en-US" i="1" dirty="0" smtClean="0"/>
          </a:p>
        </p:txBody>
      </p:sp>
      <p:sp>
        <p:nvSpPr>
          <p:cNvPr id="5" name="Content Placeholder 4"/>
          <p:cNvSpPr>
            <a:spLocks noGrp="1"/>
          </p:cNvSpPr>
          <p:nvPr>
            <p:ph sz="quarter" idx="2"/>
          </p:nvPr>
        </p:nvSpPr>
        <p:spPr/>
        <p:txBody>
          <a:bodyPr/>
          <a:lstStyle/>
          <a:p>
            <a:r>
              <a:rPr lang="en-US" dirty="0" smtClean="0"/>
              <a:t>Becoming larger</a:t>
            </a:r>
          </a:p>
          <a:p>
            <a:r>
              <a:rPr lang="en-US" dirty="0" smtClean="0"/>
              <a:t>All have multiple tooth rows</a:t>
            </a:r>
          </a:p>
          <a:p>
            <a:r>
              <a:rPr lang="en-US" dirty="0" smtClean="0"/>
              <a:t>Plants added to diet</a:t>
            </a:r>
          </a:p>
          <a:p>
            <a:r>
              <a:rPr lang="en-US" dirty="0" smtClean="0"/>
              <a:t>Possible some exclusively herbivorous</a:t>
            </a:r>
          </a:p>
          <a:p>
            <a:endParaRPr lang="en-US" dirty="0"/>
          </a:p>
        </p:txBody>
      </p:sp>
      <p:sp>
        <p:nvSpPr>
          <p:cNvPr id="4" name="AutoShape 2" descr="https://mail.csusb.edu/attach/622Phylogeny2014CaptorhinidaePortrait.jpg"/>
          <p:cNvSpPr>
            <a:spLocks noChangeAspect="1" noChangeArrowheads="1"/>
          </p:cNvSpPr>
          <p:nvPr/>
        </p:nvSpPr>
        <p:spPr bwMode="auto">
          <a:xfrm>
            <a:off x="155575" y="-4008438"/>
            <a:ext cx="6067425" cy="8353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3594042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t>Labidosaurikos</a:t>
            </a:r>
            <a:endParaRPr lang="en-US" dirty="0"/>
          </a:p>
        </p:txBody>
      </p:sp>
      <p:sp>
        <p:nvSpPr>
          <p:cNvPr id="4" name="Content Placeholder 3"/>
          <p:cNvSpPr>
            <a:spLocks noGrp="1"/>
          </p:cNvSpPr>
          <p:nvPr>
            <p:ph sz="quarter" idx="1"/>
          </p:nvPr>
        </p:nvSpPr>
        <p:spPr/>
        <p:txBody>
          <a:bodyPr>
            <a:normAutofit fontScale="77500" lnSpcReduction="20000"/>
          </a:bodyPr>
          <a:lstStyle/>
          <a:p>
            <a:r>
              <a:rPr lang="en-US" dirty="0" smtClean="0"/>
              <a:t>Lower Permian</a:t>
            </a:r>
          </a:p>
          <a:p>
            <a:r>
              <a:rPr lang="en-US" dirty="0" smtClean="0"/>
              <a:t>Oklahoma</a:t>
            </a:r>
          </a:p>
          <a:p>
            <a:endParaRPr lang="en-US" dirty="0" smtClean="0"/>
          </a:p>
          <a:p>
            <a:r>
              <a:rPr lang="en-US" dirty="0" smtClean="0"/>
              <a:t>Large</a:t>
            </a:r>
          </a:p>
          <a:p>
            <a:r>
              <a:rPr lang="en-US" dirty="0" smtClean="0"/>
              <a:t>Multiple tooth rows (Up to 7) – parallel</a:t>
            </a:r>
          </a:p>
          <a:p>
            <a:r>
              <a:rPr lang="en-US" dirty="0" smtClean="0"/>
              <a:t>Classic heart shaped head</a:t>
            </a:r>
          </a:p>
          <a:p>
            <a:r>
              <a:rPr lang="en-US" dirty="0" smtClean="0"/>
              <a:t>Last multiple tooth row animal was small</a:t>
            </a:r>
          </a:p>
          <a:p>
            <a:r>
              <a:rPr lang="en-US" dirty="0" smtClean="0"/>
              <a:t>Size and tooth rows independent features</a:t>
            </a:r>
          </a:p>
          <a:p>
            <a:r>
              <a:rPr lang="en-US" dirty="0" smtClean="0"/>
              <a:t>Omnivorous to herbivorous</a:t>
            </a:r>
          </a:p>
          <a:p>
            <a:r>
              <a:rPr lang="en-US" dirty="0" smtClean="0"/>
              <a:t>Interpretations from muscle fibers of adductor </a:t>
            </a:r>
            <a:r>
              <a:rPr lang="en-US" dirty="0" err="1" smtClean="0"/>
              <a:t>mandibulae</a:t>
            </a:r>
            <a:r>
              <a:rPr lang="en-US" dirty="0" smtClean="0"/>
              <a:t> and unique skull shapes suggest </a:t>
            </a:r>
            <a:r>
              <a:rPr lang="en-US" dirty="0" err="1" smtClean="0"/>
              <a:t>herbivory</a:t>
            </a:r>
            <a:r>
              <a:rPr lang="en-US" dirty="0" smtClean="0"/>
              <a:t> </a:t>
            </a:r>
            <a:endParaRPr lang="en-US" dirty="0"/>
          </a:p>
        </p:txBody>
      </p:sp>
      <p:sp>
        <p:nvSpPr>
          <p:cNvPr id="5" name="Content Placeholder 4"/>
          <p:cNvSpPr>
            <a:spLocks noGrp="1"/>
          </p:cNvSpPr>
          <p:nvPr>
            <p:ph sz="quarter" idx="2"/>
          </p:nvPr>
        </p:nvSpPr>
        <p:spPr/>
        <p:txBody>
          <a:bodyPr>
            <a:normAutofit fontScale="77500" lnSpcReduction="20000"/>
          </a:bodyPr>
          <a:lstStyle/>
          <a:p>
            <a:endParaRPr lang="en-US"/>
          </a:p>
        </p:txBody>
      </p:sp>
    </p:spTree>
    <p:extLst>
      <p:ext uri="{BB962C8B-B14F-4D97-AF65-F5344CB8AC3E}">
        <p14:creationId xmlns:p14="http://schemas.microsoft.com/office/powerpoint/2010/main" val="163712651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t>Labidosaurikos</a:t>
            </a:r>
            <a:endParaRPr lang="en-US" dirty="0"/>
          </a:p>
        </p:txBody>
      </p:sp>
      <p:sp>
        <p:nvSpPr>
          <p:cNvPr id="5" name="Content Placeholder 4"/>
          <p:cNvSpPr>
            <a:spLocks noGrp="1"/>
          </p:cNvSpPr>
          <p:nvPr>
            <p:ph sz="quarter" idx="2"/>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550" y="1276350"/>
            <a:ext cx="8724900"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1831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Labidosaurikos</a:t>
            </a:r>
            <a:endParaRPr lang="en-US" i="1" dirty="0"/>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01788"/>
            <a:ext cx="9144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94056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t>Moradisaurus</a:t>
            </a:r>
            <a:endParaRPr lang="en-US" dirty="0"/>
          </a:p>
        </p:txBody>
      </p:sp>
      <p:sp>
        <p:nvSpPr>
          <p:cNvPr id="4" name="Content Placeholder 3"/>
          <p:cNvSpPr>
            <a:spLocks noGrp="1"/>
          </p:cNvSpPr>
          <p:nvPr>
            <p:ph sz="quarter" idx="1"/>
          </p:nvPr>
        </p:nvSpPr>
        <p:spPr/>
        <p:txBody>
          <a:bodyPr>
            <a:normAutofit lnSpcReduction="10000"/>
          </a:bodyPr>
          <a:lstStyle/>
          <a:p>
            <a:r>
              <a:rPr lang="en-US" dirty="0" smtClean="0"/>
              <a:t>Upper Permian</a:t>
            </a:r>
          </a:p>
          <a:p>
            <a:r>
              <a:rPr lang="en-US" dirty="0" smtClean="0"/>
              <a:t>Niger</a:t>
            </a:r>
          </a:p>
          <a:p>
            <a:endParaRPr lang="en-US" dirty="0" smtClean="0"/>
          </a:p>
          <a:p>
            <a:r>
              <a:rPr lang="en-US" dirty="0" smtClean="0"/>
              <a:t>Animal for which sub-family is named</a:t>
            </a:r>
            <a:endParaRPr lang="en-US" dirty="0"/>
          </a:p>
          <a:p>
            <a:r>
              <a:rPr lang="en-US" dirty="0" smtClean="0"/>
              <a:t>Very Largest of the large</a:t>
            </a:r>
          </a:p>
          <a:p>
            <a:r>
              <a:rPr lang="en-US" dirty="0" smtClean="0"/>
              <a:t>Multiple tooth rows – (more than 9) – parallel</a:t>
            </a:r>
          </a:p>
          <a:p>
            <a:r>
              <a:rPr lang="en-US" dirty="0" smtClean="0"/>
              <a:t>Herbivorous</a:t>
            </a:r>
          </a:p>
          <a:p>
            <a:r>
              <a:rPr lang="en-US" dirty="0" smtClean="0"/>
              <a:t>Lower jaw suggest fore-and-aft translation</a:t>
            </a:r>
            <a:endParaRPr lang="en-US" dirty="0"/>
          </a:p>
          <a:p>
            <a:endParaRPr lang="en-US" dirty="0"/>
          </a:p>
        </p:txBody>
      </p:sp>
      <p:sp>
        <p:nvSpPr>
          <p:cNvPr id="5" name="Content Placeholder 4"/>
          <p:cNvSpPr>
            <a:spLocks noGrp="1"/>
          </p:cNvSpPr>
          <p:nvPr>
            <p:ph sz="quarter" idx="2"/>
          </p:nvPr>
        </p:nvSpPr>
        <p:spPr/>
        <p:txBody>
          <a:bodyPr>
            <a:normAutofit lnSpcReduction="10000"/>
          </a:bodyPr>
          <a:lstStyle/>
          <a:p>
            <a:endParaRPr lang="en-US"/>
          </a:p>
        </p:txBody>
      </p:sp>
    </p:spTree>
    <p:extLst>
      <p:ext uri="{BB962C8B-B14F-4D97-AF65-F5344CB8AC3E}">
        <p14:creationId xmlns:p14="http://schemas.microsoft.com/office/powerpoint/2010/main" val="88271049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t>Moradisaurus</a:t>
            </a:r>
            <a:endParaRPr lang="en-US" dirty="0"/>
          </a:p>
        </p:txBody>
      </p:sp>
      <p:sp>
        <p:nvSpPr>
          <p:cNvPr id="4" name="Content Placeholder 3"/>
          <p:cNvSpPr>
            <a:spLocks noGrp="1"/>
          </p:cNvSpPr>
          <p:nvPr>
            <p:ph sz="quarter" idx="1"/>
          </p:nvPr>
        </p:nvSpPr>
        <p:spPr/>
        <p:txBody>
          <a:bodyPr/>
          <a:lstStyle/>
          <a:p>
            <a:endParaRPr lang="en-US"/>
          </a:p>
        </p:txBody>
      </p:sp>
      <p:pic>
        <p:nvPicPr>
          <p:cNvPr id="8195" name="Picture 3"/>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bwMode="auto">
          <a:xfrm>
            <a:off x="4419600" y="1676400"/>
            <a:ext cx="5322763" cy="266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25936"/>
            <a:ext cx="4572000" cy="374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55693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Moradisaurus</a:t>
            </a:r>
            <a:endParaRPr lang="en-US" dirty="0"/>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922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1295400"/>
            <a:ext cx="6708775" cy="536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09064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Moradisaurus</a:t>
            </a:r>
            <a:endParaRPr lang="en-US" i="1" dirty="0"/>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1447800"/>
            <a:ext cx="6184514" cy="523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46926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763" y="887547"/>
            <a:ext cx="8561939" cy="5016757"/>
          </a:xfrm>
          <a:prstGeom prst="rect">
            <a:avLst/>
          </a:prstGeom>
        </p:spPr>
        <p:txBody>
          <a:bodyPr wrap="square">
            <a:spAutoFit/>
          </a:bodyPr>
          <a:lstStyle/>
          <a:p>
            <a:r>
              <a:rPr lang="en-US" sz="3200" dirty="0"/>
              <a:t>More recent workers, recognizing the fundamental distinction between </a:t>
            </a:r>
            <a:r>
              <a:rPr lang="en-US" sz="3200" dirty="0" err="1"/>
              <a:t>Synapsida</a:t>
            </a:r>
            <a:r>
              <a:rPr lang="en-US" sz="3200" dirty="0"/>
              <a:t>, and other amniotes, began to recognize that a group distinct from </a:t>
            </a:r>
            <a:r>
              <a:rPr lang="en-US" sz="3200" dirty="0" err="1"/>
              <a:t>Synapsida</a:t>
            </a:r>
            <a:r>
              <a:rPr lang="en-US" sz="3200" dirty="0"/>
              <a:t> needed recognition.  This group included living and extinct taxa traditionally considered reptiles.</a:t>
            </a:r>
          </a:p>
          <a:p>
            <a:r>
              <a:rPr lang="en-US" sz="3200" dirty="0"/>
              <a:t> </a:t>
            </a:r>
          </a:p>
          <a:p>
            <a:r>
              <a:rPr lang="en-US" sz="3200" dirty="0"/>
              <a:t>In one case, all non-</a:t>
            </a:r>
            <a:r>
              <a:rPr lang="en-US" sz="3200" dirty="0" err="1"/>
              <a:t>synapsid</a:t>
            </a:r>
            <a:r>
              <a:rPr lang="en-US" sz="3200" dirty="0"/>
              <a:t> amniotes have been referred to as reptiles, and in others as “</a:t>
            </a:r>
            <a:r>
              <a:rPr lang="en-US" sz="3200" dirty="0" err="1"/>
              <a:t>Sauropsids</a:t>
            </a:r>
            <a:r>
              <a:rPr lang="en-US" sz="3200" dirty="0"/>
              <a:t>”. </a:t>
            </a:r>
          </a:p>
        </p:txBody>
      </p:sp>
    </p:spTree>
    <p:extLst>
      <p:ext uri="{BB962C8B-B14F-4D97-AF65-F5344CB8AC3E}">
        <p14:creationId xmlns:p14="http://schemas.microsoft.com/office/powerpoint/2010/main" val="7221124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802410"/>
          </a:xfrm>
        </p:spPr>
        <p:txBody>
          <a:bodyPr/>
          <a:lstStyle/>
          <a:p>
            <a:r>
              <a:rPr lang="en-US" i="1" dirty="0" err="1" smtClean="0"/>
              <a:t>Moradisaurus</a:t>
            </a:r>
            <a:endParaRPr lang="en-US" i="1" dirty="0"/>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95236" y="1066800"/>
            <a:ext cx="535495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8567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56" y="228600"/>
            <a:ext cx="8229600" cy="762000"/>
          </a:xfrm>
        </p:spPr>
        <p:txBody>
          <a:bodyPr/>
          <a:lstStyle/>
          <a:p>
            <a:r>
              <a:rPr lang="en-US" i="1" dirty="0" err="1" smtClean="0"/>
              <a:t>Moradisaurus</a:t>
            </a:r>
            <a:endParaRPr lang="en-US" i="1" dirty="0"/>
          </a:p>
        </p:txBody>
      </p:sp>
      <p:sp>
        <p:nvSpPr>
          <p:cNvPr id="3" name="Content Placeholder 2"/>
          <p:cNvSpPr>
            <a:spLocks noGrp="1"/>
          </p:cNvSpPr>
          <p:nvPr>
            <p:ph sz="quarter" idx="1"/>
          </p:nvPr>
        </p:nvSpPr>
        <p:spPr/>
        <p:txBody>
          <a:bodyPr/>
          <a:lstStyle/>
          <a:p>
            <a:endParaRPr lang="en-US" dirty="0"/>
          </a:p>
        </p:txBody>
      </p:sp>
      <p:sp>
        <p:nvSpPr>
          <p:cNvPr id="4" name="Content Placeholder 3"/>
          <p:cNvSpPr>
            <a:spLocks noGrp="1"/>
          </p:cNvSpPr>
          <p:nvPr>
            <p:ph sz="quarter" idx="2"/>
          </p:nvPr>
        </p:nvSpPr>
        <p:spPr/>
        <p:txBody>
          <a:bodyPr/>
          <a:lstStyle/>
          <a:p>
            <a:endParaRPr lang="en-US" dirty="0"/>
          </a:p>
        </p:txBody>
      </p:sp>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76400" y="807171"/>
            <a:ext cx="5751513" cy="605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74955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Rothianiscus</a:t>
            </a:r>
            <a:endParaRPr lang="en-US" i="1" dirty="0"/>
          </a:p>
        </p:txBody>
      </p:sp>
      <p:sp>
        <p:nvSpPr>
          <p:cNvPr id="4" name="Content Placeholder 3"/>
          <p:cNvSpPr>
            <a:spLocks noGrp="1"/>
          </p:cNvSpPr>
          <p:nvPr>
            <p:ph sz="quarter" idx="1"/>
          </p:nvPr>
        </p:nvSpPr>
        <p:spPr/>
        <p:txBody>
          <a:bodyPr/>
          <a:lstStyle/>
          <a:p>
            <a:r>
              <a:rPr lang="en-US" dirty="0" smtClean="0"/>
              <a:t>“Middle” Permian</a:t>
            </a:r>
          </a:p>
          <a:p>
            <a:r>
              <a:rPr lang="en-US" dirty="0" smtClean="0"/>
              <a:t>Oklahoma</a:t>
            </a:r>
          </a:p>
          <a:p>
            <a:endParaRPr lang="en-US" dirty="0"/>
          </a:p>
          <a:p>
            <a:r>
              <a:rPr lang="en-US" dirty="0" smtClean="0"/>
              <a:t>2</a:t>
            </a:r>
            <a:r>
              <a:rPr lang="en-US" baseline="30000" dirty="0" smtClean="0"/>
              <a:t>nd</a:t>
            </a:r>
            <a:r>
              <a:rPr lang="en-US" dirty="0" smtClean="0"/>
              <a:t> largest of group – still very large</a:t>
            </a:r>
          </a:p>
          <a:p>
            <a:r>
              <a:rPr lang="en-US" dirty="0" smtClean="0"/>
              <a:t>Multiple tooth rows</a:t>
            </a:r>
            <a:r>
              <a:rPr lang="en-US" dirty="0"/>
              <a:t> (</a:t>
            </a:r>
            <a:r>
              <a:rPr lang="en-US" dirty="0" smtClean="0"/>
              <a:t>4 or 5)- parallel</a:t>
            </a:r>
          </a:p>
          <a:p>
            <a:r>
              <a:rPr lang="en-US" dirty="0" smtClean="0"/>
              <a:t>Herbivorous</a:t>
            </a:r>
            <a:endParaRPr lang="en-US" dirty="0"/>
          </a:p>
          <a:p>
            <a:endParaRPr lang="en-US" dirty="0" smtClean="0"/>
          </a:p>
        </p:txBody>
      </p:sp>
      <p:sp>
        <p:nvSpPr>
          <p:cNvPr id="5" name="Content Placeholder 4"/>
          <p:cNvSpPr>
            <a:spLocks noGrp="1"/>
          </p:cNvSpPr>
          <p:nvPr>
            <p:ph sz="quarter" idx="2"/>
          </p:nvPr>
        </p:nvSpPr>
        <p:spPr/>
        <p:txBody>
          <a:bodyPr/>
          <a:lstStyle/>
          <a:p>
            <a:endParaRPr lang="en-US"/>
          </a:p>
        </p:txBody>
      </p:sp>
    </p:spTree>
    <p:extLst>
      <p:ext uri="{BB962C8B-B14F-4D97-AF65-F5344CB8AC3E}">
        <p14:creationId xmlns:p14="http://schemas.microsoft.com/office/powerpoint/2010/main" val="3999011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Rothianiscus</a:t>
            </a:r>
            <a:endParaRPr lang="en-US" i="1" dirty="0"/>
          </a:p>
        </p:txBody>
      </p:sp>
      <p:pic>
        <p:nvPicPr>
          <p:cNvPr id="6" name="Content Placeholder 5"/>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a:off x="152400" y="1855692"/>
            <a:ext cx="4492752" cy="3369564"/>
          </a:xfrm>
        </p:spPr>
      </p:pic>
      <p:pic>
        <p:nvPicPr>
          <p:cNvPr id="7" name="Content Placeholder 6"/>
          <p:cNvPicPr>
            <a:picLocks noGrp="1" noChangeAspect="1"/>
          </p:cNvPicPr>
          <p:nvPr>
            <p:ph sz="quarter" idx="2"/>
          </p:nvPr>
        </p:nvPicPr>
        <p:blipFill>
          <a:blip r:embed="rId3" cstate="screen">
            <a:extLst>
              <a:ext uri="{28A0092B-C50C-407E-A947-70E740481C1C}">
                <a14:useLocalDpi xmlns:a14="http://schemas.microsoft.com/office/drawing/2010/main"/>
              </a:ext>
            </a:extLst>
          </a:blip>
          <a:stretch>
            <a:fillRect/>
          </a:stretch>
        </p:blipFill>
        <p:spPr>
          <a:xfrm>
            <a:off x="4645152" y="1932492"/>
            <a:ext cx="4346448" cy="3292764"/>
          </a:xfrm>
        </p:spPr>
      </p:pic>
      <p:sp>
        <p:nvSpPr>
          <p:cNvPr id="8" name="TextBox 7"/>
          <p:cNvSpPr txBox="1"/>
          <p:nvPr/>
        </p:nvSpPr>
        <p:spPr>
          <a:xfrm>
            <a:off x="990600" y="5410200"/>
            <a:ext cx="2667000" cy="369332"/>
          </a:xfrm>
          <a:prstGeom prst="rect">
            <a:avLst/>
          </a:prstGeom>
          <a:noFill/>
        </p:spPr>
        <p:txBody>
          <a:bodyPr wrap="square" rtlCol="0">
            <a:spAutoFit/>
          </a:bodyPr>
          <a:lstStyle/>
          <a:p>
            <a:r>
              <a:rPr lang="en-US" i="1" dirty="0" err="1" smtClean="0"/>
              <a:t>Rothianiscus</a:t>
            </a:r>
            <a:r>
              <a:rPr lang="en-US" dirty="0" smtClean="0"/>
              <a:t> </a:t>
            </a:r>
            <a:r>
              <a:rPr lang="en-US" dirty="0" smtClean="0"/>
              <a:t>– Dorsal View</a:t>
            </a:r>
            <a:endParaRPr lang="en-US" dirty="0"/>
          </a:p>
        </p:txBody>
      </p:sp>
      <p:sp>
        <p:nvSpPr>
          <p:cNvPr id="9" name="TextBox 8"/>
          <p:cNvSpPr txBox="1"/>
          <p:nvPr/>
        </p:nvSpPr>
        <p:spPr>
          <a:xfrm>
            <a:off x="5410200" y="5562600"/>
            <a:ext cx="2667000" cy="369332"/>
          </a:xfrm>
          <a:prstGeom prst="rect">
            <a:avLst/>
          </a:prstGeom>
          <a:noFill/>
        </p:spPr>
        <p:txBody>
          <a:bodyPr wrap="square" rtlCol="0">
            <a:spAutoFit/>
          </a:bodyPr>
          <a:lstStyle/>
          <a:p>
            <a:r>
              <a:rPr lang="en-US" i="1" dirty="0" err="1" smtClean="0"/>
              <a:t>Rothianiscus</a:t>
            </a:r>
            <a:r>
              <a:rPr lang="en-US" dirty="0" smtClean="0"/>
              <a:t> </a:t>
            </a:r>
            <a:r>
              <a:rPr lang="en-US" dirty="0" smtClean="0"/>
              <a:t>– Ventral View</a:t>
            </a:r>
            <a:endParaRPr lang="en-US" dirty="0"/>
          </a:p>
        </p:txBody>
      </p:sp>
    </p:spTree>
    <p:extLst>
      <p:ext uri="{BB962C8B-B14F-4D97-AF65-F5344CB8AC3E}">
        <p14:creationId xmlns:p14="http://schemas.microsoft.com/office/powerpoint/2010/main" val="79219264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Gansurhinus</a:t>
            </a:r>
            <a:endParaRPr lang="en-US" i="1" dirty="0"/>
          </a:p>
        </p:txBody>
      </p:sp>
      <p:sp>
        <p:nvSpPr>
          <p:cNvPr id="4" name="Content Placeholder 3"/>
          <p:cNvSpPr>
            <a:spLocks noGrp="1"/>
          </p:cNvSpPr>
          <p:nvPr>
            <p:ph sz="quarter" idx="1"/>
          </p:nvPr>
        </p:nvSpPr>
        <p:spPr/>
        <p:txBody>
          <a:bodyPr>
            <a:normAutofit fontScale="92500" lnSpcReduction="10000"/>
          </a:bodyPr>
          <a:lstStyle/>
          <a:p>
            <a:r>
              <a:rPr lang="en-US" dirty="0" smtClean="0"/>
              <a:t>Middle Permian</a:t>
            </a:r>
          </a:p>
          <a:p>
            <a:r>
              <a:rPr lang="en-US" dirty="0" smtClean="0"/>
              <a:t>China</a:t>
            </a:r>
          </a:p>
          <a:p>
            <a:endParaRPr lang="en-US" dirty="0"/>
          </a:p>
          <a:p>
            <a:r>
              <a:rPr lang="en-US" dirty="0"/>
              <a:t>Medium-sized</a:t>
            </a:r>
          </a:p>
          <a:p>
            <a:r>
              <a:rPr lang="en-US" dirty="0"/>
              <a:t>Long </a:t>
            </a:r>
            <a:r>
              <a:rPr lang="en-US" dirty="0" err="1"/>
              <a:t>diastema</a:t>
            </a:r>
            <a:r>
              <a:rPr lang="en-US" dirty="0"/>
              <a:t> between single anterior teeth and multiple tooth rowed region </a:t>
            </a:r>
          </a:p>
          <a:p>
            <a:r>
              <a:rPr lang="en-US" dirty="0"/>
              <a:t>Multiple tooth rows (5) -parallel (</a:t>
            </a:r>
            <a:r>
              <a:rPr lang="en-US" dirty="0" err="1"/>
              <a:t>Reisz</a:t>
            </a:r>
            <a:r>
              <a:rPr lang="en-US" dirty="0"/>
              <a:t> 2011) </a:t>
            </a:r>
            <a:endParaRPr lang="en-US" dirty="0" smtClean="0"/>
          </a:p>
          <a:p>
            <a:r>
              <a:rPr lang="en-US" dirty="0" smtClean="0"/>
              <a:t>Pegged</a:t>
            </a:r>
          </a:p>
          <a:p>
            <a:r>
              <a:rPr lang="en-US" dirty="0"/>
              <a:t>Omnivorous to herbivorous</a:t>
            </a:r>
          </a:p>
          <a:p>
            <a:endParaRPr lang="en-US" dirty="0"/>
          </a:p>
          <a:p>
            <a:endParaRPr lang="en-US" dirty="0"/>
          </a:p>
        </p:txBody>
      </p:sp>
      <p:pic>
        <p:nvPicPr>
          <p:cNvPr id="6" name="Picture 5"/>
          <p:cNvPicPr>
            <a:picLocks noChangeAspect="1"/>
          </p:cNvPicPr>
          <p:nvPr/>
        </p:nvPicPr>
        <p:blipFill>
          <a:blip r:embed="rId2"/>
          <a:stretch>
            <a:fillRect/>
          </a:stretch>
        </p:blipFill>
        <p:spPr>
          <a:xfrm>
            <a:off x="4572000" y="145415"/>
            <a:ext cx="4191000" cy="6398260"/>
          </a:xfrm>
          <a:prstGeom prst="rect">
            <a:avLst/>
          </a:prstGeom>
        </p:spPr>
      </p:pic>
    </p:spTree>
    <p:extLst>
      <p:ext uri="{BB962C8B-B14F-4D97-AF65-F5344CB8AC3E}">
        <p14:creationId xmlns:p14="http://schemas.microsoft.com/office/powerpoint/2010/main" val="406615046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a:t>
            </a:r>
            <a:r>
              <a:rPr lang="en-US" i="1" dirty="0" err="1" smtClean="0"/>
              <a:t>Acrodonta</a:t>
            </a:r>
            <a:endParaRPr lang="en-US" i="1" dirty="0"/>
          </a:p>
        </p:txBody>
      </p:sp>
      <p:sp>
        <p:nvSpPr>
          <p:cNvPr id="3" name="Content Placeholder 2"/>
          <p:cNvSpPr>
            <a:spLocks noGrp="1"/>
          </p:cNvSpPr>
          <p:nvPr>
            <p:ph sz="quarter" idx="1"/>
          </p:nvPr>
        </p:nvSpPr>
        <p:spPr>
          <a:xfrm>
            <a:off x="152400" y="1432560"/>
            <a:ext cx="3749040" cy="4572000"/>
          </a:xfrm>
        </p:spPr>
        <p:txBody>
          <a:bodyPr>
            <a:normAutofit fontScale="92500"/>
          </a:bodyPr>
          <a:lstStyle/>
          <a:p>
            <a:r>
              <a:rPr lang="en-US" dirty="0" smtClean="0"/>
              <a:t>Middle/Late Permian</a:t>
            </a:r>
          </a:p>
          <a:p>
            <a:r>
              <a:rPr lang="en-US" dirty="0" smtClean="0"/>
              <a:t>Morocco</a:t>
            </a:r>
          </a:p>
          <a:p>
            <a:endParaRPr lang="en-US" dirty="0"/>
          </a:p>
          <a:p>
            <a:r>
              <a:rPr lang="en-US" dirty="0" smtClean="0"/>
              <a:t>Moderate</a:t>
            </a:r>
          </a:p>
          <a:p>
            <a:r>
              <a:rPr lang="en-US" dirty="0" smtClean="0"/>
              <a:t>Multi tooth rows</a:t>
            </a:r>
          </a:p>
          <a:p>
            <a:r>
              <a:rPr lang="en-US" dirty="0" smtClean="0"/>
              <a:t>Parallel</a:t>
            </a:r>
          </a:p>
          <a:p>
            <a:r>
              <a:rPr lang="en-US" dirty="0"/>
              <a:t>Omnivorous to herbivorous</a:t>
            </a:r>
          </a:p>
          <a:p>
            <a:endParaRPr lang="en-US" dirty="0" smtClean="0"/>
          </a:p>
          <a:p>
            <a:r>
              <a:rPr lang="en-US" dirty="0" smtClean="0"/>
              <a:t>* </a:t>
            </a:r>
            <a:r>
              <a:rPr lang="en-US" dirty="0"/>
              <a:t>= Fragmentary </a:t>
            </a:r>
            <a:endParaRPr lang="en-US" dirty="0" smtClean="0"/>
          </a:p>
          <a:p>
            <a:pPr marL="0" indent="0">
              <a:buNone/>
            </a:pPr>
            <a:r>
              <a:rPr lang="en-US" dirty="0"/>
              <a:t>	</a:t>
            </a:r>
            <a:r>
              <a:rPr lang="en-US" dirty="0" smtClean="0"/>
              <a:t>remains</a:t>
            </a:r>
            <a:endParaRPr lang="en-US" dirty="0"/>
          </a:p>
          <a:p>
            <a:endParaRPr lang="en-US" dirty="0"/>
          </a:p>
        </p:txBody>
      </p:sp>
      <p:sp>
        <p:nvSpPr>
          <p:cNvPr id="4" name="Content Placeholder 3"/>
          <p:cNvSpPr>
            <a:spLocks noGrp="1"/>
          </p:cNvSpPr>
          <p:nvPr>
            <p:ph sz="quarter" idx="2"/>
          </p:nvPr>
        </p:nvSpPr>
        <p:spPr/>
        <p:txBody>
          <a:bodyPr>
            <a:normAutofit fontScale="92500"/>
          </a:bodyPr>
          <a:lstStyle/>
          <a:p>
            <a:endParaRPr lang="en-US"/>
          </a:p>
        </p:txBody>
      </p:sp>
      <p:pic>
        <p:nvPicPr>
          <p:cNvPr id="5" name="Picture 4"/>
          <p:cNvPicPr>
            <a:picLocks noChangeAspect="1"/>
          </p:cNvPicPr>
          <p:nvPr/>
        </p:nvPicPr>
        <p:blipFill>
          <a:blip r:embed="rId2"/>
          <a:stretch>
            <a:fillRect/>
          </a:stretch>
        </p:blipFill>
        <p:spPr>
          <a:xfrm>
            <a:off x="3581400" y="1607609"/>
            <a:ext cx="5455768" cy="4221902"/>
          </a:xfrm>
          <a:prstGeom prst="rect">
            <a:avLst/>
          </a:prstGeom>
        </p:spPr>
      </p:pic>
    </p:spTree>
    <p:extLst>
      <p:ext uri="{BB962C8B-B14F-4D97-AF65-F5344CB8AC3E}">
        <p14:creationId xmlns:p14="http://schemas.microsoft.com/office/powerpoint/2010/main" val="104279303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590" y="-89919"/>
            <a:ext cx="7772400" cy="1143000"/>
          </a:xfrm>
        </p:spPr>
        <p:txBody>
          <a:bodyPr>
            <a:normAutofit/>
          </a:bodyPr>
          <a:lstStyle/>
          <a:p>
            <a:pPr algn="l"/>
            <a:r>
              <a:rPr lang="en-US" dirty="0" smtClean="0"/>
              <a:t>*</a:t>
            </a:r>
            <a:r>
              <a:rPr lang="en-US" i="1" dirty="0" err="1" smtClean="0"/>
              <a:t>Kahneria</a:t>
            </a:r>
            <a:r>
              <a:rPr lang="en-US" i="1" dirty="0" smtClean="0"/>
              <a:t> and *</a:t>
            </a:r>
            <a:r>
              <a:rPr lang="en-US" i="1" dirty="0" err="1" smtClean="0"/>
              <a:t>Gecatogomphius</a:t>
            </a:r>
            <a:endParaRPr lang="en-US" i="1" dirty="0"/>
          </a:p>
        </p:txBody>
      </p:sp>
      <p:sp>
        <p:nvSpPr>
          <p:cNvPr id="3" name="Content Placeholder 2"/>
          <p:cNvSpPr>
            <a:spLocks noGrp="1"/>
          </p:cNvSpPr>
          <p:nvPr>
            <p:ph sz="quarter" idx="1"/>
          </p:nvPr>
        </p:nvSpPr>
        <p:spPr/>
        <p:txBody>
          <a:bodyPr>
            <a:normAutofit fontScale="85000" lnSpcReduction="20000"/>
          </a:bodyPr>
          <a:lstStyle/>
          <a:p>
            <a:pPr marL="0" indent="0">
              <a:buNone/>
            </a:pPr>
            <a:r>
              <a:rPr lang="en-US" i="1" dirty="0" err="1" smtClean="0"/>
              <a:t>Kahneria</a:t>
            </a:r>
            <a:endParaRPr lang="en-US" i="1" dirty="0" smtClean="0"/>
          </a:p>
          <a:p>
            <a:r>
              <a:rPr lang="en-US" dirty="0" smtClean="0"/>
              <a:t>“Middle” Permian</a:t>
            </a:r>
          </a:p>
          <a:p>
            <a:r>
              <a:rPr lang="en-US" dirty="0" smtClean="0"/>
              <a:t>Oklahoma</a:t>
            </a:r>
          </a:p>
          <a:p>
            <a:r>
              <a:rPr lang="en-US" dirty="0" smtClean="0"/>
              <a:t>Moderate</a:t>
            </a:r>
          </a:p>
          <a:p>
            <a:r>
              <a:rPr lang="en-US" dirty="0" smtClean="0"/>
              <a:t>Multi tooth row</a:t>
            </a:r>
          </a:p>
          <a:p>
            <a:r>
              <a:rPr lang="en-US" dirty="0" smtClean="0"/>
              <a:t>Parallel</a:t>
            </a:r>
          </a:p>
          <a:p>
            <a:endParaRPr lang="en-US" dirty="0"/>
          </a:p>
          <a:p>
            <a:pPr marL="0" indent="0">
              <a:buNone/>
            </a:pPr>
            <a:r>
              <a:rPr lang="en-US" i="1" dirty="0" err="1" smtClean="0"/>
              <a:t>Gecatogomphius</a:t>
            </a:r>
            <a:endParaRPr lang="en-US" i="1" dirty="0" smtClean="0"/>
          </a:p>
          <a:p>
            <a:r>
              <a:rPr lang="en-US" dirty="0" smtClean="0"/>
              <a:t>Middle Permian</a:t>
            </a:r>
          </a:p>
          <a:p>
            <a:r>
              <a:rPr lang="en-US" dirty="0" smtClean="0"/>
              <a:t>Russia</a:t>
            </a:r>
          </a:p>
          <a:p>
            <a:r>
              <a:rPr lang="en-US" dirty="0" smtClean="0"/>
              <a:t>Moderate</a:t>
            </a:r>
          </a:p>
          <a:p>
            <a:r>
              <a:rPr lang="en-US" dirty="0" smtClean="0"/>
              <a:t>Multi tooth row</a:t>
            </a:r>
          </a:p>
          <a:p>
            <a:r>
              <a:rPr lang="en-US" dirty="0" smtClean="0"/>
              <a:t>Parallel</a:t>
            </a:r>
            <a:endParaRPr lang="en-US" dirty="0"/>
          </a:p>
        </p:txBody>
      </p:sp>
      <p:sp>
        <p:nvSpPr>
          <p:cNvPr id="5" name="Content Placeholder 4"/>
          <p:cNvSpPr>
            <a:spLocks noGrp="1"/>
          </p:cNvSpPr>
          <p:nvPr>
            <p:ph sz="quarter" idx="2"/>
          </p:nvPr>
        </p:nvSpPr>
        <p:spPr/>
        <p:txBody>
          <a:bodyPr>
            <a:normAutofit fontScale="85000" lnSpcReduction="20000"/>
          </a:bodyPr>
          <a:lstStyle/>
          <a:p>
            <a:endParaRPr lang="en-US"/>
          </a:p>
        </p:txBody>
      </p:sp>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6200" y="1100315"/>
            <a:ext cx="4729572" cy="548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83555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351" y="1685761"/>
            <a:ext cx="8575594" cy="2308324"/>
          </a:xfrm>
          <a:prstGeom prst="rect">
            <a:avLst/>
          </a:prstGeom>
        </p:spPr>
        <p:txBody>
          <a:bodyPr wrap="square">
            <a:spAutoFit/>
          </a:bodyPr>
          <a:lstStyle/>
          <a:p>
            <a:pPr algn="ctr"/>
            <a:r>
              <a:rPr lang="en-US" sz="4800" dirty="0"/>
              <a:t>PALEO-BIOGEOGRAPHIC DISTRIBUTION OF </a:t>
            </a:r>
            <a:r>
              <a:rPr lang="en-US" sz="4800" dirty="0" smtClean="0"/>
              <a:t>CAPTORHINIDAE</a:t>
            </a:r>
            <a:endParaRPr lang="en-US" sz="4800" dirty="0"/>
          </a:p>
        </p:txBody>
      </p:sp>
    </p:spTree>
    <p:extLst>
      <p:ext uri="{BB962C8B-B14F-4D97-AF65-F5344CB8AC3E}">
        <p14:creationId xmlns:p14="http://schemas.microsoft.com/office/powerpoint/2010/main" val="162321831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11" name="Content Placeholder 10"/>
          <p:cNvSpPr>
            <a:spLocks noGrp="1"/>
          </p:cNvSpPr>
          <p:nvPr>
            <p:ph sz="quarter" idx="1"/>
          </p:nvPr>
        </p:nvSpPr>
        <p:spPr/>
        <p:txBody>
          <a:bodyPr/>
          <a:lstStyle/>
          <a:p>
            <a:endParaRPr lang="en-US"/>
          </a:p>
        </p:txBody>
      </p:sp>
      <p:sp>
        <p:nvSpPr>
          <p:cNvPr id="12" name="Rectangle 11"/>
          <p:cNvSpPr/>
          <p:nvPr/>
        </p:nvSpPr>
        <p:spPr>
          <a:xfrm>
            <a:off x="4343400" y="990600"/>
            <a:ext cx="5168126" cy="5663089"/>
          </a:xfrm>
          <a:prstGeom prst="rect">
            <a:avLst/>
          </a:prstGeom>
        </p:spPr>
        <p:txBody>
          <a:bodyPr wrap="square">
            <a:spAutoFit/>
          </a:bodyPr>
          <a:lstStyle/>
          <a:p>
            <a:r>
              <a:rPr lang="en-US" sz="2000" dirty="0" smtClean="0">
                <a:solidFill>
                  <a:srgbClr val="000000"/>
                </a:solidFill>
                <a:latin typeface="Calibri" panose="020F0502020204030204" pitchFamily="34" charset="0"/>
              </a:rPr>
              <a:t> </a:t>
            </a:r>
            <a:r>
              <a:rPr lang="en-US" b="1" i="1" dirty="0" err="1">
                <a:solidFill>
                  <a:srgbClr val="000000"/>
                </a:solidFill>
                <a:latin typeface="Calibri" panose="020F0502020204030204" pitchFamily="34" charset="0"/>
              </a:rPr>
              <a:t>Gansurhinus</a:t>
            </a:r>
            <a:r>
              <a:rPr lang="en-US" b="1" i="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r>
              <a:rPr lang="en-US" b="1" i="1" dirty="0" err="1">
                <a:solidFill>
                  <a:srgbClr val="000000"/>
                </a:solidFill>
                <a:latin typeface="Calibri" panose="020F0502020204030204" pitchFamily="34" charset="0"/>
              </a:rPr>
              <a:t>Saurorictus</a:t>
            </a:r>
            <a:r>
              <a:rPr lang="en-US" b="1" i="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r>
              <a:rPr lang="en-US" b="1" i="1" dirty="0" err="1">
                <a:solidFill>
                  <a:srgbClr val="000000"/>
                </a:solidFill>
                <a:latin typeface="Calibri" panose="020F0502020204030204" pitchFamily="34" charset="0"/>
              </a:rPr>
              <a:t>Moradisaurus</a:t>
            </a:r>
            <a:r>
              <a:rPr lang="en-US" b="1" i="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endParaRPr lang="en-US" b="1" i="1" dirty="0" smtClean="0">
              <a:solidFill>
                <a:srgbClr val="000000"/>
              </a:solidFill>
              <a:latin typeface="Calibri" panose="020F0502020204030204" pitchFamily="34" charset="0"/>
            </a:endParaRPr>
          </a:p>
          <a:p>
            <a:endParaRPr lang="en-US" b="1" i="1" dirty="0">
              <a:solidFill>
                <a:srgbClr val="000000"/>
              </a:solidFill>
              <a:latin typeface="Calibri" panose="020F0502020204030204" pitchFamily="34" charset="0"/>
            </a:endParaRPr>
          </a:p>
          <a:p>
            <a:endParaRPr lang="en-US" b="1" i="1" dirty="0" smtClean="0">
              <a:solidFill>
                <a:srgbClr val="000000"/>
              </a:solidFill>
              <a:latin typeface="Calibri" panose="020F0502020204030204" pitchFamily="34" charset="0"/>
            </a:endParaRPr>
          </a:p>
          <a:p>
            <a:endParaRPr lang="en-US" b="1" i="1" dirty="0">
              <a:solidFill>
                <a:srgbClr val="000000"/>
              </a:solidFill>
              <a:latin typeface="Calibri" panose="020F0502020204030204" pitchFamily="34" charset="0"/>
            </a:endParaRPr>
          </a:p>
          <a:p>
            <a:endParaRPr lang="en-US" b="1" i="1" dirty="0">
              <a:solidFill>
                <a:srgbClr val="000000"/>
              </a:solidFill>
              <a:latin typeface="Calibri" panose="020F0502020204030204" pitchFamily="34" charset="0"/>
            </a:endParaRPr>
          </a:p>
          <a:p>
            <a:r>
              <a:rPr lang="en-US" b="1" i="1" dirty="0" err="1" smtClean="0">
                <a:solidFill>
                  <a:srgbClr val="000000"/>
                </a:solidFill>
                <a:latin typeface="Calibri" panose="020F0502020204030204" pitchFamily="34" charset="0"/>
              </a:rPr>
              <a:t>Gansurhinus</a:t>
            </a:r>
            <a:r>
              <a:rPr lang="en-US" b="1" i="1" dirty="0" smtClean="0">
                <a:solidFill>
                  <a:srgbClr val="000000"/>
                </a:solidFill>
                <a:latin typeface="Calibri" panose="020F0502020204030204" pitchFamily="34" charset="0"/>
              </a:rPr>
              <a:t> </a:t>
            </a:r>
            <a:r>
              <a:rPr lang="en-US" b="1" i="1" dirty="0">
                <a:solidFill>
                  <a:srgbClr val="000000"/>
                </a:solidFill>
                <a:latin typeface="Calibri" panose="020F0502020204030204" pitchFamily="34" charset="0"/>
              </a:rPr>
              <a:t>(also upper) </a:t>
            </a:r>
            <a:endParaRPr lang="en-US" dirty="0">
              <a:solidFill>
                <a:srgbClr val="000000"/>
              </a:solidFill>
              <a:latin typeface="Calibri" panose="020F0502020204030204" pitchFamily="34" charset="0"/>
            </a:endParaRPr>
          </a:p>
          <a:p>
            <a:r>
              <a:rPr lang="en-US" b="1" i="1" dirty="0" err="1">
                <a:solidFill>
                  <a:srgbClr val="000000"/>
                </a:solidFill>
                <a:latin typeface="Calibri" panose="020F0502020204030204" pitchFamily="34" charset="0"/>
              </a:rPr>
              <a:t>Rothianiscus</a:t>
            </a:r>
            <a:r>
              <a:rPr lang="en-US" b="1" i="1" dirty="0">
                <a:solidFill>
                  <a:srgbClr val="000000"/>
                </a:solidFill>
                <a:latin typeface="Calibri" panose="020F0502020204030204" pitchFamily="34" charset="0"/>
              </a:rPr>
              <a:t>, </a:t>
            </a:r>
            <a:r>
              <a:rPr lang="en-US" b="1" i="1" dirty="0" err="1">
                <a:solidFill>
                  <a:srgbClr val="000000"/>
                </a:solidFill>
                <a:latin typeface="Calibri" panose="020F0502020204030204" pitchFamily="34" charset="0"/>
              </a:rPr>
              <a:t>Protocaptorhinus</a:t>
            </a:r>
            <a:r>
              <a:rPr lang="en-US" b="1" i="1" dirty="0">
                <a:solidFill>
                  <a:srgbClr val="000000"/>
                </a:solidFill>
                <a:latin typeface="Calibri" panose="020F0502020204030204" pitchFamily="34" charset="0"/>
              </a:rPr>
              <a:t> </a:t>
            </a:r>
            <a:endParaRPr lang="en-US" b="1" i="1" dirty="0" smtClean="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b="1" i="1" dirty="0" err="1">
                <a:solidFill>
                  <a:srgbClr val="000000"/>
                </a:solidFill>
                <a:latin typeface="Calibri" panose="020F0502020204030204" pitchFamily="34" charset="0"/>
              </a:rPr>
              <a:t>Labidosaurikos</a:t>
            </a:r>
            <a:r>
              <a:rPr lang="en-US" b="1" i="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r>
              <a:rPr lang="en-US" b="1" i="1" dirty="0" err="1">
                <a:solidFill>
                  <a:srgbClr val="000000"/>
                </a:solidFill>
                <a:latin typeface="Calibri" panose="020F0502020204030204" pitchFamily="34" charset="0"/>
              </a:rPr>
              <a:t>Rhodotheratus</a:t>
            </a:r>
            <a:r>
              <a:rPr lang="en-US" b="1" i="1" dirty="0">
                <a:solidFill>
                  <a:srgbClr val="000000"/>
                </a:solidFill>
                <a:latin typeface="Calibri" panose="020F0502020204030204" pitchFamily="34" charset="0"/>
              </a:rPr>
              <a:t> </a:t>
            </a:r>
            <a:r>
              <a:rPr lang="en-US" b="1" i="1" dirty="0" err="1">
                <a:solidFill>
                  <a:srgbClr val="000000"/>
                </a:solidFill>
                <a:latin typeface="Calibri" panose="020F0502020204030204" pitchFamily="34" charset="0"/>
              </a:rPr>
              <a:t>Reiszorhinus</a:t>
            </a:r>
            <a:r>
              <a:rPr lang="en-US" b="1" i="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r>
              <a:rPr lang="en-US" b="1" i="1" dirty="0" err="1">
                <a:solidFill>
                  <a:srgbClr val="000000"/>
                </a:solidFill>
                <a:latin typeface="Calibri" panose="020F0502020204030204" pitchFamily="34" charset="0"/>
              </a:rPr>
              <a:t>Rhiodenticulatus</a:t>
            </a:r>
            <a:r>
              <a:rPr lang="en-US" b="1" i="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endParaRPr lang="en-US" b="1" i="1" dirty="0" smtClean="0">
              <a:solidFill>
                <a:srgbClr val="000000"/>
              </a:solidFill>
              <a:latin typeface="Calibri" panose="020F0502020204030204" pitchFamily="34" charset="0"/>
            </a:endParaRPr>
          </a:p>
          <a:p>
            <a:r>
              <a:rPr lang="en-US" b="1" i="1" dirty="0" err="1" smtClean="0">
                <a:solidFill>
                  <a:srgbClr val="000000"/>
                </a:solidFill>
                <a:latin typeface="Calibri" panose="020F0502020204030204" pitchFamily="34" charset="0"/>
              </a:rPr>
              <a:t>Captorhinus</a:t>
            </a:r>
            <a:r>
              <a:rPr lang="en-US" b="1" i="1" dirty="0">
                <a:solidFill>
                  <a:srgbClr val="000000"/>
                </a:solidFill>
                <a:latin typeface="Calibri" panose="020F0502020204030204" pitchFamily="34" charset="0"/>
              </a:rPr>
              <a:t>, </a:t>
            </a:r>
            <a:r>
              <a:rPr lang="en-US" b="1" i="1" dirty="0" err="1">
                <a:solidFill>
                  <a:srgbClr val="000000"/>
                </a:solidFill>
                <a:latin typeface="Calibri" panose="020F0502020204030204" pitchFamily="34" charset="0"/>
              </a:rPr>
              <a:t>Protocaptorhinus</a:t>
            </a:r>
            <a:r>
              <a:rPr lang="en-US" b="1" i="1" dirty="0">
                <a:solidFill>
                  <a:srgbClr val="000000"/>
                </a:solidFill>
                <a:latin typeface="Calibri" panose="020F0502020204030204" pitchFamily="34" charset="0"/>
              </a:rPr>
              <a:t> (</a:t>
            </a:r>
            <a:r>
              <a:rPr lang="en-US" b="1" dirty="0">
                <a:solidFill>
                  <a:srgbClr val="000000"/>
                </a:solidFill>
                <a:latin typeface="Calibri" panose="020F0502020204030204" pitchFamily="34" charset="0"/>
              </a:rPr>
              <a:t>also middle</a:t>
            </a:r>
            <a:r>
              <a:rPr lang="en-US" b="1" i="1" dirty="0">
                <a:solidFill>
                  <a:srgbClr val="000000"/>
                </a:solidFill>
                <a:latin typeface="Calibri" panose="020F0502020204030204" pitchFamily="34" charset="0"/>
              </a:rPr>
              <a:t>) , </a:t>
            </a:r>
            <a:r>
              <a:rPr lang="en-US" b="1" i="1" dirty="0" err="1">
                <a:solidFill>
                  <a:srgbClr val="000000"/>
                </a:solidFill>
                <a:latin typeface="Calibri" panose="020F0502020204030204" pitchFamily="34" charset="0"/>
              </a:rPr>
              <a:t>Labidosaurus</a:t>
            </a:r>
            <a:r>
              <a:rPr lang="en-US" b="1" i="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r>
              <a:rPr lang="en-US" b="1" i="1" dirty="0" err="1">
                <a:solidFill>
                  <a:srgbClr val="000000"/>
                </a:solidFill>
                <a:latin typeface="Calibri" panose="020F0502020204030204" pitchFamily="34" charset="0"/>
              </a:rPr>
              <a:t>Romeria,Thuringothyris</a:t>
            </a:r>
            <a:r>
              <a:rPr lang="en-US" b="1" i="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endParaRPr lang="en-US" b="1" i="1" dirty="0" smtClean="0">
              <a:solidFill>
                <a:srgbClr val="000000"/>
              </a:solidFill>
              <a:latin typeface="Calibri" panose="020F0502020204030204" pitchFamily="34" charset="0"/>
            </a:endParaRPr>
          </a:p>
          <a:p>
            <a:r>
              <a:rPr lang="en-US" b="1" i="1" dirty="0" smtClean="0">
                <a:solidFill>
                  <a:srgbClr val="000000"/>
                </a:solidFill>
                <a:latin typeface="Calibri" panose="020F0502020204030204" pitchFamily="34" charset="0"/>
              </a:rPr>
              <a:t>Concordia </a:t>
            </a:r>
            <a:endParaRPr lang="en-US" dirty="0"/>
          </a:p>
        </p:txBody>
      </p:sp>
      <p:pic>
        <p:nvPicPr>
          <p:cNvPr id="13" name="Picture 12"/>
          <p:cNvPicPr>
            <a:picLocks noChangeAspect="1"/>
          </p:cNvPicPr>
          <p:nvPr/>
        </p:nvPicPr>
        <p:blipFill>
          <a:blip r:embed="rId2"/>
          <a:stretch>
            <a:fillRect/>
          </a:stretch>
        </p:blipFill>
        <p:spPr>
          <a:xfrm>
            <a:off x="318891" y="274638"/>
            <a:ext cx="3786523" cy="6354762"/>
          </a:xfrm>
          <a:prstGeom prst="rect">
            <a:avLst/>
          </a:prstGeom>
        </p:spPr>
      </p:pic>
    </p:spTree>
    <p:extLst>
      <p:ext uri="{BB962C8B-B14F-4D97-AF65-F5344CB8AC3E}">
        <p14:creationId xmlns:p14="http://schemas.microsoft.com/office/powerpoint/2010/main" val="428117298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 Pennsylvanian</a:t>
            </a:r>
            <a:endParaRPr lang="en-US" dirty="0"/>
          </a:p>
        </p:txBody>
      </p:sp>
      <p:sp>
        <p:nvSpPr>
          <p:cNvPr id="3" name="Content Placeholder 2"/>
          <p:cNvSpPr>
            <a:spLocks noGrp="1"/>
          </p:cNvSpPr>
          <p:nvPr>
            <p:ph sz="quarter" idx="1"/>
          </p:nvPr>
        </p:nvSpPr>
        <p:spPr/>
        <p:txBody>
          <a:bodyPr/>
          <a:lstStyle/>
          <a:p>
            <a:r>
              <a:rPr lang="en-US" i="1" dirty="0" smtClean="0"/>
              <a:t>Concordia in Kansas</a:t>
            </a:r>
            <a:endParaRPr lang="en-US" i="1" dirty="0"/>
          </a:p>
        </p:txBody>
      </p:sp>
      <p:pic>
        <p:nvPicPr>
          <p:cNvPr id="19" name="Picture 18"/>
          <p:cNvPicPr>
            <a:picLocks noChangeAspect="1"/>
          </p:cNvPicPr>
          <p:nvPr/>
        </p:nvPicPr>
        <p:blipFill>
          <a:blip r:embed="rId2"/>
          <a:stretch>
            <a:fillRect/>
          </a:stretch>
        </p:blipFill>
        <p:spPr>
          <a:xfrm>
            <a:off x="228600" y="2095500"/>
            <a:ext cx="8686800" cy="4343400"/>
          </a:xfrm>
          <a:prstGeom prst="rect">
            <a:avLst/>
          </a:prstGeom>
        </p:spPr>
      </p:pic>
      <p:sp>
        <p:nvSpPr>
          <p:cNvPr id="21" name="Oval 20"/>
          <p:cNvSpPr/>
          <p:nvPr/>
        </p:nvSpPr>
        <p:spPr>
          <a:xfrm>
            <a:off x="2209800" y="4191000"/>
            <a:ext cx="76200" cy="76200"/>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6518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22Phylogeny2014Sauropsid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69" y="355017"/>
            <a:ext cx="9072014" cy="6171859"/>
          </a:xfrm>
          <a:prstGeom prst="rect">
            <a:avLst/>
          </a:prstGeom>
        </p:spPr>
      </p:pic>
    </p:spTree>
    <p:extLst>
      <p:ext uri="{BB962C8B-B14F-4D97-AF65-F5344CB8AC3E}">
        <p14:creationId xmlns:p14="http://schemas.microsoft.com/office/powerpoint/2010/main" val="370431710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Permian</a:t>
            </a:r>
            <a:endParaRPr lang="en-US" dirty="0"/>
          </a:p>
        </p:txBody>
      </p:sp>
      <p:sp>
        <p:nvSpPr>
          <p:cNvPr id="3" name="Content Placeholder 2"/>
          <p:cNvSpPr>
            <a:spLocks noGrp="1"/>
          </p:cNvSpPr>
          <p:nvPr>
            <p:ph sz="quarter" idx="1"/>
          </p:nvPr>
        </p:nvSpPr>
        <p:spPr/>
        <p:txBody>
          <a:bodyPr/>
          <a:lstStyle/>
          <a:p>
            <a:r>
              <a:rPr lang="en-US" i="1" dirty="0" err="1" smtClean="0"/>
              <a:t>Thuringothyris</a:t>
            </a:r>
            <a:endParaRPr lang="en-US" i="1" dirty="0" smtClean="0"/>
          </a:p>
          <a:p>
            <a:r>
              <a:rPr lang="en-US" i="1" dirty="0" err="1" smtClean="0"/>
              <a:t>Romeria</a:t>
            </a:r>
            <a:endParaRPr lang="en-US" i="1" dirty="0" smtClean="0"/>
          </a:p>
          <a:p>
            <a:r>
              <a:rPr lang="en-US" i="1" dirty="0" err="1" smtClean="0"/>
              <a:t>Protocaptorhinus</a:t>
            </a:r>
            <a:r>
              <a:rPr lang="en-US" i="1" dirty="0" smtClean="0"/>
              <a:t> (</a:t>
            </a:r>
            <a:r>
              <a:rPr lang="en-US" dirty="0" smtClean="0"/>
              <a:t>Also Middle Permian</a:t>
            </a:r>
            <a:r>
              <a:rPr lang="en-US" i="1" dirty="0" smtClean="0"/>
              <a:t>)</a:t>
            </a:r>
          </a:p>
          <a:p>
            <a:r>
              <a:rPr lang="en-US" i="1" dirty="0" err="1" smtClean="0"/>
              <a:t>Reiszorhinus</a:t>
            </a:r>
            <a:endParaRPr lang="en-US" i="1" dirty="0" smtClean="0"/>
          </a:p>
          <a:p>
            <a:r>
              <a:rPr lang="en-US" i="1" dirty="0" err="1" smtClean="0"/>
              <a:t>Rhiodenticulatus</a:t>
            </a:r>
            <a:endParaRPr lang="en-US" i="1" dirty="0" smtClean="0"/>
          </a:p>
          <a:p>
            <a:r>
              <a:rPr lang="en-US" i="1" dirty="0" err="1" smtClean="0"/>
              <a:t>Rhodotheratus</a:t>
            </a:r>
            <a:endParaRPr lang="en-US" i="1" dirty="0" smtClean="0"/>
          </a:p>
          <a:p>
            <a:endParaRPr lang="en-US" dirty="0"/>
          </a:p>
        </p:txBody>
      </p:sp>
      <p:sp>
        <p:nvSpPr>
          <p:cNvPr id="4" name="Content Placeholder 3"/>
          <p:cNvSpPr>
            <a:spLocks noGrp="1"/>
          </p:cNvSpPr>
          <p:nvPr>
            <p:ph sz="quarter" idx="2"/>
          </p:nvPr>
        </p:nvSpPr>
        <p:spPr/>
        <p:txBody>
          <a:bodyPr/>
          <a:lstStyle/>
          <a:p>
            <a:r>
              <a:rPr lang="en-US" i="1" dirty="0" err="1" smtClean="0"/>
              <a:t>Captorhinus</a:t>
            </a:r>
            <a:endParaRPr lang="en-US" i="1" dirty="0" smtClean="0"/>
          </a:p>
          <a:p>
            <a:r>
              <a:rPr lang="en-US" i="1" dirty="0" err="1" smtClean="0"/>
              <a:t>Labidosaurikos</a:t>
            </a:r>
            <a:endParaRPr lang="en-US" i="1" dirty="0" smtClean="0"/>
          </a:p>
          <a:p>
            <a:r>
              <a:rPr lang="en-US" i="1" dirty="0" err="1" smtClean="0"/>
              <a:t>Labidosaurus</a:t>
            </a:r>
            <a:endParaRPr lang="en-US" i="1" dirty="0" smtClean="0"/>
          </a:p>
          <a:p>
            <a:r>
              <a:rPr lang="en-US" i="1" dirty="0" err="1" smtClean="0"/>
              <a:t>Captrohinikos</a:t>
            </a:r>
            <a:endParaRPr lang="en-US" i="1" dirty="0" smtClean="0"/>
          </a:p>
          <a:p>
            <a:endParaRPr lang="en-US" dirty="0"/>
          </a:p>
        </p:txBody>
      </p:sp>
    </p:spTree>
    <p:extLst>
      <p:ext uri="{BB962C8B-B14F-4D97-AF65-F5344CB8AC3E}">
        <p14:creationId xmlns:p14="http://schemas.microsoft.com/office/powerpoint/2010/main" val="417915702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Permian</a:t>
            </a:r>
            <a:endParaRPr lang="en-US" dirty="0"/>
          </a:p>
        </p:txBody>
      </p:sp>
      <p:sp>
        <p:nvSpPr>
          <p:cNvPr id="3" name="Content Placeholder 2"/>
          <p:cNvSpPr>
            <a:spLocks noGrp="1"/>
          </p:cNvSpPr>
          <p:nvPr>
            <p:ph sz="quarter" idx="1"/>
          </p:nvPr>
        </p:nvSpPr>
        <p:spPr/>
        <p:txBody>
          <a:bodyPr/>
          <a:lstStyle/>
          <a:p>
            <a:r>
              <a:rPr lang="en-US" i="1" dirty="0" err="1" smtClean="0"/>
              <a:t>Protocaptorhinus</a:t>
            </a:r>
            <a:endParaRPr lang="en-US" i="1" dirty="0" smtClean="0"/>
          </a:p>
          <a:p>
            <a:r>
              <a:rPr lang="en-US" i="1" dirty="0" err="1" smtClean="0"/>
              <a:t>Gansurhinus</a:t>
            </a:r>
            <a:r>
              <a:rPr lang="en-US" i="1" dirty="0" smtClean="0"/>
              <a:t> (upper also)</a:t>
            </a:r>
          </a:p>
          <a:p>
            <a:r>
              <a:rPr lang="en-US" i="1" dirty="0" err="1" smtClean="0"/>
              <a:t>Rothianiscus</a:t>
            </a:r>
            <a:endParaRPr lang="en-US" i="1" dirty="0" smtClean="0"/>
          </a:p>
          <a:p>
            <a:endParaRPr lang="en-US" dirty="0"/>
          </a:p>
        </p:txBody>
      </p:sp>
    </p:spTree>
    <p:extLst>
      <p:ext uri="{BB962C8B-B14F-4D97-AF65-F5344CB8AC3E}">
        <p14:creationId xmlns:p14="http://schemas.microsoft.com/office/powerpoint/2010/main" val="261630739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Upper Permian</a:t>
            </a:r>
            <a:endParaRPr lang="en-US" dirty="0"/>
          </a:p>
        </p:txBody>
      </p:sp>
      <p:sp>
        <p:nvSpPr>
          <p:cNvPr id="3" name="Content Placeholder 2"/>
          <p:cNvSpPr>
            <a:spLocks noGrp="1"/>
          </p:cNvSpPr>
          <p:nvPr>
            <p:ph sz="quarter" idx="1"/>
          </p:nvPr>
        </p:nvSpPr>
        <p:spPr/>
        <p:txBody>
          <a:bodyPr/>
          <a:lstStyle/>
          <a:p>
            <a:r>
              <a:rPr lang="en-US" i="1" dirty="0" err="1" smtClean="0"/>
              <a:t>Moradisaurus</a:t>
            </a:r>
            <a:endParaRPr lang="en-US" i="1" dirty="0" smtClean="0"/>
          </a:p>
          <a:p>
            <a:r>
              <a:rPr lang="en-US" i="1" dirty="0" err="1"/>
              <a:t>Saurorictus</a:t>
            </a:r>
            <a:endParaRPr lang="en-US" i="1" dirty="0"/>
          </a:p>
          <a:p>
            <a:r>
              <a:rPr lang="en-US" i="1" dirty="0" err="1"/>
              <a:t>Gansurhinus</a:t>
            </a:r>
            <a:endParaRPr lang="en-US" i="1" dirty="0"/>
          </a:p>
          <a:p>
            <a:endParaRPr lang="en-US" i="1" dirty="0"/>
          </a:p>
        </p:txBody>
      </p:sp>
    </p:spTree>
    <p:extLst>
      <p:ext uri="{BB962C8B-B14F-4D97-AF65-F5344CB8AC3E}">
        <p14:creationId xmlns:p14="http://schemas.microsoft.com/office/powerpoint/2010/main" val="144480970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590" y="88769"/>
            <a:ext cx="7772400" cy="1143000"/>
          </a:xfrm>
        </p:spPr>
        <p:txBody>
          <a:bodyPr>
            <a:noAutofit/>
          </a:bodyPr>
          <a:lstStyle/>
          <a:p>
            <a:r>
              <a:rPr lang="en-US" sz="2400" dirty="0" smtClean="0">
                <a:solidFill>
                  <a:srgbClr val="FF0000"/>
                </a:solidFill>
              </a:rPr>
              <a:t>Red = Lower Permian</a:t>
            </a:r>
            <a:r>
              <a:rPr lang="en-US" sz="2400" dirty="0" smtClean="0"/>
              <a:t/>
            </a:r>
            <a:br>
              <a:rPr lang="en-US" sz="2400" dirty="0" smtClean="0"/>
            </a:br>
            <a:r>
              <a:rPr lang="en-US" sz="2400" dirty="0">
                <a:solidFill>
                  <a:srgbClr val="92D050"/>
                </a:solidFill>
              </a:rPr>
              <a:t>G</a:t>
            </a:r>
            <a:r>
              <a:rPr lang="en-US" sz="2400" dirty="0" smtClean="0">
                <a:solidFill>
                  <a:srgbClr val="92D050"/>
                </a:solidFill>
              </a:rPr>
              <a:t>reen = </a:t>
            </a:r>
            <a:r>
              <a:rPr lang="en-US" sz="2400" dirty="0">
                <a:solidFill>
                  <a:srgbClr val="92D050"/>
                </a:solidFill>
              </a:rPr>
              <a:t>M</a:t>
            </a:r>
            <a:r>
              <a:rPr lang="en-US" sz="2400" dirty="0" smtClean="0">
                <a:solidFill>
                  <a:srgbClr val="92D050"/>
                </a:solidFill>
              </a:rPr>
              <a:t>iddle Permian</a:t>
            </a:r>
            <a:r>
              <a:rPr lang="en-US" sz="2400" dirty="0" smtClean="0"/>
              <a:t/>
            </a:r>
            <a:br>
              <a:rPr lang="en-US" sz="2400" dirty="0" smtClean="0"/>
            </a:br>
            <a:r>
              <a:rPr lang="en-US" sz="2400" dirty="0" smtClean="0">
                <a:solidFill>
                  <a:srgbClr val="FFCC00"/>
                </a:solidFill>
              </a:rPr>
              <a:t>Yellow = Upper Permian</a:t>
            </a:r>
            <a:endParaRPr lang="en-US" sz="2400" dirty="0">
              <a:solidFill>
                <a:srgbClr val="FFCC00"/>
              </a:solidFill>
            </a:endParaRPr>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5" name="Picture 4"/>
          <p:cNvPicPr>
            <a:picLocks noChangeAspect="1"/>
          </p:cNvPicPr>
          <p:nvPr/>
        </p:nvPicPr>
        <p:blipFill>
          <a:blip r:embed="rId2"/>
          <a:stretch>
            <a:fillRect/>
          </a:stretch>
        </p:blipFill>
        <p:spPr>
          <a:xfrm>
            <a:off x="45724" y="1166019"/>
            <a:ext cx="9067800" cy="5353812"/>
          </a:xfrm>
          <a:prstGeom prst="rect">
            <a:avLst/>
          </a:prstGeom>
        </p:spPr>
      </p:pic>
      <p:sp>
        <p:nvSpPr>
          <p:cNvPr id="6" name="Flowchart: Connector 5"/>
          <p:cNvSpPr/>
          <p:nvPr/>
        </p:nvSpPr>
        <p:spPr>
          <a:xfrm>
            <a:off x="3352800" y="3200400"/>
            <a:ext cx="76200" cy="762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3424428" y="3238500"/>
            <a:ext cx="76200" cy="762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3415284" y="3162300"/>
            <a:ext cx="76200" cy="762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3368040" y="3124200"/>
            <a:ext cx="76200" cy="762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4895850" y="2209800"/>
            <a:ext cx="76200" cy="762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6172200" y="4800600"/>
            <a:ext cx="76200" cy="762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5029200" y="3842925"/>
            <a:ext cx="76200" cy="762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4488176" y="3505200"/>
            <a:ext cx="91448" cy="91448"/>
          </a:xfrm>
          <a:prstGeom prst="rect">
            <a:avLst/>
          </a:prstGeom>
        </p:spPr>
      </p:pic>
      <p:pic>
        <p:nvPicPr>
          <p:cNvPr id="14" name="Picture 13"/>
          <p:cNvPicPr>
            <a:picLocks noChangeAspect="1"/>
          </p:cNvPicPr>
          <p:nvPr/>
        </p:nvPicPr>
        <p:blipFill>
          <a:blip r:embed="rId3"/>
          <a:stretch>
            <a:fillRect/>
          </a:stretch>
        </p:blipFill>
        <p:spPr>
          <a:xfrm>
            <a:off x="3474716" y="3162614"/>
            <a:ext cx="91448" cy="91448"/>
          </a:xfrm>
          <a:prstGeom prst="rect">
            <a:avLst/>
          </a:prstGeom>
        </p:spPr>
      </p:pic>
      <p:sp>
        <p:nvSpPr>
          <p:cNvPr id="15" name="Flowchart: Connector 14"/>
          <p:cNvSpPr/>
          <p:nvPr/>
        </p:nvSpPr>
        <p:spPr>
          <a:xfrm>
            <a:off x="4991100" y="1981200"/>
            <a:ext cx="76200" cy="762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5867400" y="1935476"/>
            <a:ext cx="91448" cy="91448"/>
          </a:xfrm>
          <a:prstGeom prst="rect">
            <a:avLst/>
          </a:prstGeom>
        </p:spPr>
      </p:pic>
      <p:sp>
        <p:nvSpPr>
          <p:cNvPr id="18" name="Flowchart: Connector 17"/>
          <p:cNvSpPr/>
          <p:nvPr/>
        </p:nvSpPr>
        <p:spPr>
          <a:xfrm>
            <a:off x="3368800" y="3124200"/>
            <a:ext cx="76200" cy="762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5940421" y="1955800"/>
            <a:ext cx="60960" cy="762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4438646" y="3498850"/>
            <a:ext cx="60960" cy="762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4823460" y="3638550"/>
            <a:ext cx="60960" cy="762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4800600" y="5181600"/>
            <a:ext cx="60960" cy="762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48587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Ghost Lineages</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3829594821"/>
              </p:ext>
            </p:extLst>
          </p:nvPr>
        </p:nvGraphicFramePr>
        <p:xfrm>
          <a:off x="890016" y="279865"/>
          <a:ext cx="7924800" cy="6856611"/>
        </p:xfrm>
        <a:graphic>
          <a:graphicData uri="http://schemas.openxmlformats.org/drawingml/2006/table">
            <a:tbl>
              <a:tblPr firstRow="1" firstCol="1" bandRow="1">
                <a:tableStyleId>{5C22544A-7EE6-4342-B048-85BDC9FD1C3A}</a:tableStyleId>
              </a:tblPr>
              <a:tblGrid>
                <a:gridCol w="1167384"/>
                <a:gridCol w="1118616"/>
                <a:gridCol w="1981200"/>
                <a:gridCol w="1395984"/>
                <a:gridCol w="2261616"/>
              </a:tblGrid>
              <a:tr h="173182">
                <a:tc>
                  <a:txBody>
                    <a:bodyPr/>
                    <a:lstStyle/>
                    <a:p>
                      <a:pPr marL="0" marR="0">
                        <a:spcBef>
                          <a:spcPts val="0"/>
                        </a:spcBef>
                        <a:spcAft>
                          <a:spcPts val="0"/>
                        </a:spcAft>
                      </a:pPr>
                      <a:r>
                        <a:rPr lang="en-US" sz="1400" i="0" dirty="0">
                          <a:effectLst/>
                        </a:rPr>
                        <a:t>Family</a:t>
                      </a:r>
                      <a:endParaRPr lang="en-US" sz="1400" i="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Subfamily</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Genus (19)</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Period</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dirty="0">
                          <a:effectLst/>
                        </a:rPr>
                        <a:t>Location</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400" i="0" dirty="0" err="1">
                          <a:effectLst/>
                        </a:rPr>
                        <a:t>Captorhinidae</a:t>
                      </a:r>
                      <a:endParaRPr lang="en-US" sz="1400" i="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 </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Thuringothyris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Lower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Germany</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dirty="0">
                          <a:solidFill>
                            <a:srgbClr val="FF0000"/>
                          </a:solidFill>
                          <a:effectLst/>
                        </a:rPr>
                        <a:t>Concordia</a:t>
                      </a:r>
                      <a:endParaRPr lang="en-US" sz="1500"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dirty="0">
                          <a:solidFill>
                            <a:srgbClr val="FF0000"/>
                          </a:solidFill>
                          <a:effectLst/>
                        </a:rPr>
                        <a:t>Late Pennsylvanian</a:t>
                      </a:r>
                      <a:endParaRPr lang="en-US" sz="12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dirty="0">
                          <a:solidFill>
                            <a:srgbClr val="FF0000"/>
                          </a:solidFill>
                          <a:effectLst/>
                        </a:rPr>
                        <a:t>Kansas</a:t>
                      </a:r>
                      <a:endParaRPr lang="en-US" sz="14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Romeria</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Lower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Texas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Baeotherates*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Lower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Oklahoma</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Protocaptorhinus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Lower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Texas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253535">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dirty="0">
                          <a:solidFill>
                            <a:srgbClr val="FF0000"/>
                          </a:solidFill>
                          <a:effectLst/>
                        </a:rPr>
                        <a:t>(possibly </a:t>
                      </a:r>
                      <a:r>
                        <a:rPr lang="en-US" sz="1500" i="1" dirty="0" err="1">
                          <a:solidFill>
                            <a:srgbClr val="FF0000"/>
                          </a:solidFill>
                          <a:effectLst/>
                        </a:rPr>
                        <a:t>Protocaptorhinus</a:t>
                      </a:r>
                      <a:r>
                        <a:rPr lang="en-US" sz="1500" i="1" dirty="0">
                          <a:solidFill>
                            <a:srgbClr val="FF0000"/>
                          </a:solidFill>
                          <a:effectLst/>
                        </a:rPr>
                        <a:t>)</a:t>
                      </a:r>
                      <a:endParaRPr lang="en-US" sz="1500"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dirty="0">
                          <a:solidFill>
                            <a:srgbClr val="FF0000"/>
                          </a:solidFill>
                          <a:effectLst/>
                        </a:rPr>
                        <a:t>Middle Permian</a:t>
                      </a:r>
                      <a:endParaRPr lang="en-US" sz="12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dirty="0">
                          <a:solidFill>
                            <a:srgbClr val="FF0000"/>
                          </a:solidFill>
                          <a:effectLst/>
                        </a:rPr>
                        <a:t>Zimbabwe</a:t>
                      </a:r>
                      <a:endParaRPr lang="en-US" sz="14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228600">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solidFill>
                            <a:srgbClr val="FF0000"/>
                          </a:solidFill>
                          <a:effectLst/>
                        </a:rPr>
                        <a:t>(possibly Protocaptorhinus)</a:t>
                      </a:r>
                      <a:endParaRPr lang="en-US" sz="1500" i="1">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solidFill>
                            <a:srgbClr val="FF0000"/>
                          </a:solidFill>
                          <a:effectLst/>
                        </a:rPr>
                        <a:t>Middle Permian</a:t>
                      </a:r>
                      <a:endParaRPr lang="en-US" sz="120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dirty="0">
                          <a:solidFill>
                            <a:srgbClr val="FF0000"/>
                          </a:solidFill>
                          <a:effectLst/>
                        </a:rPr>
                        <a:t>India</a:t>
                      </a:r>
                      <a:endParaRPr lang="en-US" sz="14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Reiszorhinus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Lower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Texas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Rhiodenticulatus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Lower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New Mexico</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dirty="0" err="1">
                          <a:solidFill>
                            <a:srgbClr val="FF0000"/>
                          </a:solidFill>
                          <a:effectLst/>
                        </a:rPr>
                        <a:t>Saurorictus</a:t>
                      </a:r>
                      <a:endParaRPr lang="en-US" sz="1500"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dirty="0" smtClean="0">
                          <a:solidFill>
                            <a:srgbClr val="FF0000"/>
                          </a:solidFill>
                          <a:effectLst/>
                          <a:latin typeface="+mn-lt"/>
                          <a:ea typeface="+mn-ea"/>
                          <a:cs typeface="+mn-cs"/>
                        </a:rPr>
                        <a:t>Upper</a:t>
                      </a:r>
                      <a:r>
                        <a:rPr lang="en-US" sz="1200" baseline="0" dirty="0" smtClean="0">
                          <a:solidFill>
                            <a:srgbClr val="FF0000"/>
                          </a:solidFill>
                          <a:effectLst/>
                          <a:latin typeface="+mn-lt"/>
                          <a:ea typeface="+mn-ea"/>
                          <a:cs typeface="+mn-cs"/>
                        </a:rPr>
                        <a:t> </a:t>
                      </a:r>
                      <a:r>
                        <a:rPr lang="en-US" sz="1200" baseline="0" dirty="0" err="1" smtClean="0">
                          <a:solidFill>
                            <a:srgbClr val="FF0000"/>
                          </a:solidFill>
                          <a:effectLst/>
                          <a:latin typeface="+mn-lt"/>
                          <a:ea typeface="+mn-ea"/>
                          <a:cs typeface="+mn-cs"/>
                        </a:rPr>
                        <a:t>Premian</a:t>
                      </a:r>
                      <a:endParaRPr lang="en-US" sz="12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dirty="0">
                          <a:solidFill>
                            <a:srgbClr val="FF0000"/>
                          </a:solidFill>
                          <a:effectLst/>
                        </a:rPr>
                        <a:t>South Africa</a:t>
                      </a:r>
                      <a:endParaRPr lang="en-US" sz="14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“Rhodotheratus”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dirty="0" smtClean="0">
                          <a:effectLst/>
                        </a:rPr>
                        <a:t>Lower </a:t>
                      </a:r>
                      <a:r>
                        <a:rPr lang="en-US" sz="1200" dirty="0">
                          <a:effectLst/>
                        </a:rPr>
                        <a:t>Permian</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Oklahoma</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246609">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Captorhinus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Lower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Texas, Oklahoma, New Mexico</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Captorhinikos(?)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Lower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Oklahoma</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353289">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Labidosaurus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Lower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Texas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dirty="0" err="1">
                          <a:effectLst/>
                        </a:rPr>
                        <a:t>Moradisaurinae</a:t>
                      </a:r>
                      <a:endParaRPr lang="en-US" sz="1400" i="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Labidosaurikos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Lower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dirty="0">
                          <a:effectLst/>
                        </a:rPr>
                        <a:t>Oklahoma</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dirty="0" err="1">
                          <a:solidFill>
                            <a:srgbClr val="FF0000"/>
                          </a:solidFill>
                          <a:effectLst/>
                        </a:rPr>
                        <a:t>Moradisaurus</a:t>
                      </a:r>
                      <a:endParaRPr lang="en-US" sz="1500"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dirty="0">
                          <a:solidFill>
                            <a:srgbClr val="FF0000"/>
                          </a:solidFill>
                          <a:effectLst/>
                        </a:rPr>
                        <a:t>Upper Permian</a:t>
                      </a:r>
                      <a:endParaRPr lang="en-US" sz="12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dirty="0">
                          <a:solidFill>
                            <a:srgbClr val="FF0000"/>
                          </a:solidFill>
                          <a:effectLst/>
                        </a:rPr>
                        <a:t>Niger</a:t>
                      </a:r>
                      <a:endParaRPr lang="en-US" sz="14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Rothianiscus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“Middle”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Oklahoma</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346363">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dirty="0" err="1">
                          <a:solidFill>
                            <a:srgbClr val="FF0000"/>
                          </a:solidFill>
                          <a:effectLst/>
                        </a:rPr>
                        <a:t>Gansurhinus</a:t>
                      </a:r>
                      <a:endParaRPr lang="en-US" sz="1500"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dirty="0">
                          <a:solidFill>
                            <a:srgbClr val="FF0000"/>
                          </a:solidFill>
                          <a:effectLst/>
                        </a:rPr>
                        <a:t>Middle-Upper Permian</a:t>
                      </a:r>
                      <a:endParaRPr lang="en-US" sz="12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dirty="0">
                          <a:solidFill>
                            <a:srgbClr val="FF0000"/>
                          </a:solidFill>
                          <a:effectLst/>
                        </a:rPr>
                        <a:t>China</a:t>
                      </a:r>
                      <a:endParaRPr lang="en-US" sz="14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346363">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dirty="0" err="1">
                          <a:solidFill>
                            <a:srgbClr val="FF0000"/>
                          </a:solidFill>
                          <a:effectLst/>
                        </a:rPr>
                        <a:t>Acrodenta</a:t>
                      </a:r>
                      <a:r>
                        <a:rPr lang="en-US" sz="1500" i="1" dirty="0">
                          <a:solidFill>
                            <a:srgbClr val="FF0000"/>
                          </a:solidFill>
                          <a:effectLst/>
                        </a:rPr>
                        <a:t>*</a:t>
                      </a:r>
                      <a:endParaRPr lang="en-US" sz="1500"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dirty="0">
                          <a:solidFill>
                            <a:srgbClr val="FF0000"/>
                          </a:solidFill>
                          <a:effectLst/>
                        </a:rPr>
                        <a:t>Middle-Late(?) Permian</a:t>
                      </a:r>
                      <a:endParaRPr lang="en-US" sz="12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dirty="0">
                          <a:solidFill>
                            <a:srgbClr val="FF0000"/>
                          </a:solidFill>
                          <a:effectLst/>
                        </a:rPr>
                        <a:t>Morocco</a:t>
                      </a:r>
                      <a:endParaRPr lang="en-US" sz="140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346363">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Gecatogomphius*</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Middle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Republic of Tatarstan, Russia</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173182">
                <a:tc>
                  <a:txBody>
                    <a:bodyPr/>
                    <a:lstStyle/>
                    <a:p>
                      <a:pPr marL="0" marR="0">
                        <a:spcBef>
                          <a:spcPts val="0"/>
                        </a:spcBef>
                        <a:spcAft>
                          <a:spcPts val="0"/>
                        </a:spcAft>
                      </a:pPr>
                      <a:r>
                        <a:rPr lang="en-US" sz="1100" i="0">
                          <a:effectLst/>
                        </a:rPr>
                        <a:t> </a:t>
                      </a:r>
                      <a:endParaRPr lang="en-US" sz="11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i="0">
                          <a:effectLst/>
                        </a:rPr>
                        <a:t> </a:t>
                      </a:r>
                      <a:endParaRPr lang="en-US" sz="1400" i="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a:effectLst/>
                        </a:rPr>
                        <a:t>Kahneria*</a:t>
                      </a:r>
                      <a:endParaRPr lang="en-US" sz="1500" i="1">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a:effectLst/>
                        </a:rPr>
                        <a:t>“Middle” Permian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a:effectLst/>
                        </a:rPr>
                        <a:t>Oklahoma</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r h="218587">
                <a:tc>
                  <a:txBody>
                    <a:bodyPr/>
                    <a:lstStyle/>
                    <a:p>
                      <a:pPr marL="0" marR="0">
                        <a:spcBef>
                          <a:spcPts val="0"/>
                        </a:spcBef>
                        <a:spcAft>
                          <a:spcPts val="0"/>
                        </a:spcAft>
                      </a:pPr>
                      <a:r>
                        <a:rPr lang="en-US" sz="1100" i="0" dirty="0">
                          <a:effectLst/>
                        </a:rPr>
                        <a:t> </a:t>
                      </a:r>
                      <a:endParaRPr lang="en-US" sz="1100" i="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endParaRPr lang="en-US" sz="1400" i="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500" i="1" dirty="0" smtClean="0">
                          <a:effectLst/>
                        </a:rPr>
                        <a:t>* = </a:t>
                      </a:r>
                      <a:r>
                        <a:rPr lang="en-US" sz="1500" i="1" dirty="0">
                          <a:effectLst/>
                        </a:rPr>
                        <a:t>fragmentary remains</a:t>
                      </a:r>
                      <a:endParaRPr lang="en-US" sz="1500"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c>
                  <a:txBody>
                    <a:bodyPr/>
                    <a:lstStyle/>
                    <a:p>
                      <a:pPr marL="0" marR="0">
                        <a:spcBef>
                          <a:spcPts val="0"/>
                        </a:spcBef>
                        <a:spcAft>
                          <a:spcPts val="0"/>
                        </a:spcAft>
                      </a:pPr>
                      <a:r>
                        <a:rPr lang="en-US" sz="1400" dirty="0">
                          <a:effectLst/>
                        </a:rPr>
                        <a:t>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9564" marR="29564" marT="0" marB="0"/>
                </a:tc>
              </a:tr>
            </a:tbl>
          </a:graphicData>
        </a:graphic>
      </p:graphicFrame>
    </p:spTree>
    <p:extLst>
      <p:ext uri="{BB962C8B-B14F-4D97-AF65-F5344CB8AC3E}">
        <p14:creationId xmlns:p14="http://schemas.microsoft.com/office/powerpoint/2010/main" val="295854007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Ghost Lineages</a:t>
            </a:r>
            <a:endParaRPr lang="en-US" dirty="0"/>
          </a:p>
        </p:txBody>
      </p:sp>
      <p:sp>
        <p:nvSpPr>
          <p:cNvPr id="3" name="Content Placeholder 2"/>
          <p:cNvSpPr>
            <a:spLocks noGrp="1"/>
          </p:cNvSpPr>
          <p:nvPr>
            <p:ph sz="quarter" idx="1"/>
          </p:nvPr>
        </p:nvSpPr>
        <p:spPr/>
        <p:txBody>
          <a:bodyPr>
            <a:normAutofit lnSpcReduction="10000"/>
          </a:bodyPr>
          <a:lstStyle/>
          <a:p>
            <a:pPr marL="0" indent="0">
              <a:buNone/>
            </a:pPr>
            <a:r>
              <a:rPr lang="en-US" u="sng" dirty="0" smtClean="0"/>
              <a:t>Extend back in time</a:t>
            </a:r>
          </a:p>
          <a:p>
            <a:r>
              <a:rPr lang="en-US" dirty="0" smtClean="0"/>
              <a:t>Humans and chimpanzees</a:t>
            </a:r>
          </a:p>
          <a:p>
            <a:r>
              <a:rPr lang="en-US" dirty="0" smtClean="0"/>
              <a:t>Must have a common ancestor</a:t>
            </a:r>
          </a:p>
          <a:p>
            <a:r>
              <a:rPr lang="en-US" dirty="0" smtClean="0"/>
              <a:t>No fossil record for the ancestor</a:t>
            </a:r>
          </a:p>
          <a:p>
            <a:r>
              <a:rPr lang="en-US" dirty="0" smtClean="0"/>
              <a:t>No fossil chimpanzee ever found</a:t>
            </a:r>
            <a:endParaRPr lang="en-US" dirty="0"/>
          </a:p>
        </p:txBody>
      </p:sp>
      <p:sp>
        <p:nvSpPr>
          <p:cNvPr id="4" name="Content Placeholder 3"/>
          <p:cNvSpPr>
            <a:spLocks noGrp="1"/>
          </p:cNvSpPr>
          <p:nvPr>
            <p:ph sz="quarter" idx="2"/>
          </p:nvPr>
        </p:nvSpPr>
        <p:spPr/>
        <p:txBody>
          <a:bodyPr>
            <a:normAutofit lnSpcReduction="10000"/>
          </a:bodyPr>
          <a:lstStyle/>
          <a:p>
            <a:pPr marL="0" indent="0">
              <a:buNone/>
            </a:pPr>
            <a:r>
              <a:rPr lang="en-US" u="sng" dirty="0" smtClean="0"/>
              <a:t>Extend Forward in time</a:t>
            </a:r>
          </a:p>
          <a:p>
            <a:r>
              <a:rPr lang="en-US" dirty="0" smtClean="0"/>
              <a:t>Coelacanths - Lazarus taxon – lobe finned fishes related to lung fishes &amp; primitive </a:t>
            </a:r>
            <a:r>
              <a:rPr lang="en-US" dirty="0" err="1" smtClean="0"/>
              <a:t>tetrapods</a:t>
            </a:r>
            <a:endParaRPr lang="en-US" dirty="0" smtClean="0"/>
          </a:p>
          <a:p>
            <a:r>
              <a:rPr lang="en-US" dirty="0" smtClean="0"/>
              <a:t>Devonian to Cretaceous</a:t>
            </a:r>
          </a:p>
          <a:p>
            <a:r>
              <a:rPr lang="en-US" dirty="0" smtClean="0"/>
              <a:t>None for past 80my</a:t>
            </a:r>
          </a:p>
          <a:p>
            <a:r>
              <a:rPr lang="en-US" dirty="0" smtClean="0"/>
              <a:t>1938 coast of Africa</a:t>
            </a:r>
          </a:p>
          <a:p>
            <a:r>
              <a:rPr lang="en-US" dirty="0" smtClean="0"/>
              <a:t>Recently Indonesia</a:t>
            </a:r>
          </a:p>
          <a:p>
            <a:r>
              <a:rPr lang="en-US" dirty="0" smtClean="0"/>
              <a:t>Obviously still living but nothing in fossil record</a:t>
            </a:r>
            <a:endParaRPr lang="en-US" dirty="0"/>
          </a:p>
        </p:txBody>
      </p:sp>
    </p:spTree>
    <p:extLst>
      <p:ext uri="{BB962C8B-B14F-4D97-AF65-F5344CB8AC3E}">
        <p14:creationId xmlns:p14="http://schemas.microsoft.com/office/powerpoint/2010/main" val="3678588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22Phylogeny2014Eureptil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20751"/>
            <a:ext cx="9142454" cy="6219781"/>
          </a:xfrm>
          <a:prstGeom prst="rect">
            <a:avLst/>
          </a:prstGeom>
        </p:spPr>
      </p:pic>
    </p:spTree>
    <p:extLst>
      <p:ext uri="{BB962C8B-B14F-4D97-AF65-F5344CB8AC3E}">
        <p14:creationId xmlns:p14="http://schemas.microsoft.com/office/powerpoint/2010/main" val="8123905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TotalTime>
  <Words>1590</Words>
  <Application>Microsoft Macintosh PowerPoint</Application>
  <PresentationFormat>On-screen Show (4:3)</PresentationFormat>
  <Paragraphs>532</Paragraphs>
  <Slides>85</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CAPTORHINIDAE</vt:lpstr>
      <vt:lpstr>PowerPoint Presentation</vt:lpstr>
      <vt:lpstr>Captorhinidae – Why Are They Important?</vt:lpstr>
      <vt:lpstr>What do Captorhinidae Look Like?</vt:lpstr>
      <vt:lpstr>PowerPoint Presentation</vt:lpstr>
      <vt:lpstr>Relatively large Captorhinid reptile.  (All bar scales = 1 cm.)</vt:lpstr>
      <vt:lpstr>  Thuringothyris</vt:lpstr>
      <vt:lpstr>PowerPoint Presentation</vt:lpstr>
      <vt:lpstr>Concordia</vt:lpstr>
      <vt:lpstr>Romeria</vt:lpstr>
      <vt:lpstr>Romeria</vt:lpstr>
      <vt:lpstr>Protocaptorhinus</vt:lpstr>
      <vt:lpstr>Reiszorhinus</vt:lpstr>
      <vt:lpstr>Rhiodenticulatus</vt:lpstr>
      <vt:lpstr> Rhiodenticulatus</vt:lpstr>
      <vt:lpstr>Saurorictus</vt:lpstr>
      <vt:lpstr>Saurorictus</vt:lpstr>
      <vt:lpstr>“Rhodotheratus”</vt:lpstr>
      <vt:lpstr>Captorhinus</vt:lpstr>
      <vt:lpstr>Captorhinus</vt:lpstr>
      <vt:lpstr>Captorhinus</vt:lpstr>
      <vt:lpstr>        *Baeotherates</vt:lpstr>
      <vt:lpstr>Captorhinikos (?)</vt:lpstr>
      <vt:lpstr>Labidosaurus</vt:lpstr>
      <vt:lpstr>Labidosaurus</vt:lpstr>
      <vt:lpstr>Labidosaurus</vt:lpstr>
      <vt:lpstr>Labidosaurus</vt:lpstr>
      <vt:lpstr>Labidosaurus</vt:lpstr>
      <vt:lpstr>Labidosaurus</vt:lpstr>
      <vt:lpstr>Labidosaurus</vt:lpstr>
      <vt:lpstr>Sub-Family Moradisaurinae</vt:lpstr>
      <vt:lpstr>Labidosaurikos</vt:lpstr>
      <vt:lpstr>Labidosaurikos</vt:lpstr>
      <vt:lpstr>Labidosaurikos</vt:lpstr>
      <vt:lpstr>Moradisaurus</vt:lpstr>
      <vt:lpstr>Moradisaurus</vt:lpstr>
      <vt:lpstr>Moradisaurus</vt:lpstr>
      <vt:lpstr>Moradisaurus</vt:lpstr>
      <vt:lpstr>Moradisaurus</vt:lpstr>
      <vt:lpstr>Moradisaurus</vt:lpstr>
      <vt:lpstr>Rothianiscus</vt:lpstr>
      <vt:lpstr>Rothianiscus</vt:lpstr>
      <vt:lpstr>Gansurhinus</vt:lpstr>
      <vt:lpstr>*Acrodonta</vt:lpstr>
      <vt:lpstr>*Kahneria and *Gecatogomphius</vt:lpstr>
      <vt:lpstr>PowerPoint Presentation</vt:lpstr>
      <vt:lpstr>PowerPoint Presentation</vt:lpstr>
      <vt:lpstr>Late Pennsylvanian</vt:lpstr>
      <vt:lpstr>Lower Permian</vt:lpstr>
      <vt:lpstr>Middle Permian</vt:lpstr>
      <vt:lpstr>Upper Permian</vt:lpstr>
      <vt:lpstr>Red = Lower Permian Green = Middle Permian Yellow = Upper Permian</vt:lpstr>
      <vt:lpstr>Ghost Lineages</vt:lpstr>
      <vt:lpstr>Ghost Lineages</vt:lpstr>
    </vt:vector>
  </TitlesOfParts>
  <Company>California State University San Bernardino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Sumida</dc:creator>
  <cp:lastModifiedBy>Stuart Sumida</cp:lastModifiedBy>
  <cp:revision>21</cp:revision>
  <dcterms:created xsi:type="dcterms:W3CDTF">2014-01-24T01:14:29Z</dcterms:created>
  <dcterms:modified xsi:type="dcterms:W3CDTF">2014-01-31T20:28:58Z</dcterms:modified>
</cp:coreProperties>
</file>