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6" r:id="rId3"/>
    <p:sldId id="287" r:id="rId4"/>
    <p:sldId id="277" r:id="rId5"/>
    <p:sldId id="259" r:id="rId6"/>
    <p:sldId id="289" r:id="rId7"/>
    <p:sldId id="288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302" r:id="rId17"/>
    <p:sldId id="298" r:id="rId18"/>
    <p:sldId id="299" r:id="rId19"/>
    <p:sldId id="300" r:id="rId20"/>
    <p:sldId id="30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2104" y="-9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9299-1C97-C041-A6F3-CEB2A8F1710A}" type="datetimeFigureOut">
              <a:rPr lang="en-US" smtClean="0"/>
              <a:t>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DDDD-59F5-1044-955D-7725875F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7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9299-1C97-C041-A6F3-CEB2A8F1710A}" type="datetimeFigureOut">
              <a:rPr lang="en-US" smtClean="0"/>
              <a:t>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DDDD-59F5-1044-955D-7725875F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4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9299-1C97-C041-A6F3-CEB2A8F1710A}" type="datetimeFigureOut">
              <a:rPr lang="en-US" smtClean="0"/>
              <a:t>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DDDD-59F5-1044-955D-7725875F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2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9299-1C97-C041-A6F3-CEB2A8F1710A}" type="datetimeFigureOut">
              <a:rPr lang="en-US" smtClean="0"/>
              <a:t>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DDDD-59F5-1044-955D-7725875F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9299-1C97-C041-A6F3-CEB2A8F1710A}" type="datetimeFigureOut">
              <a:rPr lang="en-US" smtClean="0"/>
              <a:t>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DDDD-59F5-1044-955D-7725875F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9299-1C97-C041-A6F3-CEB2A8F1710A}" type="datetimeFigureOut">
              <a:rPr lang="en-US" smtClean="0"/>
              <a:t>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DDDD-59F5-1044-955D-7725875F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9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9299-1C97-C041-A6F3-CEB2A8F1710A}" type="datetimeFigureOut">
              <a:rPr lang="en-US" smtClean="0"/>
              <a:t>2/2/14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DDDD-59F5-1044-955D-7725875F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3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9299-1C97-C041-A6F3-CEB2A8F1710A}" type="datetimeFigureOut">
              <a:rPr lang="en-US" smtClean="0"/>
              <a:t>2/2/14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DDDD-59F5-1044-955D-7725875F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0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9299-1C97-C041-A6F3-CEB2A8F1710A}" type="datetimeFigureOut">
              <a:rPr lang="en-US" smtClean="0"/>
              <a:t>2/2/14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DDDD-59F5-1044-955D-7725875F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5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9299-1C97-C041-A6F3-CEB2A8F1710A}" type="datetimeFigureOut">
              <a:rPr lang="en-US" smtClean="0"/>
              <a:t>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DDDD-59F5-1044-955D-7725875F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2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9299-1C97-C041-A6F3-CEB2A8F1710A}" type="datetimeFigureOut">
              <a:rPr lang="en-US" smtClean="0"/>
              <a:t>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DDDD-59F5-1044-955D-7725875F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5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99299-1C97-C041-A6F3-CEB2A8F1710A}" type="datetimeFigureOut">
              <a:rPr lang="en-US" smtClean="0"/>
              <a:t>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DDDDD-59F5-1044-955D-7725875F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6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0838" y="245783"/>
            <a:ext cx="811131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BIOLOGY 622 – FALL 2014</a:t>
            </a:r>
          </a:p>
          <a:p>
            <a:pPr algn="ctr"/>
            <a:r>
              <a:rPr lang="en-US" sz="2800" dirty="0"/>
              <a:t>BASAL AMNIOTA - STRUCTURE AND PHYLOGENY</a:t>
            </a:r>
          </a:p>
          <a:p>
            <a:pPr algn="ctr"/>
            <a:r>
              <a:rPr lang="en-US" sz="2800" dirty="0"/>
              <a:t> </a:t>
            </a:r>
          </a:p>
          <a:p>
            <a:pPr algn="ctr"/>
            <a:r>
              <a:rPr lang="en-US" sz="2800" dirty="0"/>
              <a:t>WEEK – </a:t>
            </a:r>
            <a:r>
              <a:rPr lang="en-US" sz="2800" dirty="0"/>
              <a:t>5</a:t>
            </a:r>
            <a:endParaRPr lang="en-US" sz="2800" dirty="0"/>
          </a:p>
          <a:p>
            <a:pPr algn="ctr"/>
            <a:r>
              <a:rPr lang="en-US" sz="2800" dirty="0"/>
              <a:t>EUREPTILIA – “PROTOROTHYRIDIDAE AND ARAEOSCELIDIA</a:t>
            </a:r>
          </a:p>
          <a:p>
            <a:pPr algn="ctr"/>
            <a:r>
              <a:rPr lang="en-US" sz="2800" dirty="0"/>
              <a:t> </a:t>
            </a:r>
          </a:p>
          <a:p>
            <a:pPr algn="ctr"/>
            <a:r>
              <a:rPr lang="en-US" sz="2800" dirty="0"/>
              <a:t>S. S. SUMIDA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233581"/>
              </p:ext>
            </p:extLst>
          </p:nvPr>
        </p:nvGraphicFramePr>
        <p:xfrm>
          <a:off x="1581405" y="3785214"/>
          <a:ext cx="5856518" cy="2635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6858000" imgH="3086100" progId="Word.Document.12">
                  <p:embed/>
                </p:oleObj>
              </mc:Choice>
              <mc:Fallback>
                <p:oleObj name="Document" r:id="rId3" imgW="6858000" imgH="308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1405" y="3785214"/>
                        <a:ext cx="5856518" cy="2635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74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1" y="706918"/>
            <a:ext cx="8098714" cy="53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54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08" y="395395"/>
            <a:ext cx="5463037" cy="579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54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0" y="539173"/>
            <a:ext cx="8242479" cy="569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54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450" y="482467"/>
            <a:ext cx="8577928" cy="5816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ARAEOSCELIDIA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The taxonomic history of the genus </a:t>
            </a:r>
            <a:r>
              <a:rPr lang="en-US" sz="2400" i="1" dirty="0" err="1"/>
              <a:t>Araeoscelis</a:t>
            </a:r>
            <a:r>
              <a:rPr lang="en-US" sz="2400" dirty="0"/>
              <a:t> is somewhat tortured.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Although it has always been considered an important Early Permian genus, it has been variously placed because of its unusual temporal fenestra morphology.  </a:t>
            </a:r>
          </a:p>
          <a:p>
            <a:r>
              <a:rPr lang="en-US" sz="2400" dirty="0"/>
              <a:t> 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/>
              <a:t>The skull has a single temporal fenestra.  However, it is not homologous to that of </a:t>
            </a:r>
            <a:r>
              <a:rPr lang="en-US" sz="2400" dirty="0" err="1"/>
              <a:t>synapsids</a:t>
            </a:r>
            <a:r>
              <a:rPr lang="en-US" sz="2400" dirty="0"/>
              <a:t>.  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/>
              <a:t>It is a single fenestra, not double like a typical </a:t>
            </a:r>
            <a:r>
              <a:rPr lang="en-US" sz="2400" dirty="0" err="1"/>
              <a:t>diapsid</a:t>
            </a:r>
            <a:r>
              <a:rPr lang="en-US" sz="2400" dirty="0"/>
              <a:t>.  It is similar to the upper fenestra of the paired fenestrae of </a:t>
            </a:r>
            <a:r>
              <a:rPr lang="en-US" sz="2400" dirty="0" err="1"/>
              <a:t>diapsids</a:t>
            </a:r>
            <a:r>
              <a:rPr lang="en-US" sz="2400" dirty="0"/>
              <a:t>.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/>
              <a:t>This caused some workers to place it in its own group called the “</a:t>
            </a:r>
            <a:r>
              <a:rPr lang="en-US" sz="2400" dirty="0" err="1"/>
              <a:t>Euryapsida</a:t>
            </a:r>
            <a:r>
              <a:rPr lang="en-US" sz="24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871654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82" y="1042404"/>
            <a:ext cx="7679402" cy="4660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654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807692"/>
              </p:ext>
            </p:extLst>
          </p:nvPr>
        </p:nvGraphicFramePr>
        <p:xfrm>
          <a:off x="149172" y="1078349"/>
          <a:ext cx="8904834" cy="4732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3" imgW="6858000" imgH="3644900" progId="Word.Document.12">
                  <p:embed/>
                </p:oleObj>
              </mc:Choice>
              <mc:Fallback>
                <p:oleObj name="Document" r:id="rId3" imgW="6858000" imgH="364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172" y="1078349"/>
                        <a:ext cx="8904834" cy="4732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1654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3" y="462950"/>
            <a:ext cx="6858000" cy="6195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24035" y="21268"/>
            <a:ext cx="31199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ARAEOSCELIDIA</a:t>
            </a:r>
          </a:p>
          <a:p>
            <a:pPr algn="ctr"/>
            <a:r>
              <a:rPr lang="en-US" sz="3200" dirty="0" smtClean="0"/>
              <a:t>Defining Features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3003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061" y="141085"/>
            <a:ext cx="31199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ARAEOSCELIDIA</a:t>
            </a:r>
          </a:p>
          <a:p>
            <a:pPr algn="ctr"/>
            <a:r>
              <a:rPr lang="en-US" sz="3200" dirty="0" smtClean="0"/>
              <a:t>Defining Features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50" y="1735772"/>
            <a:ext cx="8577927" cy="48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54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725" y="731644"/>
            <a:ext cx="88055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Muller and </a:t>
            </a:r>
            <a:r>
              <a:rPr lang="en-US" sz="2800" dirty="0" err="1"/>
              <a:t>Reisz</a:t>
            </a:r>
            <a:r>
              <a:rPr lang="en-US" sz="2800" dirty="0"/>
              <a:t> (2006) also included the following features:</a:t>
            </a:r>
          </a:p>
          <a:p>
            <a:r>
              <a:rPr lang="en-US" sz="2800" dirty="0"/>
              <a:t> </a:t>
            </a:r>
          </a:p>
          <a:p>
            <a:pPr marL="285750" lvl="0" indent="-285750">
              <a:buFont typeface="Arial"/>
              <a:buChar char="•"/>
            </a:pPr>
            <a:r>
              <a:rPr lang="en-US" sz="2800" dirty="0"/>
              <a:t>the presence of swollen dorsal neural arches</a:t>
            </a:r>
          </a:p>
          <a:p>
            <a:pPr marL="285750" lvl="0" indent="-285750">
              <a:buFont typeface="Arial"/>
              <a:buChar char="•"/>
            </a:pPr>
            <a:r>
              <a:rPr lang="en-US" sz="2800" dirty="0"/>
              <a:t>the presence of alternation in dorsal neural spine height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While this is flattering (because I was the one who documented it), it can’t really be used to define the group because it is also characteristic of </a:t>
            </a:r>
            <a:r>
              <a:rPr lang="en-US" sz="2800" dirty="0" err="1"/>
              <a:t>captorhinid</a:t>
            </a:r>
            <a:r>
              <a:rPr lang="en-US" sz="2800" dirty="0"/>
              <a:t> reptiles.  In fact the condition is rather common.  </a:t>
            </a:r>
          </a:p>
        </p:txBody>
      </p:sp>
    </p:spTree>
    <p:extLst>
      <p:ext uri="{BB962C8B-B14F-4D97-AF65-F5344CB8AC3E}">
        <p14:creationId xmlns:p14="http://schemas.microsoft.com/office/powerpoint/2010/main" val="3871654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126" y="-59093"/>
            <a:ext cx="4227907" cy="689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87" y="318987"/>
            <a:ext cx="862584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Eureptilia</a:t>
            </a:r>
            <a:r>
              <a:rPr lang="en-US" sz="3200" dirty="0"/>
              <a:t> is a huge group, including numerous extinct groups, and all sorts of extant taxa including extant </a:t>
            </a:r>
            <a:r>
              <a:rPr lang="en-US" sz="3200" dirty="0" err="1"/>
              <a:t>diapsids</a:t>
            </a:r>
            <a:r>
              <a:rPr lang="en-US" sz="3200" dirty="0"/>
              <a:t> – lizards and snakes, turtles (which are probably highly derived </a:t>
            </a:r>
            <a:r>
              <a:rPr lang="en-US" sz="3200" dirty="0" err="1"/>
              <a:t>diapsids</a:t>
            </a:r>
            <a:r>
              <a:rPr lang="en-US" sz="3200" dirty="0"/>
              <a:t>) the remaining extant </a:t>
            </a:r>
            <a:r>
              <a:rPr lang="en-US" sz="3200" dirty="0" err="1"/>
              <a:t>archosauromorphs</a:t>
            </a:r>
            <a:r>
              <a:rPr lang="en-US" sz="3200" dirty="0"/>
              <a:t> – the crocodilians and the birds (derived from </a:t>
            </a:r>
            <a:r>
              <a:rPr lang="en-US" sz="3200" dirty="0" err="1"/>
              <a:t>saurischian</a:t>
            </a:r>
            <a:r>
              <a:rPr lang="en-US" sz="3200" dirty="0"/>
              <a:t> </a:t>
            </a:r>
            <a:r>
              <a:rPr lang="en-US" sz="3200" dirty="0" err="1"/>
              <a:t>therapod</a:t>
            </a:r>
            <a:r>
              <a:rPr lang="en-US" sz="3200" dirty="0"/>
              <a:t> dinosaurs).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The group that was “displaced” by the </a:t>
            </a:r>
            <a:r>
              <a:rPr lang="en-US" sz="3200" dirty="0" err="1"/>
              <a:t>Captorhinidae</a:t>
            </a:r>
            <a:r>
              <a:rPr lang="en-US" sz="3200" dirty="0"/>
              <a:t> as the most primitive of reptilians has a somewhat complicated history.  </a:t>
            </a:r>
          </a:p>
        </p:txBody>
      </p:sp>
    </p:spTree>
    <p:extLst>
      <p:ext uri="{BB962C8B-B14F-4D97-AF65-F5344CB8AC3E}">
        <p14:creationId xmlns:p14="http://schemas.microsoft.com/office/powerpoint/2010/main" val="119711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65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645" y="634369"/>
            <a:ext cx="8745655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Recall that Carroll (1969) designated the family </a:t>
            </a:r>
            <a:r>
              <a:rPr lang="en-US" sz="2800" dirty="0" err="1"/>
              <a:t>Romeriidae</a:t>
            </a:r>
            <a:r>
              <a:rPr lang="en-US" sz="2800" dirty="0"/>
              <a:t> as the group from which all other amniotes arose.  The group was named for genus </a:t>
            </a:r>
            <a:r>
              <a:rPr lang="en-US" sz="2800" i="1" dirty="0" err="1"/>
              <a:t>Romeria</a:t>
            </a:r>
            <a:r>
              <a:rPr lang="en-US" sz="2800" dirty="0"/>
              <a:t>, originally named by </a:t>
            </a:r>
            <a:r>
              <a:rPr lang="en-US" sz="2800" dirty="0" err="1"/>
              <a:t>Lewellyn</a:t>
            </a:r>
            <a:r>
              <a:rPr lang="en-US" sz="2800" dirty="0"/>
              <a:t> Price with two species – </a:t>
            </a:r>
            <a:r>
              <a:rPr lang="en-US" sz="2800" i="1" dirty="0" err="1"/>
              <a:t>Romeria</a:t>
            </a:r>
            <a:r>
              <a:rPr lang="en-US" sz="2800" i="1" dirty="0"/>
              <a:t> </a:t>
            </a:r>
            <a:r>
              <a:rPr lang="en-US" sz="2800" i="1" dirty="0" err="1"/>
              <a:t>texana</a:t>
            </a:r>
            <a:r>
              <a:rPr lang="en-US" sz="2800" i="1" dirty="0"/>
              <a:t> </a:t>
            </a:r>
            <a:r>
              <a:rPr lang="en-US" sz="2800" dirty="0"/>
              <a:t>and </a:t>
            </a:r>
            <a:r>
              <a:rPr lang="en-US" sz="2800" i="1" dirty="0"/>
              <a:t>R. </a:t>
            </a:r>
            <a:r>
              <a:rPr lang="en-US" sz="2800" i="1" dirty="0" err="1"/>
              <a:t>pricei</a:t>
            </a:r>
            <a:r>
              <a:rPr lang="en-US" sz="2800" dirty="0"/>
              <a:t> (both from the Lower Permian of Texas).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 smtClean="0"/>
              <a:t>Heaton </a:t>
            </a:r>
            <a:r>
              <a:rPr lang="en-US" sz="2800" dirty="0"/>
              <a:t>(1979) removed </a:t>
            </a:r>
            <a:r>
              <a:rPr lang="en-US" sz="2800" i="1" dirty="0" err="1"/>
              <a:t>Romeria</a:t>
            </a:r>
            <a:r>
              <a:rPr lang="en-US" sz="2800" dirty="0"/>
              <a:t> from </a:t>
            </a:r>
            <a:r>
              <a:rPr lang="en-US" sz="2800" dirty="0" err="1"/>
              <a:t>Romeriidae</a:t>
            </a:r>
            <a:r>
              <a:rPr lang="en-US" sz="2800" dirty="0"/>
              <a:t>, suggesting they were better placed in the </a:t>
            </a:r>
            <a:r>
              <a:rPr lang="en-US" sz="2800" dirty="0" err="1"/>
              <a:t>Captorhinidae</a:t>
            </a:r>
            <a:r>
              <a:rPr lang="en-US" sz="2800" dirty="0"/>
              <a:t>.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This left </a:t>
            </a:r>
            <a:r>
              <a:rPr lang="en-US" sz="2800" dirty="0" err="1"/>
              <a:t>Romeriidae</a:t>
            </a:r>
            <a:r>
              <a:rPr lang="en-US" sz="2800" dirty="0"/>
              <a:t> without its namesake, so the name reverted to </a:t>
            </a:r>
            <a:r>
              <a:rPr lang="en-US" sz="2800" dirty="0" err="1"/>
              <a:t>Protorothyrididae</a:t>
            </a:r>
            <a:r>
              <a:rPr lang="en-US" sz="2800" dirty="0"/>
              <a:t>.  (Carroll persisted in calling this group the “</a:t>
            </a:r>
            <a:r>
              <a:rPr lang="en-US" sz="2800" dirty="0" err="1"/>
              <a:t>Protorothyridae</a:t>
            </a:r>
            <a:r>
              <a:rPr lang="en-US" sz="2800" dirty="0"/>
              <a:t>”.)</a:t>
            </a:r>
          </a:p>
        </p:txBody>
      </p:sp>
    </p:spTree>
    <p:extLst>
      <p:ext uri="{BB962C8B-B14F-4D97-AF65-F5344CB8AC3E}">
        <p14:creationId xmlns:p14="http://schemas.microsoft.com/office/powerpoint/2010/main" val="387165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03" y="2496677"/>
            <a:ext cx="6421466" cy="43613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57164" y="311267"/>
            <a:ext cx="84603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Here, </a:t>
            </a:r>
            <a:r>
              <a:rPr lang="en-US" sz="2800" dirty="0"/>
              <a:t>Heaton and </a:t>
            </a:r>
            <a:r>
              <a:rPr lang="en-US" sz="2800" dirty="0" err="1"/>
              <a:t>Reisz</a:t>
            </a:r>
            <a:r>
              <a:rPr lang="en-US" sz="2800" dirty="0"/>
              <a:t> (1986) used only </a:t>
            </a:r>
            <a:r>
              <a:rPr lang="en-US" sz="2800" i="1" dirty="0" err="1"/>
              <a:t>Captorhinus</a:t>
            </a:r>
            <a:r>
              <a:rPr lang="en-US" sz="2800" dirty="0"/>
              <a:t> to represent </a:t>
            </a:r>
            <a:r>
              <a:rPr lang="en-US" sz="2800" dirty="0" err="1"/>
              <a:t>Captorhinidae</a:t>
            </a:r>
            <a:r>
              <a:rPr lang="en-US" sz="2800" dirty="0"/>
              <a:t>, </a:t>
            </a:r>
            <a:r>
              <a:rPr lang="en-US" sz="2800" i="1" dirty="0" err="1"/>
              <a:t>Protorothyris</a:t>
            </a:r>
            <a:r>
              <a:rPr lang="en-US" sz="2800" dirty="0"/>
              <a:t> to represent </a:t>
            </a:r>
            <a:r>
              <a:rPr lang="en-US" sz="2800" dirty="0" err="1"/>
              <a:t>Protorothyrididae</a:t>
            </a:r>
            <a:r>
              <a:rPr lang="en-US" sz="2800" dirty="0"/>
              <a:t>, and </a:t>
            </a:r>
            <a:r>
              <a:rPr lang="en-US" sz="2800" i="1" dirty="0" err="1"/>
              <a:t>Petrolacosaurus</a:t>
            </a:r>
            <a:r>
              <a:rPr lang="en-US" sz="2800" dirty="0"/>
              <a:t> to represent basal </a:t>
            </a:r>
            <a:r>
              <a:rPr lang="en-US" sz="2800" dirty="0" err="1"/>
              <a:t>Diapsida</a:t>
            </a:r>
            <a:r>
              <a:rPr lang="en-US" sz="2800" dirty="0"/>
              <a:t>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2178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2Phylogeny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15" y="300400"/>
            <a:ext cx="9192437" cy="625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2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27" y="377473"/>
            <a:ext cx="873367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Made </a:t>
            </a:r>
            <a:r>
              <a:rPr lang="en-US" sz="2800" dirty="0"/>
              <a:t>sense for the more </a:t>
            </a:r>
            <a:r>
              <a:rPr lang="en-US" sz="2800" dirty="0" err="1"/>
              <a:t>gracile</a:t>
            </a:r>
            <a:r>
              <a:rPr lang="en-US" sz="2800" dirty="0"/>
              <a:t> </a:t>
            </a:r>
            <a:r>
              <a:rPr lang="en-US" sz="2800" dirty="0" err="1"/>
              <a:t>protorothyridids</a:t>
            </a:r>
            <a:r>
              <a:rPr lang="en-US" sz="2800" dirty="0"/>
              <a:t> and </a:t>
            </a:r>
            <a:r>
              <a:rPr lang="en-US" sz="2800" dirty="0" err="1"/>
              <a:t>araeoscelidians</a:t>
            </a:r>
            <a:r>
              <a:rPr lang="en-US" sz="2800" dirty="0"/>
              <a:t> to be more closely related to one another than to the </a:t>
            </a:r>
            <a:r>
              <a:rPr lang="en-US" sz="2800" dirty="0" err="1"/>
              <a:t>Captorhinidae</a:t>
            </a:r>
            <a:r>
              <a:rPr lang="en-US" sz="2800" dirty="0"/>
              <a:t>.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However, when Muller and </a:t>
            </a:r>
            <a:r>
              <a:rPr lang="en-US" sz="2800" dirty="0" err="1"/>
              <a:t>Riesz</a:t>
            </a:r>
            <a:r>
              <a:rPr lang="en-US" sz="2800" dirty="0"/>
              <a:t> (2008) assessed all genera of </a:t>
            </a:r>
            <a:r>
              <a:rPr lang="en-US" sz="2800" dirty="0" err="1"/>
              <a:t>protorothyridids</a:t>
            </a:r>
            <a:r>
              <a:rPr lang="en-US" sz="2800" dirty="0"/>
              <a:t> they came up with a much messier scenario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pPr marL="285750" lvl="0" indent="-285750">
              <a:buFont typeface="Arial"/>
              <a:buChar char="•"/>
            </a:pPr>
            <a:r>
              <a:rPr lang="en-US" sz="2800" dirty="0" err="1"/>
              <a:t>Captorhinidae</a:t>
            </a:r>
            <a:r>
              <a:rPr lang="en-US" sz="2800" dirty="0"/>
              <a:t> maintained their </a:t>
            </a:r>
            <a:r>
              <a:rPr lang="en-US" sz="2800" dirty="0" err="1"/>
              <a:t>monophyly</a:t>
            </a:r>
            <a:r>
              <a:rPr lang="en-US" sz="2800" dirty="0"/>
              <a:t>.</a:t>
            </a:r>
          </a:p>
          <a:p>
            <a:pPr marL="285750" lvl="0" indent="-285750">
              <a:buFont typeface="Arial"/>
              <a:buChar char="•"/>
            </a:pPr>
            <a:r>
              <a:rPr lang="en-US" sz="2800" dirty="0" err="1"/>
              <a:t>Araeoscelidia</a:t>
            </a:r>
            <a:r>
              <a:rPr lang="en-US" sz="2800" dirty="0"/>
              <a:t>, from which basal </a:t>
            </a:r>
            <a:r>
              <a:rPr lang="en-US" sz="2800" dirty="0" err="1"/>
              <a:t>diapsids</a:t>
            </a:r>
            <a:r>
              <a:rPr lang="en-US" sz="2800" dirty="0"/>
              <a:t> are derived, also maintained its </a:t>
            </a:r>
            <a:r>
              <a:rPr lang="en-US" sz="2800" dirty="0" err="1"/>
              <a:t>monophyly</a:t>
            </a:r>
            <a:r>
              <a:rPr lang="en-US" sz="2800" dirty="0"/>
              <a:t>.</a:t>
            </a:r>
          </a:p>
          <a:p>
            <a:pPr marL="285750" lvl="0" indent="-285750">
              <a:buFont typeface="Arial"/>
              <a:buChar char="•"/>
            </a:pPr>
            <a:r>
              <a:rPr lang="en-US" sz="2800" dirty="0"/>
              <a:t>However, </a:t>
            </a:r>
            <a:r>
              <a:rPr lang="en-US" sz="2800" dirty="0" err="1"/>
              <a:t>Araeoscelidia</a:t>
            </a:r>
            <a:r>
              <a:rPr lang="en-US" sz="2800" dirty="0"/>
              <a:t> was nestled within a group of </a:t>
            </a:r>
            <a:r>
              <a:rPr lang="en-US" sz="2800" dirty="0" err="1"/>
              <a:t>Protorothyrididae</a:t>
            </a:r>
            <a:r>
              <a:rPr lang="en-US" sz="2800" dirty="0"/>
              <a:t>, effectively rendering </a:t>
            </a:r>
            <a:r>
              <a:rPr lang="en-US" sz="2800" dirty="0" err="1"/>
              <a:t>Protorothyrididae</a:t>
            </a:r>
            <a:r>
              <a:rPr lang="en-US" sz="2800" dirty="0"/>
              <a:t> paraphyletic.</a:t>
            </a:r>
          </a:p>
        </p:txBody>
      </p:sp>
    </p:spTree>
    <p:extLst>
      <p:ext uri="{BB962C8B-B14F-4D97-AF65-F5344CB8AC3E}">
        <p14:creationId xmlns:p14="http://schemas.microsoft.com/office/powerpoint/2010/main" val="387165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65" y="224828"/>
            <a:ext cx="6753935" cy="63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5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28" y="1268379"/>
            <a:ext cx="86258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Thus their 2008 conclusions did not invalidate the grouping of taxa that included </a:t>
            </a:r>
            <a:r>
              <a:rPr lang="en-US" sz="3200" dirty="0" err="1"/>
              <a:t>araeoscelidians</a:t>
            </a:r>
            <a:r>
              <a:rPr lang="en-US" sz="3200" dirty="0"/>
              <a:t> and “</a:t>
            </a:r>
            <a:r>
              <a:rPr lang="en-US" sz="3200" dirty="0" err="1"/>
              <a:t>protorothyridids</a:t>
            </a:r>
            <a:r>
              <a:rPr lang="en-US" sz="3200" dirty="0"/>
              <a:t>” exclusive of </a:t>
            </a:r>
            <a:r>
              <a:rPr lang="en-US" sz="3200" dirty="0" err="1"/>
              <a:t>captorhinids</a:t>
            </a:r>
            <a:r>
              <a:rPr lang="en-US" sz="3200" dirty="0"/>
              <a:t>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This </a:t>
            </a:r>
            <a:r>
              <a:rPr lang="en-US" sz="3200" dirty="0"/>
              <a:t>is a grouping referred to by some as </a:t>
            </a:r>
            <a:r>
              <a:rPr lang="en-US" sz="3200" dirty="0" err="1"/>
              <a:t>Romeriida</a:t>
            </a:r>
            <a:r>
              <a:rPr lang="en-US" sz="3200" dirty="0"/>
              <a:t>.  That term will be used here for convenience even if the </a:t>
            </a:r>
            <a:r>
              <a:rPr lang="en-US" sz="3200" dirty="0" err="1"/>
              <a:t>protorothyridids</a:t>
            </a:r>
            <a:r>
              <a:rPr lang="en-US" sz="3200" dirty="0"/>
              <a:t> should probably now be considered paraphyletic.</a:t>
            </a:r>
          </a:p>
        </p:txBody>
      </p:sp>
    </p:spTree>
    <p:extLst>
      <p:ext uri="{BB962C8B-B14F-4D97-AF65-F5344CB8AC3E}">
        <p14:creationId xmlns:p14="http://schemas.microsoft.com/office/powerpoint/2010/main" val="3871654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311" y="427839"/>
            <a:ext cx="8386243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FEATURES OF THE ROMERIIDA – “PROTOROTHYRIDIDAE” + ARAEOSCELIDIA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These two groups are much more </a:t>
            </a:r>
            <a:r>
              <a:rPr lang="en-US" sz="2400" dirty="0" err="1"/>
              <a:t>gracile</a:t>
            </a:r>
            <a:r>
              <a:rPr lang="en-US" sz="2400" dirty="0"/>
              <a:t> than the </a:t>
            </a:r>
            <a:r>
              <a:rPr lang="en-US" sz="2400" dirty="0" err="1"/>
              <a:t>Captorhinidae</a:t>
            </a:r>
            <a:r>
              <a:rPr lang="en-US" sz="2400" dirty="0"/>
              <a:t> or the robust sister taxon to </a:t>
            </a:r>
            <a:r>
              <a:rPr lang="en-US" sz="2400" dirty="0" err="1"/>
              <a:t>Amniota</a:t>
            </a:r>
            <a:r>
              <a:rPr lang="en-US" sz="2400" dirty="0"/>
              <a:t> – </a:t>
            </a:r>
            <a:r>
              <a:rPr lang="en-US" sz="2400" dirty="0" err="1"/>
              <a:t>Diadectomorpha</a:t>
            </a:r>
            <a:r>
              <a:rPr lang="en-US" sz="2400" dirty="0"/>
              <a:t>.  Most of the features uniting these groups are reflective of this:</a:t>
            </a:r>
          </a:p>
          <a:p>
            <a:r>
              <a:rPr lang="en-US" sz="2400" dirty="0"/>
              <a:t> 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/>
              <a:t>Anterior </a:t>
            </a:r>
            <a:r>
              <a:rPr lang="en-US" sz="2400" dirty="0" err="1"/>
              <a:t>pleurocentra</a:t>
            </a:r>
            <a:r>
              <a:rPr lang="en-US" sz="2400" dirty="0"/>
              <a:t> keeled ventrally. The anterior </a:t>
            </a:r>
            <a:r>
              <a:rPr lang="en-US" sz="2400" dirty="0" err="1"/>
              <a:t>pleurocentra</a:t>
            </a:r>
            <a:r>
              <a:rPr lang="en-US" sz="2400" dirty="0"/>
              <a:t> of other amniotes is rounded ventrally.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/>
              <a:t>Carpus and tarsus long and slender.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 err="1"/>
              <a:t>Metapodials</a:t>
            </a:r>
            <a:r>
              <a:rPr lang="en-US" sz="2400" dirty="0"/>
              <a:t> overlapping. (The proximal heads of the </a:t>
            </a:r>
            <a:r>
              <a:rPr lang="en-US" sz="2400" dirty="0" err="1"/>
              <a:t>metapodials</a:t>
            </a:r>
            <a:r>
              <a:rPr lang="en-US" sz="2400" dirty="0"/>
              <a:t> of other amniotes barely contact each other whereas the </a:t>
            </a:r>
            <a:r>
              <a:rPr lang="en-US" sz="2400" dirty="0" err="1"/>
              <a:t>metapodials</a:t>
            </a:r>
            <a:r>
              <a:rPr lang="en-US" sz="2400" dirty="0"/>
              <a:t> of "</a:t>
            </a:r>
            <a:r>
              <a:rPr lang="en-US" sz="2400" dirty="0" err="1"/>
              <a:t>protorothyridids</a:t>
            </a:r>
            <a:r>
              <a:rPr lang="en-US" sz="2400" dirty="0"/>
              <a:t>" and </a:t>
            </a:r>
            <a:r>
              <a:rPr lang="en-US" sz="2400" dirty="0" err="1"/>
              <a:t>diapsids</a:t>
            </a:r>
            <a:r>
              <a:rPr lang="en-US" sz="2400" dirty="0"/>
              <a:t> are expanded proximally and overlap the </a:t>
            </a:r>
            <a:r>
              <a:rPr lang="en-US" sz="2400" dirty="0" err="1"/>
              <a:t>metapodial</a:t>
            </a:r>
            <a:r>
              <a:rPr lang="en-US" sz="2400" dirty="0"/>
              <a:t> lateral to them.)</a:t>
            </a:r>
          </a:p>
        </p:txBody>
      </p:sp>
    </p:spTree>
    <p:extLst>
      <p:ext uri="{BB962C8B-B14F-4D97-AF65-F5344CB8AC3E}">
        <p14:creationId xmlns:p14="http://schemas.microsoft.com/office/powerpoint/2010/main" val="3871654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246</Words>
  <Application>Microsoft Macintosh PowerPoint</Application>
  <PresentationFormat>On-screen Show (4:3)</PresentationFormat>
  <Paragraphs>53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California State University San Bernardino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Sumida</dc:creator>
  <cp:lastModifiedBy>Stuart Sumida</cp:lastModifiedBy>
  <cp:revision>26</cp:revision>
  <dcterms:created xsi:type="dcterms:W3CDTF">2014-01-24T01:14:29Z</dcterms:created>
  <dcterms:modified xsi:type="dcterms:W3CDTF">2014-02-02T09:08:43Z</dcterms:modified>
</cp:coreProperties>
</file>