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80" r:id="rId10"/>
    <p:sldId id="265" r:id="rId11"/>
    <p:sldId id="266" r:id="rId12"/>
    <p:sldId id="267" r:id="rId13"/>
    <p:sldId id="268" r:id="rId14"/>
    <p:sldId id="269" r:id="rId15"/>
    <p:sldId id="270" r:id="rId16"/>
    <p:sldId id="271" r:id="rId17"/>
    <p:sldId id="28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0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50F2FE-8B85-0947-A8EB-78F0AA243D8D}"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691936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0F2FE-8B85-0947-A8EB-78F0AA243D8D}"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21715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0F2FE-8B85-0947-A8EB-78F0AA243D8D}"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17957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0F2FE-8B85-0947-A8EB-78F0AA243D8D}"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213167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0F2FE-8B85-0947-A8EB-78F0AA243D8D}"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68013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50F2FE-8B85-0947-A8EB-78F0AA243D8D}"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418240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50F2FE-8B85-0947-A8EB-78F0AA243D8D}" type="datetimeFigureOut">
              <a:rPr lang="en-US" smtClean="0"/>
              <a:t>2/18/14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82029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50F2FE-8B85-0947-A8EB-78F0AA243D8D}" type="datetimeFigureOut">
              <a:rPr lang="en-US" smtClean="0"/>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350403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0F2FE-8B85-0947-A8EB-78F0AA243D8D}" type="datetimeFigureOut">
              <a:rPr lang="en-US" smtClean="0"/>
              <a:t>2/18/14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286859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0F2FE-8B85-0947-A8EB-78F0AA243D8D}"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80752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0F2FE-8B85-0947-A8EB-78F0AA243D8D}"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849CA-FFE0-AB46-954C-DE7B0883CEDF}" type="slidenum">
              <a:rPr lang="en-US" smtClean="0"/>
              <a:t>‹#›</a:t>
            </a:fld>
            <a:endParaRPr lang="en-US"/>
          </a:p>
        </p:txBody>
      </p:sp>
    </p:spTree>
    <p:extLst>
      <p:ext uri="{BB962C8B-B14F-4D97-AF65-F5344CB8AC3E}">
        <p14:creationId xmlns:p14="http://schemas.microsoft.com/office/powerpoint/2010/main" val="4009584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0F2FE-8B85-0947-A8EB-78F0AA243D8D}" type="datetimeFigureOut">
              <a:rPr lang="en-US" smtClean="0"/>
              <a:t>2/18/14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849CA-FFE0-AB46-954C-DE7B0883CEDF}" type="slidenum">
              <a:rPr lang="en-US" smtClean="0"/>
              <a:t>‹#›</a:t>
            </a:fld>
            <a:endParaRPr lang="en-US"/>
          </a:p>
        </p:txBody>
      </p:sp>
    </p:spTree>
    <p:extLst>
      <p:ext uri="{BB962C8B-B14F-4D97-AF65-F5344CB8AC3E}">
        <p14:creationId xmlns:p14="http://schemas.microsoft.com/office/powerpoint/2010/main" val="156011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737" y="245783"/>
            <a:ext cx="8431411" cy="3970318"/>
          </a:xfrm>
          <a:prstGeom prst="rect">
            <a:avLst/>
          </a:prstGeom>
        </p:spPr>
        <p:txBody>
          <a:bodyPr wrap="square">
            <a:spAutoFit/>
          </a:bodyPr>
          <a:lstStyle/>
          <a:p>
            <a:pPr algn="ctr"/>
            <a:r>
              <a:rPr lang="en-US" sz="2800" dirty="0"/>
              <a:t>BIOLOGY 622 – FALL 2014</a:t>
            </a:r>
          </a:p>
          <a:p>
            <a:pPr algn="ctr"/>
            <a:r>
              <a:rPr lang="en-US" sz="2800" dirty="0"/>
              <a:t>BASAL AMNIOTA - STRUCTURE AND PHYLOGENY</a:t>
            </a:r>
          </a:p>
          <a:p>
            <a:pPr algn="ctr"/>
            <a:r>
              <a:rPr lang="en-US" sz="2800" dirty="0"/>
              <a:t> </a:t>
            </a:r>
          </a:p>
          <a:p>
            <a:pPr algn="ctr"/>
            <a:r>
              <a:rPr lang="en-US" sz="2800" dirty="0"/>
              <a:t>WEEK – 7</a:t>
            </a:r>
          </a:p>
          <a:p>
            <a:pPr algn="ctr"/>
            <a:r>
              <a:rPr lang="en-US" sz="2800" dirty="0"/>
              <a:t>INTRODUCTON TO </a:t>
            </a:r>
            <a:r>
              <a:rPr lang="en-US" sz="2800" dirty="0" smtClean="0"/>
              <a:t>PARAREPTILIA</a:t>
            </a:r>
            <a:endParaRPr lang="en-US" sz="2800" dirty="0"/>
          </a:p>
          <a:p>
            <a:pPr algn="ctr"/>
            <a:r>
              <a:rPr lang="en-US" sz="2800" dirty="0"/>
              <a:t>MESOSAURIA, </a:t>
            </a:r>
            <a:r>
              <a:rPr lang="en-US" sz="2800" dirty="0" smtClean="0"/>
              <a:t>MILLERETTIDAE and</a:t>
            </a:r>
            <a:endParaRPr lang="en-US" sz="2800" dirty="0"/>
          </a:p>
          <a:p>
            <a:pPr algn="ctr"/>
            <a:r>
              <a:rPr lang="en-US" sz="2800" dirty="0"/>
              <a:t>ANKYRAMORPHA: (including) LANTHANOSUCHIDAE</a:t>
            </a:r>
          </a:p>
          <a:p>
            <a:r>
              <a:rPr lang="en-US" sz="2800" dirty="0"/>
              <a:t>  </a:t>
            </a:r>
          </a:p>
          <a:p>
            <a:pPr algn="ctr"/>
            <a:r>
              <a:rPr lang="en-US" sz="2800" dirty="0"/>
              <a:t>S. S. SUMIDA</a:t>
            </a:r>
          </a:p>
        </p:txBody>
      </p:sp>
      <p:pic>
        <p:nvPicPr>
          <p:cNvPr id="5" name="Picture 4"/>
          <p:cNvPicPr/>
          <p:nvPr/>
        </p:nvPicPr>
        <p:blipFill>
          <a:blip r:embed="rId2">
            <a:extLst>
              <a:ext uri="{28A0092B-C50C-407E-A947-70E740481C1C}">
                <a14:useLocalDpi xmlns:a14="http://schemas.microsoft.com/office/drawing/2010/main"/>
              </a:ext>
            </a:extLst>
          </a:blip>
          <a:stretch>
            <a:fillRect/>
          </a:stretch>
        </p:blipFill>
        <p:spPr>
          <a:xfrm>
            <a:off x="1356895" y="4368800"/>
            <a:ext cx="6858000" cy="1879600"/>
          </a:xfrm>
          <a:prstGeom prst="rect">
            <a:avLst/>
          </a:prstGeom>
        </p:spPr>
      </p:pic>
    </p:spTree>
    <p:extLst>
      <p:ext uri="{BB962C8B-B14F-4D97-AF65-F5344CB8AC3E}">
        <p14:creationId xmlns:p14="http://schemas.microsoft.com/office/powerpoint/2010/main" val="258185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58"/>
            <a:ext cx="9144000" cy="6370975"/>
          </a:xfrm>
          <a:prstGeom prst="rect">
            <a:avLst/>
          </a:prstGeom>
        </p:spPr>
        <p:txBody>
          <a:bodyPr wrap="square">
            <a:spAutoFit/>
          </a:bodyPr>
          <a:lstStyle/>
          <a:p>
            <a:pPr algn="ctr"/>
            <a:r>
              <a:rPr lang="en-US" sz="2800" dirty="0"/>
              <a:t>THE MESOSAURIA</a:t>
            </a:r>
          </a:p>
          <a:p>
            <a:r>
              <a:rPr lang="en-US" sz="2000" dirty="0"/>
              <a:t> </a:t>
            </a:r>
          </a:p>
          <a:p>
            <a:r>
              <a:rPr lang="en-US" sz="2000" dirty="0"/>
              <a:t>The </a:t>
            </a:r>
            <a:r>
              <a:rPr lang="en-US" sz="2000" dirty="0" err="1"/>
              <a:t>mesosaurs</a:t>
            </a:r>
            <a:r>
              <a:rPr lang="en-US" sz="2000" dirty="0"/>
              <a:t> are simultaneously some of the enigmatic and most easily recognizable of all </a:t>
            </a:r>
            <a:r>
              <a:rPr lang="en-US" sz="2000" dirty="0" err="1"/>
              <a:t>amniote</a:t>
            </a:r>
            <a:r>
              <a:rPr lang="en-US" sz="2000" dirty="0"/>
              <a:t> groups.  They are instantly recognizable by their aquatic adaptations, which include a fusiform body, reduced limbs, and “fish-trap” like jaws with needle like teeth.</a:t>
            </a:r>
          </a:p>
          <a:p>
            <a:r>
              <a:rPr lang="en-US" sz="2000" dirty="0"/>
              <a:t> </a:t>
            </a:r>
          </a:p>
          <a:p>
            <a:r>
              <a:rPr lang="en-US" sz="2000" dirty="0"/>
              <a:t>Their aquatic adaptations have made it difficult to compare them easily with other amniotes, so difficult that they have occasionally be pulled out of both </a:t>
            </a:r>
            <a:r>
              <a:rPr lang="en-US" sz="2000" dirty="0" err="1"/>
              <a:t>Parareptilia</a:t>
            </a:r>
            <a:r>
              <a:rPr lang="en-US" sz="2000" dirty="0"/>
              <a:t> and </a:t>
            </a:r>
            <a:r>
              <a:rPr lang="en-US" sz="2000" dirty="0" err="1"/>
              <a:t>Eureptilia</a:t>
            </a:r>
            <a:r>
              <a:rPr lang="en-US" sz="2000" dirty="0"/>
              <a:t> to stand as their own, unique and odd group.</a:t>
            </a:r>
          </a:p>
          <a:p>
            <a:r>
              <a:rPr lang="en-US" sz="2000" dirty="0"/>
              <a:t> </a:t>
            </a:r>
          </a:p>
          <a:p>
            <a:r>
              <a:rPr lang="en-US" sz="2000" dirty="0"/>
              <a:t>However, the analyses mentioned above appear to confidently place them in </a:t>
            </a:r>
            <a:r>
              <a:rPr lang="en-US" sz="2000" dirty="0" err="1"/>
              <a:t>Parareptilia</a:t>
            </a:r>
            <a:r>
              <a:rPr lang="en-US" sz="2000" dirty="0"/>
              <a:t>, albeit at the base of the group.</a:t>
            </a:r>
          </a:p>
          <a:p>
            <a:r>
              <a:rPr lang="en-US" sz="2000" dirty="0"/>
              <a:t> </a:t>
            </a:r>
          </a:p>
          <a:p>
            <a:r>
              <a:rPr lang="en-US" sz="2000" dirty="0"/>
              <a:t>The group is known from the Lower Permian of both South America and Africa, and they were amongst the earliest of fossil data supporting the close association of those two continents in early recognition of plate tectonic research.</a:t>
            </a:r>
          </a:p>
          <a:p>
            <a:r>
              <a:rPr lang="en-US" sz="2000" dirty="0"/>
              <a:t> </a:t>
            </a:r>
          </a:p>
          <a:p>
            <a:r>
              <a:rPr lang="en-US" sz="2000" dirty="0" smtClean="0"/>
              <a:t>Because </a:t>
            </a:r>
            <a:r>
              <a:rPr lang="en-US" sz="2000" dirty="0"/>
              <a:t>of their aquatic nature, they often express as spectacularly preserved fossils, and he has been able to reconstruct both the skull and </a:t>
            </a:r>
            <a:r>
              <a:rPr lang="en-US" sz="2000" dirty="0" err="1"/>
              <a:t>postcranium</a:t>
            </a:r>
            <a:r>
              <a:rPr lang="en-US" sz="2000" dirty="0"/>
              <a:t> with confidence.</a:t>
            </a:r>
          </a:p>
        </p:txBody>
      </p:sp>
    </p:spTree>
    <p:extLst>
      <p:ext uri="{BB962C8B-B14F-4D97-AF65-F5344CB8AC3E}">
        <p14:creationId xmlns:p14="http://schemas.microsoft.com/office/powerpoint/2010/main" val="20908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tretch>
            <a:fillRect/>
          </a:stretch>
        </p:blipFill>
        <p:spPr>
          <a:xfrm>
            <a:off x="1143000" y="425767"/>
            <a:ext cx="6858000" cy="6006465"/>
          </a:xfrm>
          <a:prstGeom prst="rect">
            <a:avLst/>
          </a:prstGeom>
        </p:spPr>
      </p:pic>
    </p:spTree>
    <p:extLst>
      <p:ext uri="{BB962C8B-B14F-4D97-AF65-F5344CB8AC3E}">
        <p14:creationId xmlns:p14="http://schemas.microsoft.com/office/powerpoint/2010/main" val="412966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tretch>
            <a:fillRect/>
          </a:stretch>
        </p:blipFill>
        <p:spPr>
          <a:xfrm>
            <a:off x="120317" y="1911685"/>
            <a:ext cx="8890000" cy="3128210"/>
          </a:xfrm>
          <a:prstGeom prst="rect">
            <a:avLst/>
          </a:prstGeom>
        </p:spPr>
      </p:pic>
    </p:spTree>
    <p:extLst>
      <p:ext uri="{BB962C8B-B14F-4D97-AF65-F5344CB8AC3E}">
        <p14:creationId xmlns:p14="http://schemas.microsoft.com/office/powerpoint/2010/main" val="97920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684" y="546509"/>
            <a:ext cx="8890000" cy="6247865"/>
          </a:xfrm>
          <a:prstGeom prst="rect">
            <a:avLst/>
          </a:prstGeom>
        </p:spPr>
        <p:txBody>
          <a:bodyPr wrap="square">
            <a:spAutoFit/>
          </a:bodyPr>
          <a:lstStyle/>
          <a:p>
            <a:pPr algn="ctr"/>
            <a:r>
              <a:rPr lang="en-US" sz="3600" dirty="0"/>
              <a:t>MILLERETTIDAE</a:t>
            </a:r>
          </a:p>
          <a:p>
            <a:r>
              <a:rPr lang="en-US" sz="2800" dirty="0"/>
              <a:t> </a:t>
            </a:r>
          </a:p>
          <a:p>
            <a:r>
              <a:rPr lang="en-US" sz="2800" dirty="0"/>
              <a:t>The </a:t>
            </a:r>
            <a:r>
              <a:rPr lang="en-US" sz="2800" dirty="0" err="1"/>
              <a:t>millerettids</a:t>
            </a:r>
            <a:r>
              <a:rPr lang="en-US" sz="2800" dirty="0"/>
              <a:t> are nowhere near as unique or distinct as the </a:t>
            </a:r>
            <a:r>
              <a:rPr lang="en-US" sz="2800" dirty="0" err="1"/>
              <a:t>mesosaurs</a:t>
            </a:r>
            <a:r>
              <a:rPr lang="en-US" sz="2800" dirty="0"/>
              <a:t>, looking at first glance like small, lizard-like reptiles, but having the skull and dental proportions characteristic of </a:t>
            </a:r>
            <a:r>
              <a:rPr lang="en-US" sz="2800" dirty="0" err="1"/>
              <a:t>parareptiles</a:t>
            </a:r>
            <a:r>
              <a:rPr lang="en-US" sz="2800" dirty="0"/>
              <a:t>.</a:t>
            </a:r>
          </a:p>
          <a:p>
            <a:r>
              <a:rPr lang="en-US" sz="2800" dirty="0"/>
              <a:t> </a:t>
            </a:r>
          </a:p>
          <a:p>
            <a:r>
              <a:rPr lang="en-US" sz="2800" dirty="0"/>
              <a:t>Cisneros has reviewed them recently, and has noted that various members of the group have been allied with any number of </a:t>
            </a:r>
            <a:r>
              <a:rPr lang="en-US" sz="2800" dirty="0" err="1"/>
              <a:t>parareptilian</a:t>
            </a:r>
            <a:r>
              <a:rPr lang="en-US" sz="2800" dirty="0"/>
              <a:t> groups, and even </a:t>
            </a:r>
            <a:r>
              <a:rPr lang="en-US" sz="2800" dirty="0" err="1"/>
              <a:t>araeoscelidian</a:t>
            </a:r>
            <a:r>
              <a:rPr lang="en-US" sz="2800" dirty="0"/>
              <a:t> </a:t>
            </a:r>
            <a:r>
              <a:rPr lang="en-US" sz="2800" dirty="0" err="1"/>
              <a:t>diapsids</a:t>
            </a:r>
            <a:r>
              <a:rPr lang="en-US" sz="2800" dirty="0"/>
              <a:t>.</a:t>
            </a:r>
          </a:p>
          <a:p>
            <a:r>
              <a:rPr lang="en-US" sz="2800" dirty="0"/>
              <a:t> </a:t>
            </a:r>
          </a:p>
          <a:p>
            <a:r>
              <a:rPr lang="en-US" sz="2800" dirty="0"/>
              <a:t>They are primarily known from Middle and Late Permian sediments of South Africa</a:t>
            </a:r>
            <a:r>
              <a:rPr lang="en-US" sz="2800" dirty="0" smtClean="0"/>
              <a:t>.</a:t>
            </a:r>
            <a:endParaRPr lang="en-US" sz="2800" dirty="0"/>
          </a:p>
        </p:txBody>
      </p:sp>
    </p:spTree>
    <p:extLst>
      <p:ext uri="{BB962C8B-B14F-4D97-AF65-F5344CB8AC3E}">
        <p14:creationId xmlns:p14="http://schemas.microsoft.com/office/powerpoint/2010/main" val="164308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4104105" y="1684421"/>
            <a:ext cx="5748421" cy="3890211"/>
          </a:xfrm>
          <a:prstGeom prst="rect">
            <a:avLst/>
          </a:prstGeom>
        </p:spPr>
      </p:pic>
      <p:sp>
        <p:nvSpPr>
          <p:cNvPr id="2" name="Rectangle 1"/>
          <p:cNvSpPr/>
          <p:nvPr/>
        </p:nvSpPr>
        <p:spPr>
          <a:xfrm>
            <a:off x="133685" y="279139"/>
            <a:ext cx="5093368" cy="6001644"/>
          </a:xfrm>
          <a:prstGeom prst="rect">
            <a:avLst/>
          </a:prstGeom>
        </p:spPr>
        <p:txBody>
          <a:bodyPr wrap="square">
            <a:spAutoFit/>
          </a:bodyPr>
          <a:lstStyle/>
          <a:p>
            <a:r>
              <a:rPr lang="en-US" sz="2400" dirty="0"/>
              <a:t>MILLERETTIDAE</a:t>
            </a:r>
          </a:p>
          <a:p>
            <a:r>
              <a:rPr lang="en-US" dirty="0"/>
              <a:t> </a:t>
            </a:r>
          </a:p>
          <a:p>
            <a:pPr lvl="0"/>
            <a:r>
              <a:rPr lang="en-US" dirty="0"/>
              <a:t>Maxilla and </a:t>
            </a:r>
            <a:r>
              <a:rPr lang="en-US" dirty="0" err="1"/>
              <a:t>quadratojugal</a:t>
            </a:r>
            <a:r>
              <a:rPr lang="en-US" dirty="0"/>
              <a:t> are </a:t>
            </a:r>
            <a:r>
              <a:rPr lang="en-US" dirty="0" smtClean="0"/>
              <a:t>separate</a:t>
            </a:r>
          </a:p>
          <a:p>
            <a:pPr lvl="0"/>
            <a:endParaRPr lang="en-US" dirty="0"/>
          </a:p>
          <a:p>
            <a:pPr lvl="0"/>
            <a:r>
              <a:rPr lang="en-US" dirty="0"/>
              <a:t>Postorbital is fully visible/exposed in lateral view</a:t>
            </a:r>
          </a:p>
          <a:p>
            <a:pPr lvl="0"/>
            <a:r>
              <a:rPr lang="en-US" dirty="0"/>
              <a:t>No posterior extension of the orbit (i.e. the orbit is rounded or oval in outline</a:t>
            </a:r>
            <a:r>
              <a:rPr lang="en-US" dirty="0" smtClean="0"/>
              <a:t>)</a:t>
            </a:r>
          </a:p>
          <a:p>
            <a:pPr lvl="0"/>
            <a:endParaRPr lang="en-US" dirty="0"/>
          </a:p>
          <a:p>
            <a:pPr lvl="0"/>
            <a:r>
              <a:rPr lang="en-US" dirty="0"/>
              <a:t>No fangs on the </a:t>
            </a:r>
            <a:r>
              <a:rPr lang="en-US" dirty="0" err="1" smtClean="0"/>
              <a:t>vomer</a:t>
            </a:r>
            <a:endParaRPr lang="en-US" dirty="0" smtClean="0"/>
          </a:p>
          <a:p>
            <a:pPr lvl="0"/>
            <a:endParaRPr lang="en-US" dirty="0"/>
          </a:p>
          <a:p>
            <a:pPr lvl="0"/>
            <a:r>
              <a:rPr lang="en-US" dirty="0" err="1"/>
              <a:t>Interpterygoid</a:t>
            </a:r>
            <a:r>
              <a:rPr lang="en-US" dirty="0"/>
              <a:t> vacuity is long, at least 30% the length of the </a:t>
            </a:r>
            <a:r>
              <a:rPr lang="en-US" dirty="0" smtClean="0"/>
              <a:t>skull</a:t>
            </a:r>
          </a:p>
          <a:p>
            <a:pPr lvl="0"/>
            <a:endParaRPr lang="en-US" dirty="0"/>
          </a:p>
          <a:p>
            <a:pPr lvl="0"/>
            <a:r>
              <a:rPr lang="en-US" dirty="0" err="1"/>
              <a:t>Posttemporal</a:t>
            </a:r>
            <a:r>
              <a:rPr lang="en-US" dirty="0"/>
              <a:t> fenestra measures less than half the width of the foramen magnum (in others it can be quite large</a:t>
            </a:r>
            <a:r>
              <a:rPr lang="en-US" dirty="0" smtClean="0"/>
              <a:t>)</a:t>
            </a:r>
          </a:p>
          <a:p>
            <a:pPr lvl="0"/>
            <a:endParaRPr lang="en-US" dirty="0"/>
          </a:p>
          <a:p>
            <a:pPr lvl="0"/>
            <a:r>
              <a:rPr lang="en-US" dirty="0"/>
              <a:t>Frequently have a lateral temporal fenestra that is not necessarily homologous (independently derived) with that of </a:t>
            </a:r>
            <a:r>
              <a:rPr lang="en-US" dirty="0" err="1"/>
              <a:t>synapsids</a:t>
            </a:r>
            <a:r>
              <a:rPr lang="en-US" dirty="0"/>
              <a:t>, or the lower fenestra of </a:t>
            </a:r>
            <a:r>
              <a:rPr lang="en-US" dirty="0" err="1"/>
              <a:t>diapsids</a:t>
            </a:r>
            <a:endParaRPr lang="en-US" dirty="0"/>
          </a:p>
        </p:txBody>
      </p:sp>
    </p:spTree>
    <p:extLst>
      <p:ext uri="{BB962C8B-B14F-4D97-AF65-F5344CB8AC3E}">
        <p14:creationId xmlns:p14="http://schemas.microsoft.com/office/powerpoint/2010/main" val="451250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tretch>
            <a:fillRect/>
          </a:stretch>
        </p:blipFill>
        <p:spPr>
          <a:xfrm>
            <a:off x="441158" y="1577474"/>
            <a:ext cx="8194842" cy="3649579"/>
          </a:xfrm>
          <a:prstGeom prst="rect">
            <a:avLst/>
          </a:prstGeom>
        </p:spPr>
      </p:pic>
      <p:sp>
        <p:nvSpPr>
          <p:cNvPr id="3" name="TextBox 2"/>
          <p:cNvSpPr txBox="1"/>
          <p:nvPr/>
        </p:nvSpPr>
        <p:spPr>
          <a:xfrm>
            <a:off x="788737" y="975895"/>
            <a:ext cx="1922058" cy="584776"/>
          </a:xfrm>
          <a:prstGeom prst="rect">
            <a:avLst/>
          </a:prstGeom>
          <a:noFill/>
        </p:spPr>
        <p:txBody>
          <a:bodyPr wrap="none" rtlCol="0">
            <a:spAutoFit/>
          </a:bodyPr>
          <a:lstStyle/>
          <a:p>
            <a:r>
              <a:rPr lang="en-US" sz="3200" i="1" dirty="0" err="1" smtClean="0"/>
              <a:t>Milleretta</a:t>
            </a:r>
            <a:endParaRPr lang="en-US" i="1" dirty="0"/>
          </a:p>
        </p:txBody>
      </p:sp>
    </p:spTree>
    <p:extLst>
      <p:ext uri="{BB962C8B-B14F-4D97-AF65-F5344CB8AC3E}">
        <p14:creationId xmlns:p14="http://schemas.microsoft.com/office/powerpoint/2010/main" val="76278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947" y="1028343"/>
            <a:ext cx="8569158" cy="5078313"/>
          </a:xfrm>
          <a:prstGeom prst="rect">
            <a:avLst/>
          </a:prstGeom>
        </p:spPr>
        <p:txBody>
          <a:bodyPr wrap="square">
            <a:spAutoFit/>
          </a:bodyPr>
          <a:lstStyle/>
          <a:p>
            <a:pPr algn="ctr"/>
            <a:r>
              <a:rPr lang="en-US" sz="3600" dirty="0"/>
              <a:t>ANKYRAMORPHA</a:t>
            </a:r>
          </a:p>
          <a:p>
            <a:r>
              <a:rPr lang="en-US" sz="2400" dirty="0"/>
              <a:t> </a:t>
            </a:r>
          </a:p>
          <a:p>
            <a:r>
              <a:rPr lang="en-US" sz="2400" dirty="0"/>
              <a:t>The remaining </a:t>
            </a:r>
            <a:r>
              <a:rPr lang="en-US" sz="2400" dirty="0" err="1"/>
              <a:t>parareptilians</a:t>
            </a:r>
            <a:r>
              <a:rPr lang="en-US" sz="2400" dirty="0"/>
              <a:t>, including </a:t>
            </a:r>
            <a:r>
              <a:rPr lang="en-US" sz="2400" dirty="0" err="1"/>
              <a:t>Lanthanosuchidae</a:t>
            </a:r>
            <a:r>
              <a:rPr lang="en-US" sz="2400" dirty="0"/>
              <a:t>, </a:t>
            </a:r>
            <a:r>
              <a:rPr lang="en-US" sz="2400" dirty="0" err="1"/>
              <a:t>Bolosauridae</a:t>
            </a:r>
            <a:r>
              <a:rPr lang="en-US" sz="2400" dirty="0"/>
              <a:t>, </a:t>
            </a:r>
            <a:r>
              <a:rPr lang="en-US" sz="2400" dirty="0" err="1"/>
              <a:t>Procolophonoidia</a:t>
            </a:r>
            <a:r>
              <a:rPr lang="en-US" sz="2400" dirty="0"/>
              <a:t>, and </a:t>
            </a:r>
            <a:r>
              <a:rPr lang="en-US" sz="2400" dirty="0" err="1"/>
              <a:t>Pareiasauromorpha</a:t>
            </a:r>
            <a:r>
              <a:rPr lang="en-US" sz="2400" dirty="0"/>
              <a:t>.</a:t>
            </a:r>
          </a:p>
          <a:p>
            <a:r>
              <a:rPr lang="en-US" sz="2400" dirty="0"/>
              <a:t> </a:t>
            </a:r>
          </a:p>
          <a:p>
            <a:r>
              <a:rPr lang="en-US" sz="2400" dirty="0"/>
              <a:t>“</a:t>
            </a:r>
            <a:r>
              <a:rPr lang="en-US" sz="2400" dirty="0" err="1"/>
              <a:t>Ankyra</a:t>
            </a:r>
            <a:r>
              <a:rPr lang="en-US" sz="2400" dirty="0"/>
              <a:t>” is Greek for anchor, and the name derives from members having an anchor-shaped” interclavicle.</a:t>
            </a:r>
          </a:p>
          <a:p>
            <a:r>
              <a:rPr lang="en-US" sz="2400" dirty="0"/>
              <a:t> </a:t>
            </a:r>
          </a:p>
          <a:p>
            <a:r>
              <a:rPr lang="en-US" sz="2400" dirty="0" err="1"/>
              <a:t>deBraga</a:t>
            </a:r>
            <a:r>
              <a:rPr lang="en-US" sz="2400" dirty="0"/>
              <a:t> and </a:t>
            </a:r>
            <a:r>
              <a:rPr lang="en-US" sz="2400" dirty="0" err="1"/>
              <a:t>Reisz</a:t>
            </a:r>
            <a:r>
              <a:rPr lang="en-US" sz="2400" dirty="0"/>
              <a:t> (1996) reassessed, and in doing so, confirmed the </a:t>
            </a:r>
            <a:r>
              <a:rPr lang="en-US" sz="2400" dirty="0" err="1"/>
              <a:t>monophyly</a:t>
            </a:r>
            <a:r>
              <a:rPr lang="en-US" sz="2400" dirty="0"/>
              <a:t> of the </a:t>
            </a:r>
            <a:r>
              <a:rPr lang="en-US" sz="2400" dirty="0" err="1"/>
              <a:t>Parareptilia</a:t>
            </a:r>
            <a:r>
              <a:rPr lang="en-US" sz="2400" dirty="0"/>
              <a:t>.  There are numerous features that </a:t>
            </a:r>
            <a:r>
              <a:rPr lang="en-US" sz="2400" dirty="0" err="1"/>
              <a:t>deBraga</a:t>
            </a:r>
            <a:r>
              <a:rPr lang="en-US" sz="2400" dirty="0"/>
              <a:t> and </a:t>
            </a:r>
            <a:r>
              <a:rPr lang="en-US" sz="2400" dirty="0" err="1"/>
              <a:t>Reisz</a:t>
            </a:r>
            <a:r>
              <a:rPr lang="en-US" sz="2400" dirty="0"/>
              <a:t> suggested are diagnostic of the </a:t>
            </a:r>
            <a:r>
              <a:rPr lang="en-US" sz="2400" dirty="0" err="1"/>
              <a:t>Ankyramorpha</a:t>
            </a:r>
            <a:r>
              <a:rPr lang="en-US" sz="2400" dirty="0"/>
              <a:t>.  Only some of them here, as certain of them aren’t terribly useful when considering all of the </a:t>
            </a:r>
            <a:r>
              <a:rPr lang="en-US" sz="2400" dirty="0" err="1" smtClean="0"/>
              <a:t>Reptilia</a:t>
            </a:r>
            <a:r>
              <a:rPr lang="en-US" sz="2400" dirty="0"/>
              <a:t>.</a:t>
            </a:r>
          </a:p>
        </p:txBody>
      </p:sp>
    </p:spTree>
    <p:extLst>
      <p:ext uri="{BB962C8B-B14F-4D97-AF65-F5344CB8AC3E}">
        <p14:creationId xmlns:p14="http://schemas.microsoft.com/office/powerpoint/2010/main" val="1937378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22Phylogeny201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915" y="300400"/>
            <a:ext cx="9192437" cy="6253785"/>
          </a:xfrm>
          <a:prstGeom prst="rect">
            <a:avLst/>
          </a:prstGeom>
        </p:spPr>
      </p:pic>
    </p:spTree>
    <p:extLst>
      <p:ext uri="{BB962C8B-B14F-4D97-AF65-F5344CB8AC3E}">
        <p14:creationId xmlns:p14="http://schemas.microsoft.com/office/powerpoint/2010/main" val="4218368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99" y="587691"/>
            <a:ext cx="8542421" cy="5632311"/>
          </a:xfrm>
          <a:prstGeom prst="rect">
            <a:avLst/>
          </a:prstGeom>
        </p:spPr>
        <p:txBody>
          <a:bodyPr wrap="square">
            <a:spAutoFit/>
          </a:bodyPr>
          <a:lstStyle/>
          <a:p>
            <a:pPr lvl="0"/>
            <a:r>
              <a:rPr lang="en-US" sz="2000" dirty="0" smtClean="0"/>
              <a:t>ANKYRAMORPHA</a:t>
            </a:r>
          </a:p>
          <a:p>
            <a:pPr lvl="0"/>
            <a:endParaRPr lang="en-US" sz="2000" dirty="0"/>
          </a:p>
          <a:p>
            <a:pPr marL="285750" lvl="0" indent="-285750">
              <a:buFont typeface="Arial"/>
              <a:buChar char="•"/>
            </a:pPr>
            <a:r>
              <a:rPr lang="en-US" sz="2000" dirty="0" smtClean="0">
                <a:solidFill>
                  <a:srgbClr val="FF0000"/>
                </a:solidFill>
              </a:rPr>
              <a:t>dorsal </a:t>
            </a:r>
            <a:r>
              <a:rPr lang="en-US" sz="2000" dirty="0">
                <a:solidFill>
                  <a:srgbClr val="FF0000"/>
                </a:solidFill>
              </a:rPr>
              <a:t>process of </a:t>
            </a:r>
            <a:r>
              <a:rPr lang="en-US" sz="2000" dirty="0" err="1">
                <a:solidFill>
                  <a:srgbClr val="FF0000"/>
                </a:solidFill>
              </a:rPr>
              <a:t>premaxilla</a:t>
            </a:r>
            <a:r>
              <a:rPr lang="en-US" sz="2000" dirty="0">
                <a:solidFill>
                  <a:srgbClr val="FF0000"/>
                </a:solidFill>
              </a:rPr>
              <a:t> narrow</a:t>
            </a:r>
          </a:p>
          <a:p>
            <a:pPr marL="285750" lvl="0" indent="-285750">
              <a:buFont typeface="Arial"/>
              <a:buChar char="•"/>
            </a:pPr>
            <a:r>
              <a:rPr lang="en-US" sz="2000" dirty="0" err="1">
                <a:solidFill>
                  <a:srgbClr val="FF0000"/>
                </a:solidFill>
              </a:rPr>
              <a:t>anterodorsal</a:t>
            </a:r>
            <a:r>
              <a:rPr lang="en-US" sz="2000" dirty="0">
                <a:solidFill>
                  <a:srgbClr val="FF0000"/>
                </a:solidFill>
              </a:rPr>
              <a:t> process of maxilla high and extending to the dorsal limit of the external naris</a:t>
            </a:r>
          </a:p>
          <a:p>
            <a:pPr marL="285750" lvl="0" indent="-285750">
              <a:buFont typeface="Arial"/>
              <a:buChar char="•"/>
            </a:pPr>
            <a:r>
              <a:rPr lang="en-US" sz="2000" dirty="0"/>
              <a:t>posterior process of postorbital nearly as wide as long</a:t>
            </a:r>
          </a:p>
          <a:p>
            <a:pPr marL="285750" lvl="0" indent="-285750">
              <a:buFont typeface="Arial"/>
              <a:buChar char="•"/>
            </a:pPr>
            <a:r>
              <a:rPr lang="en-US" sz="2000" dirty="0">
                <a:solidFill>
                  <a:srgbClr val="3366FF"/>
                </a:solidFill>
              </a:rPr>
              <a:t>dermal sculpturing on skull in the form of large </a:t>
            </a:r>
            <a:r>
              <a:rPr lang="en-US" sz="2000" dirty="0" err="1">
                <a:solidFill>
                  <a:srgbClr val="3366FF"/>
                </a:solidFill>
              </a:rPr>
              <a:t>tuberosities</a:t>
            </a:r>
            <a:r>
              <a:rPr lang="en-US" sz="2000" dirty="0">
                <a:solidFill>
                  <a:srgbClr val="3366FF"/>
                </a:solidFill>
              </a:rPr>
              <a:t> and pits</a:t>
            </a:r>
          </a:p>
          <a:p>
            <a:pPr marL="285750" lvl="0" indent="-285750">
              <a:buFont typeface="Arial"/>
              <a:buChar char="•"/>
            </a:pPr>
            <a:r>
              <a:rPr lang="en-US" sz="2000" dirty="0">
                <a:solidFill>
                  <a:srgbClr val="FF00FF"/>
                </a:solidFill>
              </a:rPr>
              <a:t>base of quadrate ramus of </a:t>
            </a:r>
            <a:r>
              <a:rPr lang="en-US" sz="2000" dirty="0" err="1">
                <a:solidFill>
                  <a:srgbClr val="FF00FF"/>
                </a:solidFill>
              </a:rPr>
              <a:t>pterygoid</a:t>
            </a:r>
            <a:r>
              <a:rPr lang="en-US" sz="2000" dirty="0">
                <a:solidFill>
                  <a:srgbClr val="FF00FF"/>
                </a:solidFill>
              </a:rPr>
              <a:t> deeply excavated posteriorly</a:t>
            </a:r>
          </a:p>
          <a:p>
            <a:pPr marL="285750" lvl="0" indent="-285750">
              <a:buFont typeface="Arial"/>
              <a:buChar char="•"/>
            </a:pPr>
            <a:r>
              <a:rPr lang="en-US" sz="2000" dirty="0" err="1">
                <a:solidFill>
                  <a:srgbClr val="FF00FF"/>
                </a:solidFill>
              </a:rPr>
              <a:t>ectopterygoid</a:t>
            </a:r>
            <a:r>
              <a:rPr lang="en-US" sz="2000" dirty="0">
                <a:solidFill>
                  <a:srgbClr val="FF00FF"/>
                </a:solidFill>
              </a:rPr>
              <a:t>, if present, contributing to outer-most border of transverse flange</a:t>
            </a:r>
          </a:p>
          <a:p>
            <a:pPr marL="285750" lvl="0" indent="-285750">
              <a:buFont typeface="Arial"/>
              <a:buChar char="•"/>
            </a:pPr>
            <a:r>
              <a:rPr lang="en-US" sz="2000" dirty="0" err="1">
                <a:solidFill>
                  <a:srgbClr val="00FF00"/>
                </a:solidFill>
              </a:rPr>
              <a:t>cultriform</a:t>
            </a:r>
            <a:r>
              <a:rPr lang="en-US" sz="2000" dirty="0">
                <a:solidFill>
                  <a:srgbClr val="00FF00"/>
                </a:solidFill>
              </a:rPr>
              <a:t> shorter than the body of the </a:t>
            </a:r>
            <a:r>
              <a:rPr lang="en-US" sz="2000" dirty="0" err="1">
                <a:solidFill>
                  <a:srgbClr val="00FF00"/>
                </a:solidFill>
              </a:rPr>
              <a:t>parasphenoid</a:t>
            </a:r>
            <a:endParaRPr lang="en-US" sz="2000" dirty="0">
              <a:solidFill>
                <a:srgbClr val="00FF00"/>
              </a:solidFill>
            </a:endParaRPr>
          </a:p>
          <a:p>
            <a:pPr marL="285750" lvl="0" indent="-285750">
              <a:buFont typeface="Arial"/>
              <a:buChar char="•"/>
            </a:pPr>
            <a:r>
              <a:rPr lang="en-US" sz="2000" dirty="0" err="1">
                <a:solidFill>
                  <a:srgbClr val="FF6600"/>
                </a:solidFill>
              </a:rPr>
              <a:t>paroccipital</a:t>
            </a:r>
            <a:r>
              <a:rPr lang="en-US" sz="2000" dirty="0">
                <a:solidFill>
                  <a:srgbClr val="FF6600"/>
                </a:solidFill>
              </a:rPr>
              <a:t> process </a:t>
            </a:r>
            <a:r>
              <a:rPr lang="en-US" sz="2000" dirty="0" err="1">
                <a:solidFill>
                  <a:srgbClr val="FF6600"/>
                </a:solidFill>
              </a:rPr>
              <a:t>antero</a:t>
            </a:r>
            <a:r>
              <a:rPr lang="en-US" sz="2000" dirty="0">
                <a:solidFill>
                  <a:srgbClr val="FF6600"/>
                </a:solidFill>
              </a:rPr>
              <a:t>-posteriorly expanded</a:t>
            </a:r>
          </a:p>
          <a:p>
            <a:pPr marL="285750" lvl="0" indent="-285750">
              <a:buFont typeface="Arial"/>
              <a:buChar char="•"/>
            </a:pPr>
            <a:r>
              <a:rPr lang="en-US" sz="2000" dirty="0">
                <a:solidFill>
                  <a:srgbClr val="FF6600"/>
                </a:solidFill>
              </a:rPr>
              <a:t>quadrate condyle short and nearly flat </a:t>
            </a:r>
            <a:r>
              <a:rPr lang="en-US" sz="2000" dirty="0" err="1">
                <a:solidFill>
                  <a:srgbClr val="FF6600"/>
                </a:solidFill>
              </a:rPr>
              <a:t>antero</a:t>
            </a:r>
            <a:r>
              <a:rPr lang="en-US" sz="2000" dirty="0">
                <a:solidFill>
                  <a:srgbClr val="FF6600"/>
                </a:solidFill>
              </a:rPr>
              <a:t>-posteriorly</a:t>
            </a:r>
          </a:p>
          <a:p>
            <a:pPr marL="285750" lvl="0" indent="-285750">
              <a:buFont typeface="Arial"/>
              <a:buChar char="•"/>
            </a:pPr>
            <a:r>
              <a:rPr lang="en-US" sz="2000" dirty="0" err="1"/>
              <a:t>surangular</a:t>
            </a:r>
            <a:r>
              <a:rPr lang="en-US" sz="2000" dirty="0"/>
              <a:t> short and not extending anteriorly beyond the coronoid eminence</a:t>
            </a:r>
          </a:p>
          <a:p>
            <a:pPr marL="285750" lvl="0" indent="-285750">
              <a:buFont typeface="Arial"/>
              <a:buChar char="•"/>
            </a:pPr>
            <a:r>
              <a:rPr lang="en-US" sz="2000" dirty="0" err="1"/>
              <a:t>prearticular</a:t>
            </a:r>
            <a:r>
              <a:rPr lang="en-US" sz="2000" dirty="0"/>
              <a:t> short, terminating before coronoid eminence</a:t>
            </a:r>
          </a:p>
          <a:p>
            <a:pPr marL="285750" lvl="0" indent="-285750">
              <a:buFont typeface="Arial"/>
              <a:buChar char="•"/>
            </a:pPr>
            <a:r>
              <a:rPr lang="en-US" sz="2000" dirty="0"/>
              <a:t>trunk neural arches swollen but with narrow, high </a:t>
            </a:r>
            <a:r>
              <a:rPr lang="en-US" sz="2000" dirty="0" err="1"/>
              <a:t>zygapophyseal</a:t>
            </a:r>
            <a:r>
              <a:rPr lang="en-US" sz="2000" dirty="0"/>
              <a:t> buttresses</a:t>
            </a:r>
          </a:p>
          <a:p>
            <a:pPr marL="285750" lvl="0" indent="-285750">
              <a:buFont typeface="Arial"/>
              <a:buChar char="•"/>
            </a:pPr>
            <a:r>
              <a:rPr lang="en-US" sz="2000" dirty="0"/>
              <a:t>interclavicle with distinctive anchor shape (T-shaped); and anterior edge of transverse bar of interclavicle with deep groove for attachment of clavicles.</a:t>
            </a:r>
          </a:p>
        </p:txBody>
      </p:sp>
    </p:spTree>
    <p:extLst>
      <p:ext uri="{BB962C8B-B14F-4D97-AF65-F5344CB8AC3E}">
        <p14:creationId xmlns:p14="http://schemas.microsoft.com/office/powerpoint/2010/main" val="228659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579" y="587756"/>
            <a:ext cx="8502316" cy="5632312"/>
          </a:xfrm>
          <a:prstGeom prst="rect">
            <a:avLst/>
          </a:prstGeom>
        </p:spPr>
        <p:txBody>
          <a:bodyPr wrap="square">
            <a:spAutoFit/>
          </a:bodyPr>
          <a:lstStyle/>
          <a:p>
            <a:r>
              <a:rPr lang="en-US" dirty="0"/>
              <a:t>Below: the pectoral girdle of </a:t>
            </a:r>
            <a:r>
              <a:rPr lang="en-US" i="1" dirty="0" err="1"/>
              <a:t>Milleretta</a:t>
            </a:r>
            <a:r>
              <a:rPr lang="en-US" dirty="0"/>
              <a:t> to demonstrate the “anchor” shape of the interclavicle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LEFT LATERAL                       VENTRAL</a:t>
            </a:r>
            <a:endParaRPr lang="en-US" dirty="0"/>
          </a:p>
        </p:txBody>
      </p:sp>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1470527" y="1497263"/>
            <a:ext cx="5908842" cy="4237790"/>
          </a:xfrm>
          <a:prstGeom prst="rect">
            <a:avLst/>
          </a:prstGeom>
        </p:spPr>
      </p:pic>
    </p:spTree>
    <p:extLst>
      <p:ext uri="{BB962C8B-B14F-4D97-AF65-F5344CB8AC3E}">
        <p14:creationId xmlns:p14="http://schemas.microsoft.com/office/powerpoint/2010/main" val="309859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99" y="669550"/>
            <a:ext cx="8609263" cy="5447646"/>
          </a:xfrm>
          <a:prstGeom prst="rect">
            <a:avLst/>
          </a:prstGeom>
        </p:spPr>
        <p:txBody>
          <a:bodyPr wrap="square">
            <a:spAutoFit/>
          </a:bodyPr>
          <a:lstStyle/>
          <a:p>
            <a:pPr algn="ctr"/>
            <a:r>
              <a:rPr lang="en-US" sz="4000" dirty="0"/>
              <a:t>WHY THE TERM PARAREPTILIA?</a:t>
            </a:r>
          </a:p>
          <a:p>
            <a:r>
              <a:rPr lang="en-US" sz="2800" dirty="0"/>
              <a:t> </a:t>
            </a:r>
          </a:p>
          <a:p>
            <a:r>
              <a:rPr lang="en-US" sz="2800" dirty="0"/>
              <a:t>As we have said, </a:t>
            </a:r>
            <a:r>
              <a:rPr lang="en-US" sz="2800" dirty="0" err="1"/>
              <a:t>Eureptilia</a:t>
            </a:r>
            <a:r>
              <a:rPr lang="en-US" sz="2800" dirty="0"/>
              <a:t> is a huge group, including numerous extinct groups, and all sorts of extant taxa including extant </a:t>
            </a:r>
            <a:r>
              <a:rPr lang="en-US" sz="2800" dirty="0" err="1"/>
              <a:t>diapsids</a:t>
            </a:r>
            <a:r>
              <a:rPr lang="en-US" sz="2800" dirty="0"/>
              <a:t> – lizards and snakes, turtles (which are probably highly derived </a:t>
            </a:r>
            <a:r>
              <a:rPr lang="en-US" sz="2800" dirty="0" err="1"/>
              <a:t>diapsids</a:t>
            </a:r>
            <a:r>
              <a:rPr lang="en-US" sz="2800" dirty="0"/>
              <a:t>) the remaining extant </a:t>
            </a:r>
            <a:r>
              <a:rPr lang="en-US" sz="2800" dirty="0" err="1"/>
              <a:t>archosauromorphs</a:t>
            </a:r>
            <a:r>
              <a:rPr lang="en-US" sz="2800" dirty="0"/>
              <a:t> – the crocodilians and the birds (derived from </a:t>
            </a:r>
            <a:r>
              <a:rPr lang="en-US" sz="2800" dirty="0" err="1"/>
              <a:t>saurischian</a:t>
            </a:r>
            <a:r>
              <a:rPr lang="en-US" sz="2800" dirty="0"/>
              <a:t> </a:t>
            </a:r>
            <a:r>
              <a:rPr lang="en-US" sz="2800" dirty="0" err="1"/>
              <a:t>therapod</a:t>
            </a:r>
            <a:r>
              <a:rPr lang="en-US" sz="2800" dirty="0"/>
              <a:t> dinosaurs). </a:t>
            </a:r>
            <a:endParaRPr lang="en-US" sz="2800" dirty="0" smtClean="0"/>
          </a:p>
          <a:p>
            <a:endParaRPr lang="en-US" sz="2800" dirty="0"/>
          </a:p>
          <a:p>
            <a:r>
              <a:rPr lang="en-US" sz="2800" dirty="0" smtClean="0"/>
              <a:t>The </a:t>
            </a:r>
            <a:r>
              <a:rPr lang="en-US" sz="2800" dirty="0"/>
              <a:t>key here is that it includes </a:t>
            </a:r>
            <a:r>
              <a:rPr lang="en-US" sz="2800" b="1" dirty="0">
                <a:solidFill>
                  <a:srgbClr val="FF0000"/>
                </a:solidFill>
              </a:rPr>
              <a:t>extant</a:t>
            </a:r>
            <a:r>
              <a:rPr lang="en-US" sz="2800" dirty="0">
                <a:solidFill>
                  <a:srgbClr val="FF0000"/>
                </a:solidFill>
              </a:rPr>
              <a:t> </a:t>
            </a:r>
            <a:r>
              <a:rPr lang="en-US" sz="2800" dirty="0"/>
              <a:t>members of </a:t>
            </a:r>
            <a:r>
              <a:rPr lang="en-US" sz="2800" dirty="0" err="1"/>
              <a:t>Reptilia</a:t>
            </a:r>
            <a:r>
              <a:rPr lang="en-US" sz="2800" dirty="0"/>
              <a:t>.  </a:t>
            </a:r>
          </a:p>
        </p:txBody>
      </p:sp>
    </p:spTree>
    <p:extLst>
      <p:ext uri="{BB962C8B-B14F-4D97-AF65-F5344CB8AC3E}">
        <p14:creationId xmlns:p14="http://schemas.microsoft.com/office/powerpoint/2010/main" val="198905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1657684" y="1"/>
            <a:ext cx="5547895" cy="6858000"/>
          </a:xfrm>
          <a:prstGeom prst="rect">
            <a:avLst/>
          </a:prstGeom>
        </p:spPr>
      </p:pic>
    </p:spTree>
    <p:extLst>
      <p:ext uri="{BB962C8B-B14F-4D97-AF65-F5344CB8AC3E}">
        <p14:creationId xmlns:p14="http://schemas.microsoft.com/office/powerpoint/2010/main" val="2741636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947" y="33759"/>
            <a:ext cx="8462211" cy="1754327"/>
          </a:xfrm>
          <a:prstGeom prst="rect">
            <a:avLst/>
          </a:prstGeom>
        </p:spPr>
        <p:txBody>
          <a:bodyPr wrap="square">
            <a:spAutoFit/>
          </a:bodyPr>
          <a:lstStyle/>
          <a:p>
            <a:pPr algn="ctr"/>
            <a:r>
              <a:rPr lang="en-US" sz="2800" dirty="0"/>
              <a:t>ANKYRAMORPHA – </a:t>
            </a:r>
            <a:r>
              <a:rPr lang="en-US" sz="2800" i="1" dirty="0" err="1"/>
              <a:t>Acleistorhinus</a:t>
            </a:r>
            <a:endParaRPr lang="en-US" sz="2800" dirty="0"/>
          </a:p>
          <a:p>
            <a:r>
              <a:rPr lang="en-US" sz="2000" dirty="0"/>
              <a:t> </a:t>
            </a:r>
          </a:p>
          <a:p>
            <a:r>
              <a:rPr lang="en-US" sz="2000" i="1" dirty="0" err="1"/>
              <a:t>Acleistorhinus</a:t>
            </a:r>
            <a:r>
              <a:rPr lang="en-US" sz="2000" dirty="0"/>
              <a:t> is a Lower Permian form from Oklahoma, originally studied by </a:t>
            </a:r>
            <a:r>
              <a:rPr lang="en-US" sz="2000" dirty="0" err="1"/>
              <a:t>Elenor</a:t>
            </a:r>
            <a:r>
              <a:rPr lang="en-US" sz="2000" dirty="0"/>
              <a:t> Daly, restudied by </a:t>
            </a:r>
            <a:r>
              <a:rPr lang="en-US" sz="2000" dirty="0" err="1"/>
              <a:t>deBraga</a:t>
            </a:r>
            <a:r>
              <a:rPr lang="en-US" sz="2000" dirty="0"/>
              <a:t> and </a:t>
            </a:r>
            <a:r>
              <a:rPr lang="en-US" sz="2000" dirty="0" err="1"/>
              <a:t>Reisz</a:t>
            </a:r>
            <a:r>
              <a:rPr lang="en-US" sz="2000" dirty="0"/>
              <a:t> (1996).  </a:t>
            </a:r>
            <a:r>
              <a:rPr lang="en-US" sz="2000" dirty="0" smtClean="0"/>
              <a:t>They </a:t>
            </a:r>
            <a:r>
              <a:rPr lang="en-US" sz="2000" dirty="0"/>
              <a:t>identified it as a </a:t>
            </a:r>
            <a:r>
              <a:rPr lang="en-US" sz="2000" dirty="0" err="1"/>
              <a:t>parareptile</a:t>
            </a:r>
            <a:r>
              <a:rPr lang="en-US" sz="2000" dirty="0"/>
              <a:t>, an as such it is the oldest known member of the group.</a:t>
            </a:r>
          </a:p>
        </p:txBody>
      </p:sp>
      <p:pic>
        <p:nvPicPr>
          <p:cNvPr id="3" name="Picture 2" descr="AcleistorhinusSkul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1367" y="1866114"/>
            <a:ext cx="5966679" cy="4991886"/>
          </a:xfrm>
          <a:prstGeom prst="rect">
            <a:avLst/>
          </a:prstGeom>
        </p:spPr>
      </p:pic>
    </p:spTree>
    <p:extLst>
      <p:ext uri="{BB962C8B-B14F-4D97-AF65-F5344CB8AC3E}">
        <p14:creationId xmlns:p14="http://schemas.microsoft.com/office/powerpoint/2010/main" val="381416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684" y="228392"/>
            <a:ext cx="8876632" cy="2185214"/>
          </a:xfrm>
          <a:prstGeom prst="rect">
            <a:avLst/>
          </a:prstGeom>
        </p:spPr>
        <p:txBody>
          <a:bodyPr wrap="square">
            <a:spAutoFit/>
          </a:bodyPr>
          <a:lstStyle/>
          <a:p>
            <a:pPr algn="ctr"/>
            <a:r>
              <a:rPr lang="en-US" sz="2800" dirty="0"/>
              <a:t>ANKYRAMORPHA – </a:t>
            </a:r>
            <a:r>
              <a:rPr lang="en-US" sz="2800" dirty="0" err="1"/>
              <a:t>Lanthanosuchidae</a:t>
            </a:r>
            <a:endParaRPr lang="en-US" sz="2800" dirty="0"/>
          </a:p>
          <a:p>
            <a:r>
              <a:rPr lang="en-US" dirty="0"/>
              <a:t> </a:t>
            </a:r>
          </a:p>
          <a:p>
            <a:r>
              <a:rPr lang="en-US" dirty="0" err="1"/>
              <a:t>Lanthanosuchans</a:t>
            </a:r>
            <a:r>
              <a:rPr lang="en-US" dirty="0"/>
              <a:t> are an enigmatic Upper Permian group from Republic of </a:t>
            </a:r>
            <a:r>
              <a:rPr lang="en-US" dirty="0" err="1"/>
              <a:t>Tatarstan</a:t>
            </a:r>
            <a:r>
              <a:rPr lang="en-US" dirty="0"/>
              <a:t>, western Russia.</a:t>
            </a:r>
          </a:p>
          <a:p>
            <a:r>
              <a:rPr lang="en-US" dirty="0"/>
              <a:t> </a:t>
            </a:r>
          </a:p>
          <a:p>
            <a:r>
              <a:rPr lang="en-US" dirty="0"/>
              <a:t>They are characterized by strongly ornamented skulls, </a:t>
            </a:r>
            <a:r>
              <a:rPr lang="en-US" i="1" dirty="0" err="1"/>
              <a:t>Lanthanosuchus</a:t>
            </a:r>
            <a:r>
              <a:rPr lang="en-US" dirty="0"/>
              <a:t> described by </a:t>
            </a:r>
            <a:r>
              <a:rPr lang="en-US" dirty="0" err="1"/>
              <a:t>Efremov</a:t>
            </a:r>
            <a:r>
              <a:rPr lang="en-US" dirty="0"/>
              <a:t> (1946) has been described as the mot perfectly preserved Paleozoic skull ever found.</a:t>
            </a:r>
          </a:p>
        </p:txBody>
      </p:sp>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1871579" y="2413606"/>
            <a:ext cx="5185176" cy="4337447"/>
          </a:xfrm>
          <a:prstGeom prst="rect">
            <a:avLst/>
          </a:prstGeom>
        </p:spPr>
      </p:pic>
    </p:spTree>
    <p:extLst>
      <p:ext uri="{BB962C8B-B14F-4D97-AF65-F5344CB8AC3E}">
        <p14:creationId xmlns:p14="http://schemas.microsoft.com/office/powerpoint/2010/main" val="369701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tretch>
            <a:fillRect/>
          </a:stretch>
        </p:blipFill>
        <p:spPr>
          <a:xfrm>
            <a:off x="1191260" y="7352"/>
            <a:ext cx="6761480" cy="3073400"/>
          </a:xfrm>
          <a:prstGeom prst="rect">
            <a:avLst/>
          </a:prstGeom>
        </p:spPr>
      </p:pic>
      <p:pic>
        <p:nvPicPr>
          <p:cNvPr id="3" name="Picture 2"/>
          <p:cNvPicPr/>
          <p:nvPr/>
        </p:nvPicPr>
        <p:blipFill>
          <a:blip r:embed="rId3">
            <a:extLst>
              <a:ext uri="{28A0092B-C50C-407E-A947-70E740481C1C}">
                <a14:useLocalDpi xmlns:a14="http://schemas.microsoft.com/office/drawing/2010/main"/>
              </a:ext>
            </a:extLst>
          </a:blip>
          <a:stretch>
            <a:fillRect/>
          </a:stretch>
        </p:blipFill>
        <p:spPr>
          <a:xfrm>
            <a:off x="2125579" y="3395578"/>
            <a:ext cx="4997116" cy="2903069"/>
          </a:xfrm>
          <a:prstGeom prst="rect">
            <a:avLst/>
          </a:prstGeom>
        </p:spPr>
      </p:pic>
    </p:spTree>
    <p:extLst>
      <p:ext uri="{BB962C8B-B14F-4D97-AF65-F5344CB8AC3E}">
        <p14:creationId xmlns:p14="http://schemas.microsoft.com/office/powerpoint/2010/main" val="4065444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nthanosuchus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244975" y="-898946"/>
            <a:ext cx="4411582" cy="8508839"/>
          </a:xfrm>
          <a:prstGeom prst="rect">
            <a:avLst/>
          </a:prstGeom>
        </p:spPr>
      </p:pic>
    </p:spTree>
    <p:extLst>
      <p:ext uri="{BB962C8B-B14F-4D97-AF65-F5344CB8AC3E}">
        <p14:creationId xmlns:p14="http://schemas.microsoft.com/office/powerpoint/2010/main" val="325918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nthanosuchu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4800"/>
            <a:ext cx="9144000" cy="6229350"/>
          </a:xfrm>
          <a:prstGeom prst="rect">
            <a:avLst/>
          </a:prstGeom>
        </p:spPr>
      </p:pic>
    </p:spTree>
    <p:extLst>
      <p:ext uri="{BB962C8B-B14F-4D97-AF65-F5344CB8AC3E}">
        <p14:creationId xmlns:p14="http://schemas.microsoft.com/office/powerpoint/2010/main" val="323828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789" y="874892"/>
            <a:ext cx="8435474" cy="4832093"/>
          </a:xfrm>
          <a:prstGeom prst="rect">
            <a:avLst/>
          </a:prstGeom>
        </p:spPr>
        <p:txBody>
          <a:bodyPr wrap="square">
            <a:spAutoFit/>
          </a:bodyPr>
          <a:lstStyle/>
          <a:p>
            <a:pPr lvl="0"/>
            <a:r>
              <a:rPr lang="en-US" sz="2800" dirty="0"/>
              <a:t>Essentially, within the </a:t>
            </a:r>
            <a:r>
              <a:rPr lang="en-US" sz="2800" dirty="0" err="1"/>
              <a:t>Reptilia</a:t>
            </a:r>
            <a:r>
              <a:rPr lang="en-US" sz="2800" dirty="0"/>
              <a:t>, the </a:t>
            </a:r>
            <a:r>
              <a:rPr lang="en-US" sz="2800" dirty="0" err="1"/>
              <a:t>Eureptilia</a:t>
            </a:r>
            <a:r>
              <a:rPr lang="en-US" sz="2800" dirty="0"/>
              <a:t> have included those reptilian taxa that are </a:t>
            </a:r>
            <a:r>
              <a:rPr lang="en-US" sz="2800" b="1" dirty="0">
                <a:solidFill>
                  <a:srgbClr val="FF0000"/>
                </a:solidFill>
              </a:rPr>
              <a:t>extant today</a:t>
            </a:r>
            <a:r>
              <a:rPr lang="en-US" sz="2800" dirty="0" smtClean="0"/>
              <a:t>.</a:t>
            </a:r>
          </a:p>
          <a:p>
            <a:pPr lvl="0"/>
            <a:endParaRPr lang="en-US" sz="2800" dirty="0"/>
          </a:p>
          <a:p>
            <a:pPr lvl="0"/>
            <a:r>
              <a:rPr lang="en-US" sz="2800" dirty="0" err="1"/>
              <a:t>Parareptilia</a:t>
            </a:r>
            <a:r>
              <a:rPr lang="en-US" sz="2800" dirty="0"/>
              <a:t> has functioned to include reptilian grade amniotes, but reptilian grade amniotes that somehow are not closely related to extant (living, surviving) reptiles (including birds)</a:t>
            </a:r>
            <a:r>
              <a:rPr lang="en-US" sz="2800" dirty="0" smtClean="0"/>
              <a:t>.</a:t>
            </a:r>
          </a:p>
          <a:p>
            <a:pPr lvl="0"/>
            <a:endParaRPr lang="en-US" sz="2800" dirty="0"/>
          </a:p>
          <a:p>
            <a:pPr lvl="0"/>
            <a:r>
              <a:rPr lang="en-US" sz="2800" dirty="0"/>
              <a:t>This has meant that the phylogenetic position of the extant turtles has had a lot to do with </a:t>
            </a:r>
            <a:r>
              <a:rPr lang="en-US" sz="2800" dirty="0" err="1"/>
              <a:t>parareptilian</a:t>
            </a:r>
            <a:r>
              <a:rPr lang="en-US" sz="2800" dirty="0"/>
              <a:t> systematics.</a:t>
            </a:r>
          </a:p>
        </p:txBody>
      </p:sp>
    </p:spTree>
    <p:extLst>
      <p:ext uri="{BB962C8B-B14F-4D97-AF65-F5344CB8AC3E}">
        <p14:creationId xmlns:p14="http://schemas.microsoft.com/office/powerpoint/2010/main" val="388942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737" y="474345"/>
            <a:ext cx="8422105" cy="6001642"/>
          </a:xfrm>
          <a:prstGeom prst="rect">
            <a:avLst/>
          </a:prstGeom>
        </p:spPr>
        <p:txBody>
          <a:bodyPr wrap="square">
            <a:spAutoFit/>
          </a:bodyPr>
          <a:lstStyle/>
          <a:p>
            <a:pPr lvl="0"/>
            <a:r>
              <a:rPr lang="en-US" sz="2400" dirty="0"/>
              <a:t>In recent years the [somewhat confident] resolution of the position of turtles as highly modified </a:t>
            </a:r>
            <a:r>
              <a:rPr lang="en-US" sz="2400" dirty="0" err="1"/>
              <a:t>diapsids</a:t>
            </a:r>
            <a:r>
              <a:rPr lang="en-US" sz="2400" dirty="0"/>
              <a:t> has removed some of the obstacles to a clearer understanding of </a:t>
            </a:r>
            <a:r>
              <a:rPr lang="en-US" sz="2400" dirty="0" err="1"/>
              <a:t>parareptiles</a:t>
            </a:r>
            <a:r>
              <a:rPr lang="en-US" sz="2400" dirty="0"/>
              <a:t>. This has been further facilitated by: </a:t>
            </a:r>
          </a:p>
          <a:p>
            <a:r>
              <a:rPr lang="en-US" sz="2400" dirty="0"/>
              <a:t> </a:t>
            </a:r>
          </a:p>
          <a:p>
            <a:pPr marL="285750" indent="-285750">
              <a:buFont typeface="Arial"/>
              <a:buChar char="•"/>
            </a:pPr>
            <a:r>
              <a:rPr lang="en-US" sz="2400" dirty="0"/>
              <a:t>A host of new, in many cases younger, workers in he field, who have </a:t>
            </a:r>
            <a:r>
              <a:rPr lang="en-US" sz="2400" dirty="0" err="1" smtClean="0"/>
              <a:t>somwhat</a:t>
            </a:r>
            <a:r>
              <a:rPr lang="en-US" sz="2400" dirty="0" smtClean="0"/>
              <a:t> </a:t>
            </a:r>
            <a:r>
              <a:rPr lang="en-US" sz="2400" dirty="0"/>
              <a:t>fearlessly taken on this problem. Among them Modesto, Müller, Tsuji, Cisneros joining and influencing many of the researchers that have become familiar thus far</a:t>
            </a:r>
            <a:r>
              <a:rPr lang="en-US" sz="2400" dirty="0" smtClean="0"/>
              <a:t>.</a:t>
            </a:r>
          </a:p>
          <a:p>
            <a:pPr marL="285750" indent="-285750">
              <a:buFont typeface="Arial"/>
              <a:buChar char="•"/>
            </a:pPr>
            <a:endParaRPr lang="en-US" sz="2400" dirty="0"/>
          </a:p>
          <a:p>
            <a:pPr marL="285750" indent="-285750">
              <a:buFont typeface="Arial"/>
              <a:buChar char="•"/>
            </a:pPr>
            <a:r>
              <a:rPr lang="en-US" sz="2400" dirty="0"/>
              <a:t>New fossil discoveries, or the </a:t>
            </a:r>
            <a:r>
              <a:rPr lang="en-US" sz="2400" dirty="0" err="1"/>
              <a:t>redescription</a:t>
            </a:r>
            <a:r>
              <a:rPr lang="en-US" sz="2400" dirty="0"/>
              <a:t> of important taxa in key </a:t>
            </a:r>
            <a:r>
              <a:rPr lang="en-US" sz="2400" dirty="0" err="1"/>
              <a:t>parareptilian</a:t>
            </a:r>
            <a:r>
              <a:rPr lang="en-US" sz="2400" dirty="0"/>
              <a:t> groups</a:t>
            </a:r>
            <a:r>
              <a:rPr lang="en-US" sz="2400" dirty="0" smtClean="0"/>
              <a:t>.</a:t>
            </a:r>
          </a:p>
          <a:p>
            <a:pPr marL="285750" indent="-285750">
              <a:buFont typeface="Arial"/>
              <a:buChar char="•"/>
            </a:pPr>
            <a:endParaRPr lang="en-US" sz="2400" dirty="0"/>
          </a:p>
          <a:p>
            <a:pPr marL="285750" indent="-285750">
              <a:buFont typeface="Arial"/>
              <a:buChar char="•"/>
            </a:pPr>
            <a:r>
              <a:rPr lang="en-US" sz="2400" dirty="0"/>
              <a:t>Inclusion of certain groups in the </a:t>
            </a:r>
            <a:r>
              <a:rPr lang="en-US" sz="2400" dirty="0" err="1"/>
              <a:t>Parareptilia</a:t>
            </a:r>
            <a:r>
              <a:rPr lang="en-US" sz="2400" dirty="0"/>
              <a:t> for the first time (for example, </a:t>
            </a:r>
            <a:r>
              <a:rPr lang="en-US" sz="2400" dirty="0" err="1"/>
              <a:t>Bolosauridae</a:t>
            </a:r>
            <a:r>
              <a:rPr lang="en-US" sz="2400" dirty="0"/>
              <a:t>), which has lent some stability to the group.</a:t>
            </a:r>
          </a:p>
        </p:txBody>
      </p:sp>
    </p:spTree>
    <p:extLst>
      <p:ext uri="{BB962C8B-B14F-4D97-AF65-F5344CB8AC3E}">
        <p14:creationId xmlns:p14="http://schemas.microsoft.com/office/powerpoint/2010/main" val="134831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474" y="162055"/>
            <a:ext cx="8595894" cy="6555640"/>
          </a:xfrm>
          <a:prstGeom prst="rect">
            <a:avLst/>
          </a:prstGeom>
        </p:spPr>
        <p:txBody>
          <a:bodyPr wrap="square">
            <a:spAutoFit/>
          </a:bodyPr>
          <a:lstStyle/>
          <a:p>
            <a:pPr algn="ctr"/>
            <a:r>
              <a:rPr lang="en-US" sz="3600" dirty="0"/>
              <a:t>HISTORY OF PARAREPTILIA</a:t>
            </a:r>
          </a:p>
          <a:p>
            <a:r>
              <a:rPr lang="en-US" sz="2400" dirty="0"/>
              <a:t> </a:t>
            </a:r>
          </a:p>
          <a:p>
            <a:r>
              <a:rPr lang="en-US" sz="2400" dirty="0"/>
              <a:t>In 1947, Olson completed his landmark attempt to clarify and clean up the </a:t>
            </a:r>
            <a:r>
              <a:rPr lang="en-US" sz="2400" dirty="0" err="1"/>
              <a:t>Diadectidae</a:t>
            </a:r>
            <a:r>
              <a:rPr lang="en-US" sz="2400" dirty="0"/>
              <a:t>. </a:t>
            </a:r>
          </a:p>
          <a:p>
            <a:endParaRPr lang="en-US" sz="2400" dirty="0" smtClean="0"/>
          </a:p>
          <a:p>
            <a:r>
              <a:rPr lang="en-US" sz="2400" dirty="0" smtClean="0"/>
              <a:t>He was, </a:t>
            </a:r>
            <a:r>
              <a:rPr lang="en-US" sz="2400" dirty="0"/>
              <a:t>for the </a:t>
            </a:r>
            <a:r>
              <a:rPr lang="en-US" sz="2400" dirty="0" smtClean="0"/>
              <a:t>time, </a:t>
            </a:r>
            <a:r>
              <a:rPr lang="en-US" sz="2400" dirty="0"/>
              <a:t>considered moderately successful: sinking many confusing, invalid taxa; coming up with a more reliable definition of the group; clarifying certain features that are anatomically characteristic of the group (particularly the </a:t>
            </a:r>
            <a:r>
              <a:rPr lang="en-US" sz="2400" dirty="0" err="1"/>
              <a:t>temporo</a:t>
            </a:r>
            <a:r>
              <a:rPr lang="en-US" sz="2400" dirty="0"/>
              <a:t>-occipital region and the middle ear); and recognizing that even if </a:t>
            </a:r>
            <a:r>
              <a:rPr lang="en-US" sz="2400" dirty="0" err="1"/>
              <a:t>diadectids</a:t>
            </a:r>
            <a:r>
              <a:rPr lang="en-US" sz="2400" dirty="0"/>
              <a:t> were not amniotes themselves, they were certainly highly terrestrial, and very close relatives of </a:t>
            </a:r>
            <a:r>
              <a:rPr lang="en-US" sz="2400" dirty="0" err="1"/>
              <a:t>anmniotes</a:t>
            </a:r>
            <a:r>
              <a:rPr lang="en-US" sz="2400" dirty="0"/>
              <a:t>.</a:t>
            </a:r>
          </a:p>
          <a:p>
            <a:r>
              <a:rPr lang="en-US" sz="2400" dirty="0"/>
              <a:t> </a:t>
            </a:r>
          </a:p>
          <a:p>
            <a:r>
              <a:rPr lang="en-US" sz="2400" dirty="0"/>
              <a:t>Recognizing the highly terrestrial nature of </a:t>
            </a:r>
            <a:r>
              <a:rPr lang="en-US" sz="2400" dirty="0" err="1"/>
              <a:t>diadectids</a:t>
            </a:r>
            <a:r>
              <a:rPr lang="en-US" sz="2400" dirty="0"/>
              <a:t>, Olson (1947) suspected some potential relationship of other robust Permian amniotes, including </a:t>
            </a:r>
            <a:r>
              <a:rPr lang="en-US" sz="2400" dirty="0" err="1"/>
              <a:t>procolophonids</a:t>
            </a:r>
            <a:r>
              <a:rPr lang="en-US" sz="2400" dirty="0"/>
              <a:t> and </a:t>
            </a:r>
            <a:r>
              <a:rPr lang="en-US" sz="2400" dirty="0" err="1"/>
              <a:t>pareiasaurs</a:t>
            </a:r>
            <a:r>
              <a:rPr lang="en-US" sz="2400" dirty="0"/>
              <a:t>.  Olson was also one of the first to suggest the role of turtles in this mess. </a:t>
            </a:r>
          </a:p>
        </p:txBody>
      </p:sp>
    </p:spTree>
    <p:extLst>
      <p:ext uri="{BB962C8B-B14F-4D97-AF65-F5344CB8AC3E}">
        <p14:creationId xmlns:p14="http://schemas.microsoft.com/office/powerpoint/2010/main" val="286612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684" y="971131"/>
            <a:ext cx="8555790" cy="5262980"/>
          </a:xfrm>
          <a:prstGeom prst="rect">
            <a:avLst/>
          </a:prstGeom>
        </p:spPr>
        <p:txBody>
          <a:bodyPr wrap="square">
            <a:spAutoFit/>
          </a:bodyPr>
          <a:lstStyle/>
          <a:p>
            <a:r>
              <a:rPr lang="en-US" sz="2800" dirty="0"/>
              <a:t>Over the last half of the previous century, the position of turtles seemed to bounce around a number of groups we now place in the </a:t>
            </a:r>
            <a:r>
              <a:rPr lang="en-US" sz="2800" dirty="0" err="1"/>
              <a:t>Parareptilia</a:t>
            </a:r>
            <a:r>
              <a:rPr lang="en-US" sz="2800" dirty="0"/>
              <a:t>.  However recently, they appear to be settling in to </a:t>
            </a:r>
            <a:r>
              <a:rPr lang="en-US" sz="2800" dirty="0" err="1"/>
              <a:t>Diapsida</a:t>
            </a:r>
            <a:r>
              <a:rPr lang="en-US" sz="2800" dirty="0"/>
              <a:t> as members with highly modified or lost lower temporal arcades.</a:t>
            </a:r>
          </a:p>
          <a:p>
            <a:r>
              <a:rPr lang="en-US" sz="2800" dirty="0"/>
              <a:t> </a:t>
            </a:r>
          </a:p>
          <a:p>
            <a:r>
              <a:rPr lang="en-US" sz="2800" dirty="0"/>
              <a:t>This in turn has allowed Müller, Tsuji, and some others to begin to attack the </a:t>
            </a:r>
            <a:r>
              <a:rPr lang="en-US" sz="2800" dirty="0" err="1"/>
              <a:t>Parareptilia</a:t>
            </a:r>
            <a:r>
              <a:rPr lang="en-US" sz="2800" dirty="0"/>
              <a:t> as a whole.  Linda Tsuji began working on key members of </a:t>
            </a:r>
            <a:r>
              <a:rPr lang="en-US" sz="2800" dirty="0" err="1"/>
              <a:t>Parareptilia</a:t>
            </a:r>
            <a:r>
              <a:rPr lang="en-US" sz="2800" dirty="0"/>
              <a:t>, and in 2006, she and Johannes Müller published a key summary of the group and attempted to establish a clear definition and set of </a:t>
            </a:r>
            <a:r>
              <a:rPr lang="en-US" sz="2800" dirty="0" err="1"/>
              <a:t>synapomorphies</a:t>
            </a:r>
            <a:r>
              <a:rPr lang="en-US" sz="2800" dirty="0"/>
              <a:t> for it.</a:t>
            </a:r>
          </a:p>
        </p:txBody>
      </p:sp>
    </p:spTree>
    <p:extLst>
      <p:ext uri="{BB962C8B-B14F-4D97-AF65-F5344CB8AC3E}">
        <p14:creationId xmlns:p14="http://schemas.microsoft.com/office/powerpoint/2010/main" val="54363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59" y="474345"/>
            <a:ext cx="8849894" cy="5386090"/>
          </a:xfrm>
          <a:prstGeom prst="rect">
            <a:avLst/>
          </a:prstGeom>
        </p:spPr>
        <p:txBody>
          <a:bodyPr wrap="square">
            <a:spAutoFit/>
          </a:bodyPr>
          <a:lstStyle/>
          <a:p>
            <a:r>
              <a:rPr lang="en-US" sz="2800" dirty="0">
                <a:solidFill>
                  <a:srgbClr val="FF0000"/>
                </a:solidFill>
              </a:rPr>
              <a:t>Six unequivocal </a:t>
            </a:r>
            <a:r>
              <a:rPr lang="en-US" sz="2800" dirty="0" smtClean="0">
                <a:solidFill>
                  <a:srgbClr val="FF0000"/>
                </a:solidFill>
              </a:rPr>
              <a:t>features of </a:t>
            </a:r>
            <a:r>
              <a:rPr lang="en-US" sz="2800" dirty="0" err="1" smtClean="0">
                <a:solidFill>
                  <a:srgbClr val="FF0000"/>
                </a:solidFill>
              </a:rPr>
              <a:t>Parareptilia</a:t>
            </a:r>
            <a:r>
              <a:rPr lang="en-US" sz="2800" dirty="0" smtClean="0">
                <a:solidFill>
                  <a:srgbClr val="FF0000"/>
                </a:solidFill>
              </a:rPr>
              <a:t>: </a:t>
            </a:r>
            <a:endParaRPr lang="en-US" sz="2800" dirty="0">
              <a:solidFill>
                <a:srgbClr val="FF0000"/>
              </a:solidFill>
            </a:endParaRPr>
          </a:p>
          <a:p>
            <a:pPr marL="285750" lvl="0" indent="-285750">
              <a:buFont typeface="Arial"/>
              <a:buChar char="•"/>
            </a:pPr>
            <a:r>
              <a:rPr lang="en-US" sz="2000" dirty="0"/>
              <a:t>absence of a lacrimal-</a:t>
            </a:r>
            <a:r>
              <a:rPr lang="en-US" sz="2000" dirty="0" err="1"/>
              <a:t>narial</a:t>
            </a:r>
            <a:r>
              <a:rPr lang="en-US" sz="2000" dirty="0"/>
              <a:t> contact</a:t>
            </a:r>
          </a:p>
          <a:p>
            <a:pPr marL="285750" lvl="0" indent="-285750">
              <a:buFont typeface="Arial"/>
              <a:buChar char="•"/>
            </a:pPr>
            <a:r>
              <a:rPr lang="en-US" sz="2000" dirty="0"/>
              <a:t>absence of a true </a:t>
            </a:r>
            <a:r>
              <a:rPr lang="en-US" sz="2000" dirty="0" err="1"/>
              <a:t>caniniform</a:t>
            </a:r>
            <a:r>
              <a:rPr lang="en-US" sz="2000" dirty="0"/>
              <a:t> region (this one is a bit dodgy – many </a:t>
            </a:r>
            <a:r>
              <a:rPr lang="en-US" sz="2000" dirty="0" err="1"/>
              <a:t>parareptilians</a:t>
            </a:r>
            <a:r>
              <a:rPr lang="en-US" sz="2000" dirty="0"/>
              <a:t> have </a:t>
            </a:r>
            <a:r>
              <a:rPr lang="en-US" sz="2000" dirty="0" err="1"/>
              <a:t>caniniform</a:t>
            </a:r>
            <a:r>
              <a:rPr lang="en-US" sz="2000" dirty="0"/>
              <a:t> regions, but none with a single largest canine.)</a:t>
            </a:r>
          </a:p>
          <a:p>
            <a:pPr marL="285750" lvl="0" indent="-285750">
              <a:buFont typeface="Arial"/>
              <a:buChar char="•"/>
            </a:pPr>
            <a:r>
              <a:rPr lang="en-US" sz="2000" dirty="0"/>
              <a:t>shortened postorbital region</a:t>
            </a:r>
          </a:p>
          <a:p>
            <a:pPr marL="285750" lvl="0" indent="-285750">
              <a:buFont typeface="Arial"/>
              <a:buChar char="•"/>
            </a:pPr>
            <a:r>
              <a:rPr lang="en-US" sz="2000" dirty="0"/>
              <a:t>single median embayment of the posterior margin of the skull roof</a:t>
            </a:r>
          </a:p>
          <a:p>
            <a:pPr marL="285750" lvl="0" indent="-285750">
              <a:buFont typeface="Arial"/>
              <a:buChar char="•"/>
            </a:pPr>
            <a:r>
              <a:rPr lang="en-US" sz="2000" dirty="0"/>
              <a:t>absence of a </a:t>
            </a:r>
            <a:r>
              <a:rPr lang="en-US" sz="2000" dirty="0" err="1"/>
              <a:t>subtemporal</a:t>
            </a:r>
            <a:r>
              <a:rPr lang="en-US" sz="2000" dirty="0"/>
              <a:t> process of the </a:t>
            </a:r>
            <a:r>
              <a:rPr lang="en-US" sz="2000" dirty="0" err="1"/>
              <a:t>jugal</a:t>
            </a:r>
            <a:r>
              <a:rPr lang="en-US" sz="2000" dirty="0"/>
              <a:t> </a:t>
            </a:r>
          </a:p>
          <a:p>
            <a:pPr marL="285750" lvl="0" indent="-285750">
              <a:buFont typeface="Arial"/>
              <a:buChar char="•"/>
            </a:pPr>
            <a:r>
              <a:rPr lang="en-US" sz="2000" dirty="0"/>
              <a:t>absence of a </a:t>
            </a:r>
            <a:r>
              <a:rPr lang="en-US" sz="2000" dirty="0" err="1"/>
              <a:t>supraglenoid</a:t>
            </a:r>
            <a:r>
              <a:rPr lang="en-US" sz="2000" dirty="0"/>
              <a:t> </a:t>
            </a:r>
            <a:r>
              <a:rPr lang="en-US" sz="2000" dirty="0" smtClean="0"/>
              <a:t>foramen</a:t>
            </a:r>
            <a:endParaRPr lang="en-US" sz="2000" dirty="0"/>
          </a:p>
          <a:p>
            <a:r>
              <a:rPr lang="en-US" sz="2000" dirty="0"/>
              <a:t> </a:t>
            </a:r>
          </a:p>
          <a:p>
            <a:r>
              <a:rPr lang="en-US" sz="2800" dirty="0">
                <a:solidFill>
                  <a:srgbClr val="FF0000"/>
                </a:solidFill>
              </a:rPr>
              <a:t>They also suggested </a:t>
            </a:r>
            <a:r>
              <a:rPr lang="en-US" sz="2800" dirty="0" err="1">
                <a:solidFill>
                  <a:srgbClr val="FF0000"/>
                </a:solidFill>
              </a:rPr>
              <a:t>Parareptilia</a:t>
            </a:r>
            <a:r>
              <a:rPr lang="en-US" sz="2800" dirty="0">
                <a:solidFill>
                  <a:srgbClr val="FF0000"/>
                </a:solidFill>
              </a:rPr>
              <a:t> was possibly characterized by some other somewhat less reliable characters including: </a:t>
            </a:r>
          </a:p>
          <a:p>
            <a:pPr marL="285750" lvl="0" indent="-285750">
              <a:buFont typeface="Arial"/>
              <a:buChar char="•"/>
            </a:pPr>
            <a:r>
              <a:rPr lang="en-US" sz="2000" dirty="0"/>
              <a:t>solid prefrontal-palatine contact</a:t>
            </a:r>
          </a:p>
          <a:p>
            <a:pPr marL="285750" lvl="0" indent="-285750">
              <a:buFont typeface="Arial"/>
              <a:buChar char="•"/>
            </a:pPr>
            <a:r>
              <a:rPr lang="en-US" sz="2000" dirty="0"/>
              <a:t>dorsally expanded </a:t>
            </a:r>
            <a:r>
              <a:rPr lang="en-US" sz="2000" dirty="0" err="1"/>
              <a:t>quadratojugal</a:t>
            </a:r>
            <a:endParaRPr lang="en-US" sz="2000" dirty="0"/>
          </a:p>
          <a:p>
            <a:pPr marL="285750" lvl="0" indent="-285750">
              <a:buFont typeface="Arial"/>
              <a:buChar char="•"/>
            </a:pPr>
            <a:r>
              <a:rPr lang="en-US" sz="2000" dirty="0"/>
              <a:t>large foramen on the maxilla just below the naris (called the anterior maxillary foramen)</a:t>
            </a:r>
          </a:p>
          <a:p>
            <a:pPr marL="285750" lvl="0" indent="-285750">
              <a:buFont typeface="Arial"/>
              <a:buChar char="•"/>
            </a:pPr>
            <a:r>
              <a:rPr lang="en-US" sz="2000" dirty="0"/>
              <a:t>jaw articulation at the level of or slightly posterior to the occiput</a:t>
            </a:r>
          </a:p>
        </p:txBody>
      </p:sp>
    </p:spTree>
    <p:extLst>
      <p:ext uri="{BB962C8B-B14F-4D97-AF65-F5344CB8AC3E}">
        <p14:creationId xmlns:p14="http://schemas.microsoft.com/office/powerpoint/2010/main" val="109782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668421" y="159967"/>
            <a:ext cx="7793790" cy="6390559"/>
          </a:xfrm>
          <a:prstGeom prst="rect">
            <a:avLst/>
          </a:prstGeom>
        </p:spPr>
      </p:pic>
      <p:sp>
        <p:nvSpPr>
          <p:cNvPr id="2" name="Rectangle 1"/>
          <p:cNvSpPr/>
          <p:nvPr/>
        </p:nvSpPr>
        <p:spPr>
          <a:xfrm>
            <a:off x="267368" y="159967"/>
            <a:ext cx="9143999" cy="369332"/>
          </a:xfrm>
          <a:prstGeom prst="rect">
            <a:avLst/>
          </a:prstGeom>
        </p:spPr>
        <p:txBody>
          <a:bodyPr wrap="square">
            <a:spAutoFit/>
          </a:bodyPr>
          <a:lstStyle/>
          <a:p>
            <a:r>
              <a:rPr lang="en-US" dirty="0"/>
              <a:t>We will illustrate some of the cranial features with </a:t>
            </a:r>
            <a:r>
              <a:rPr lang="en-US" i="1" dirty="0" err="1" smtClean="0"/>
              <a:t>Macroleter</a:t>
            </a:r>
            <a:r>
              <a:rPr lang="en-US" dirty="0" smtClean="0"/>
              <a:t>, Middle </a:t>
            </a:r>
            <a:r>
              <a:rPr lang="en-US" dirty="0"/>
              <a:t>Permian of Russia.</a:t>
            </a:r>
          </a:p>
        </p:txBody>
      </p:sp>
    </p:spTree>
    <p:extLst>
      <p:ext uri="{BB962C8B-B14F-4D97-AF65-F5344CB8AC3E}">
        <p14:creationId xmlns:p14="http://schemas.microsoft.com/office/powerpoint/2010/main" val="303584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22Phylogeny201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915" y="300400"/>
            <a:ext cx="9192437" cy="6253785"/>
          </a:xfrm>
          <a:prstGeom prst="rect">
            <a:avLst/>
          </a:prstGeom>
        </p:spPr>
      </p:pic>
    </p:spTree>
    <p:extLst>
      <p:ext uri="{BB962C8B-B14F-4D97-AF65-F5344CB8AC3E}">
        <p14:creationId xmlns:p14="http://schemas.microsoft.com/office/powerpoint/2010/main" val="14568164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TotalTime>
  <Words>440</Words>
  <Application>Microsoft Macintosh PowerPoint</Application>
  <PresentationFormat>On-screen Show (4:3)</PresentationFormat>
  <Paragraphs>132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San Bernardino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Sumida</dc:creator>
  <cp:lastModifiedBy>Stuart Sumida</cp:lastModifiedBy>
  <cp:revision>6</cp:revision>
  <dcterms:created xsi:type="dcterms:W3CDTF">2014-02-19T05:57:00Z</dcterms:created>
  <dcterms:modified xsi:type="dcterms:W3CDTF">2014-02-19T06:41:21Z</dcterms:modified>
</cp:coreProperties>
</file>