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56" r:id="rId2"/>
    <p:sldId id="291" r:id="rId3"/>
    <p:sldId id="398" r:id="rId4"/>
    <p:sldId id="399" r:id="rId5"/>
    <p:sldId id="400" r:id="rId6"/>
    <p:sldId id="401" r:id="rId7"/>
    <p:sldId id="402" r:id="rId8"/>
    <p:sldId id="409" r:id="rId9"/>
    <p:sldId id="431" r:id="rId10"/>
    <p:sldId id="408" r:id="rId11"/>
    <p:sldId id="292" r:id="rId12"/>
    <p:sldId id="312" r:id="rId13"/>
    <p:sldId id="407" r:id="rId14"/>
    <p:sldId id="433" r:id="rId15"/>
    <p:sldId id="435" r:id="rId16"/>
    <p:sldId id="436" r:id="rId17"/>
    <p:sldId id="437" r:id="rId18"/>
    <p:sldId id="434" r:id="rId19"/>
    <p:sldId id="294" r:id="rId20"/>
    <p:sldId id="432" r:id="rId21"/>
    <p:sldId id="295" r:id="rId22"/>
    <p:sldId id="336" r:id="rId23"/>
    <p:sldId id="297" r:id="rId24"/>
    <p:sldId id="337" r:id="rId25"/>
    <p:sldId id="338" r:id="rId26"/>
    <p:sldId id="341" r:id="rId27"/>
    <p:sldId id="342" r:id="rId28"/>
    <p:sldId id="343" r:id="rId29"/>
    <p:sldId id="277" r:id="rId30"/>
    <p:sldId id="345" r:id="rId31"/>
    <p:sldId id="346" r:id="rId32"/>
    <p:sldId id="347" r:id="rId33"/>
    <p:sldId id="348" r:id="rId34"/>
    <p:sldId id="349" r:id="rId35"/>
    <p:sldId id="350" r:id="rId36"/>
    <p:sldId id="278" r:id="rId37"/>
    <p:sldId id="352" r:id="rId38"/>
    <p:sldId id="353" r:id="rId39"/>
    <p:sldId id="354" r:id="rId40"/>
    <p:sldId id="355" r:id="rId41"/>
    <p:sldId id="307" r:id="rId42"/>
    <p:sldId id="357" r:id="rId43"/>
    <p:sldId id="358" r:id="rId44"/>
    <p:sldId id="308" r:id="rId45"/>
    <p:sldId id="332" r:id="rId46"/>
    <p:sldId id="333" r:id="rId47"/>
    <p:sldId id="361" r:id="rId48"/>
    <p:sldId id="296" r:id="rId49"/>
    <p:sldId id="327" r:id="rId50"/>
    <p:sldId id="364" r:id="rId51"/>
    <p:sldId id="334" r:id="rId52"/>
    <p:sldId id="366" r:id="rId53"/>
    <p:sldId id="284" r:id="rId54"/>
    <p:sldId id="384" r:id="rId55"/>
    <p:sldId id="309" r:id="rId56"/>
    <p:sldId id="328" r:id="rId57"/>
    <p:sldId id="329" r:id="rId58"/>
    <p:sldId id="310" r:id="rId59"/>
    <p:sldId id="314" r:id="rId60"/>
    <p:sldId id="301" r:id="rId61"/>
    <p:sldId id="303" r:id="rId62"/>
    <p:sldId id="283" r:id="rId63"/>
    <p:sldId id="313" r:id="rId64"/>
    <p:sldId id="330" r:id="rId65"/>
    <p:sldId id="304" r:id="rId66"/>
    <p:sldId id="285" r:id="rId67"/>
    <p:sldId id="286" r:id="rId68"/>
    <p:sldId id="287" r:id="rId69"/>
    <p:sldId id="288" r:id="rId70"/>
    <p:sldId id="375" r:id="rId71"/>
    <p:sldId id="386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02" r:id="rId80"/>
    <p:sldId id="275" r:id="rId81"/>
    <p:sldId id="316" r:id="rId82"/>
    <p:sldId id="394" r:id="rId83"/>
    <p:sldId id="395" r:id="rId84"/>
    <p:sldId id="396" r:id="rId85"/>
    <p:sldId id="397" r:id="rId86"/>
    <p:sldId id="274" r:id="rId87"/>
    <p:sldId id="305" r:id="rId88"/>
    <p:sldId id="430" r:id="rId89"/>
    <p:sldId id="331" r:id="rId90"/>
    <p:sldId id="326" r:id="rId91"/>
    <p:sldId id="411" r:id="rId92"/>
    <p:sldId id="412" r:id="rId93"/>
    <p:sldId id="414" r:id="rId94"/>
    <p:sldId id="415" r:id="rId95"/>
    <p:sldId id="417" r:id="rId96"/>
    <p:sldId id="418" r:id="rId97"/>
    <p:sldId id="420" r:id="rId98"/>
    <p:sldId id="421" r:id="rId99"/>
    <p:sldId id="423" r:id="rId100"/>
    <p:sldId id="424" r:id="rId101"/>
    <p:sldId id="426" r:id="rId102"/>
    <p:sldId id="427" r:id="rId10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18" autoAdjust="0"/>
    <p:restoredTop sz="90929"/>
  </p:normalViewPr>
  <p:slideViewPr>
    <p:cSldViewPr>
      <p:cViewPr varScale="1">
        <p:scale>
          <a:sx n="98" d="100"/>
          <a:sy n="98" d="100"/>
        </p:scale>
        <p:origin x="-1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542FC3-FC94-4757-BA83-C6EDC204B2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87B58-7B79-4149-9B0B-6817EB3C97C3}" type="slidenum">
              <a:rPr lang="en-US"/>
              <a:pPr/>
              <a:t>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7900FA-DADB-4A81-9D3E-A3F748E258E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5BF49D-267B-4112-A624-9A19286C325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8C9155-DDBB-48C8-9398-F52D1449FB9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118C7-3D71-4235-8593-9FC56D339A2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FAE454-3857-441B-96FC-2C17687821A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9CB75-44BF-4715-9878-8DB78A85F04E}" type="slidenum">
              <a:rPr lang="en-US"/>
              <a:pPr/>
              <a:t>19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BB1C53-1962-4542-8654-3BD66E3CEDF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0DBAF-D6DA-446F-ACC2-AE38977CC9D7}" type="slidenum">
              <a:rPr lang="en-US"/>
              <a:pPr/>
              <a:t>21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31BE1-EFD6-44FA-A80D-EC964B193E59}" type="slidenum">
              <a:rPr lang="en-US"/>
              <a:pPr/>
              <a:t>23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E0CA5-3BBD-42D1-B88E-23FC77E79612}" type="slidenum">
              <a:rPr lang="en-US"/>
              <a:pPr/>
              <a:t>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C2C9C-BB86-46E6-B641-44FF50762F4C}" type="slidenum">
              <a:rPr lang="en-US"/>
              <a:pPr/>
              <a:t>29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5571E-4CCE-4DA7-A440-56A6F47E0A6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2419F-D5BE-4F05-8A9A-1D91995E52D4}" type="slidenum">
              <a:rPr lang="en-US"/>
              <a:pPr/>
              <a:t>36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A9335-6A9F-48A1-B2E4-CF1AE0CA1691}" type="slidenum">
              <a:rPr lang="en-US"/>
              <a:pPr/>
              <a:t>41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38E779-5CDF-46A3-943F-940454D563D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BEE3F-EF0C-4F12-A163-3812004717D4}" type="slidenum">
              <a:rPr lang="en-US"/>
              <a:pPr/>
              <a:t>44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77DDA-ACE8-4708-BF65-7F47340F29FA}" type="slidenum">
              <a:rPr lang="en-US"/>
              <a:pPr/>
              <a:t>45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F451C-038A-4B58-89AD-C33FC672C70B}" type="slidenum">
              <a:rPr lang="en-US"/>
              <a:pPr/>
              <a:t>46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B92C4-1274-4207-AA5E-947870EB6591}" type="slidenum">
              <a:rPr lang="en-US"/>
              <a:pPr/>
              <a:t>48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41309-9D6F-4F99-9FF4-C6DD0EF0EADF}" type="slidenum">
              <a:rPr lang="en-US"/>
              <a:pPr/>
              <a:t>49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5925C-5C2D-4914-8B1A-8FF63A895A7E}" type="slidenum">
              <a:rPr lang="en-US"/>
              <a:pPr/>
              <a:t>51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B031D-7C99-4695-B138-E8273045AE3A}" type="slidenum">
              <a:rPr lang="en-US"/>
              <a:pPr/>
              <a:t>53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CDCDC5-9FB4-402C-A4DE-397ECEC9559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5BD59-365B-41B3-89C8-DAB69FE194EF}" type="slidenum">
              <a:rPr lang="en-US"/>
              <a:pPr/>
              <a:t>55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68CC7-CAA6-48BF-82C1-CB9C45E3350A}" type="slidenum">
              <a:rPr lang="en-US"/>
              <a:pPr/>
              <a:t>56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30F50-3A7D-4C7F-96AB-E1EEA1E9AD4A}" type="slidenum">
              <a:rPr lang="en-US"/>
              <a:pPr/>
              <a:t>57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94DC2-0106-46AE-8EF4-842286BFFAF4}" type="slidenum">
              <a:rPr lang="en-US"/>
              <a:pPr/>
              <a:t>58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2FBB4-AA99-4047-B385-1690A76D7A30}" type="slidenum">
              <a:rPr lang="en-US"/>
              <a:pPr/>
              <a:t>59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3AE35-E321-4358-8B22-CAF5BBBA0449}" type="slidenum">
              <a:rPr lang="en-US"/>
              <a:pPr/>
              <a:t>60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FAF1A-5680-4F48-80FC-AE9AF3B3BD69}" type="slidenum">
              <a:rPr lang="en-US"/>
              <a:pPr/>
              <a:t>61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3624B-687E-4F16-B8CA-6C84F696DE3C}" type="slidenum">
              <a:rPr lang="en-US"/>
              <a:pPr/>
              <a:t>62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287D4-3C86-474D-AF9E-D0C140A3ACB0}" type="slidenum">
              <a:rPr lang="en-US"/>
              <a:pPr/>
              <a:t>63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34E513-4624-427F-8144-A40C9BEE500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1FBE2-E619-4918-A24F-40AAC3AF2AEA}" type="slidenum">
              <a:rPr lang="en-US"/>
              <a:pPr/>
              <a:t>64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7FF28-E500-406A-854F-F366AE217BDE}" type="slidenum">
              <a:rPr lang="en-US"/>
              <a:pPr/>
              <a:t>65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96F9C-EFC5-49A8-BB93-779EA3F2F7FD}" type="slidenum">
              <a:rPr lang="en-US"/>
              <a:pPr/>
              <a:t>66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19515-19C0-47A8-A59A-2EC6D5B59C87}" type="slidenum">
              <a:rPr lang="en-US"/>
              <a:pPr/>
              <a:t>67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D3B6B-2BB9-4859-8BE6-6BDA7AD5915E}" type="slidenum">
              <a:rPr lang="en-US"/>
              <a:pPr/>
              <a:t>68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66826-C03D-49A3-AB14-4B631527E4C6}" type="slidenum">
              <a:rPr lang="en-US"/>
              <a:pPr/>
              <a:t>69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8C837-88F9-48B0-B4BE-11C3F7568B80}" type="slidenum">
              <a:rPr lang="en-US"/>
              <a:pPr/>
              <a:t>11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8D912A-5B20-4A29-AD1D-5EFCC6A61B9E}" type="slidenum">
              <a:rPr lang="en-US" smtClean="0">
                <a:latin typeface="Arial" pitchFamily="34" charset="0"/>
              </a:rPr>
              <a:pPr/>
              <a:t>74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36122A-59FA-468F-959B-111F10314621}" type="slidenum">
              <a:rPr lang="en-US" smtClean="0">
                <a:latin typeface="Arial" pitchFamily="34" charset="0"/>
              </a:rPr>
              <a:pPr/>
              <a:t>77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523DD-F733-410B-A3E6-3D6C931BA4CA}" type="slidenum">
              <a:rPr lang="en-US"/>
              <a:pPr/>
              <a:t>79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B5CB1-4FD2-4527-AB0A-C98EF8B5EC3C}" type="slidenum">
              <a:rPr lang="en-US"/>
              <a:pPr/>
              <a:t>80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359F2-9E8E-4F4A-A030-BF87651B0A39}" type="slidenum">
              <a:rPr lang="en-US"/>
              <a:pPr/>
              <a:t>81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377A2-4F23-4C7F-A9C5-D516E1E1A00B}" type="slidenum">
              <a:rPr lang="en-US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25E70-1D62-4F17-ABA6-6B883E7D9250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53FD7-B03A-4BF5-972A-9C6AF7675754}" type="slidenum">
              <a:rPr lang="en-US"/>
              <a:pPr/>
              <a:t>86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933AC-B55C-48BA-BEB2-9AB55CDA0CAC}" type="slidenum">
              <a:rPr lang="en-US"/>
              <a:pPr/>
              <a:t>87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D9A92-3D50-4C67-A277-97459E061032}" type="slidenum">
              <a:rPr lang="en-US"/>
              <a:pPr/>
              <a:t>89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24C34-5B2B-400B-A2CD-9FD8D02BEF57}" type="slidenum">
              <a:rPr lang="en-US"/>
              <a:pPr/>
              <a:t>90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7F1810-02E4-4339-A473-CAF914915912}" type="slidenum">
              <a:rPr lang="en-US" smtClean="0"/>
              <a:pPr/>
              <a:t>97</a:t>
            </a:fld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7F1810-02E4-4339-A473-CAF914915912}" type="slidenum">
              <a:rPr lang="en-US" smtClean="0"/>
              <a:pPr/>
              <a:t>98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201756-1646-4D47-9034-9AD982FB292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0B073-9833-4463-BE01-B2676C15F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67159-4F3E-4C43-9BB9-053A7A0C75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75AC9-0355-4EAB-A694-0F9FDA5E4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64B662C-B798-4E7A-9A71-A8D7E0E81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B7BF-33D5-496E-9DAB-DB452222D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DA0B1-A534-4E1E-886B-790845380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8D27E-8F8D-4166-9734-E23712157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DC4D2-4571-41D9-841E-E9E45A21F4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58E9D-D361-476F-BB9B-64B0AF8A4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0D465-B3EA-4E09-BAB8-47CA03B91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51F34-62D6-4823-94BA-723B43A70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C2622-8D4A-4491-807D-DB6DB1266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2CF8B-AA16-4F2C-9BC5-482D63FD4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EC9243-AF8B-4AF6-B4D7-AADC5C1C0A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41325" y="239713"/>
            <a:ext cx="4176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/>
              <a:t>Biology 323</a:t>
            </a:r>
          </a:p>
          <a:p>
            <a:r>
              <a:rPr lang="en-US" sz="2000" i="1" dirty="0"/>
              <a:t>Human Anatomy for Biology Majors</a:t>
            </a:r>
          </a:p>
          <a:p>
            <a:r>
              <a:rPr lang="en-US" sz="2000" i="1"/>
              <a:t>Lecture </a:t>
            </a:r>
            <a:r>
              <a:rPr lang="en-US" sz="2000" i="1" smtClean="0"/>
              <a:t>1</a:t>
            </a:r>
            <a:endParaRPr lang="en-US" sz="2000" i="1" dirty="0"/>
          </a:p>
          <a:p>
            <a:r>
              <a:rPr lang="en-US" sz="2000" i="1" dirty="0"/>
              <a:t>Dr. Stuart S. Sumida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752600"/>
            <a:ext cx="90630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5400" dirty="0">
              <a:solidFill>
                <a:schemeClr val="accent2"/>
              </a:solidFill>
            </a:endParaRPr>
          </a:p>
          <a:p>
            <a:pPr algn="ctr"/>
            <a:r>
              <a:rPr lang="en-US" sz="5400" dirty="0"/>
              <a:t>Humans as Vertebrates</a:t>
            </a:r>
          </a:p>
          <a:p>
            <a:pPr algn="ctr"/>
            <a:r>
              <a:rPr lang="en-US" sz="5400" dirty="0"/>
              <a:t>Early Development of Humans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Humans are: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Animals</a:t>
            </a:r>
            <a:r>
              <a:rPr lang="en-US" sz="2800" dirty="0" smtClean="0"/>
              <a:t> – can’t make our own food, mobile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Chordates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Vertebrates</a:t>
            </a:r>
            <a:r>
              <a:rPr lang="en-US" sz="2800" dirty="0" smtClean="0"/>
              <a:t> – “backboned” animals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Tetrapods</a:t>
            </a:r>
            <a:r>
              <a:rPr lang="en-US" sz="2800" dirty="0" smtClean="0"/>
              <a:t> – vertebrates with four terrestrial limbs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Amniotes</a:t>
            </a:r>
            <a:r>
              <a:rPr lang="en-US" sz="2800" dirty="0" smtClean="0"/>
              <a:t> – we reproduce and survive away from water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Mammals</a:t>
            </a:r>
            <a:r>
              <a:rPr lang="en-US" sz="2800" dirty="0" smtClean="0"/>
              <a:t> – hair, mammary glands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Primates</a:t>
            </a:r>
            <a:r>
              <a:rPr lang="en-US" sz="2800" dirty="0" smtClean="0"/>
              <a:t> – opposable </a:t>
            </a:r>
            <a:r>
              <a:rPr lang="en-US" sz="2800" dirty="0" err="1" smtClean="0"/>
              <a:t>hallux</a:t>
            </a:r>
            <a:r>
              <a:rPr lang="en-US" sz="2800" dirty="0" smtClean="0"/>
              <a:t>, flat nails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Great Apes </a:t>
            </a:r>
            <a:r>
              <a:rPr lang="en-US" sz="2800" dirty="0" smtClean="0"/>
              <a:t>– no visible tail</a:t>
            </a:r>
            <a:endParaRPr lang="en-US" sz="280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876800" y="2438400"/>
            <a:ext cx="426719" cy="3048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00600" y="2895600"/>
            <a:ext cx="609600" cy="457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3429000"/>
            <a:ext cx="457200" cy="2286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3886200"/>
            <a:ext cx="3200400" cy="457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1066800"/>
            <a:ext cx="6858000" cy="4267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38100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Dorsal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0" y="5638800"/>
            <a:ext cx="1143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Ventral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mri-abdomen-image-1-larg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86471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419600" y="3657600"/>
            <a:ext cx="609600" cy="457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95800" y="4267200"/>
            <a:ext cx="426719" cy="3048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4400" y="2971800"/>
            <a:ext cx="457200" cy="457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1752600"/>
            <a:ext cx="5562600" cy="1066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381000"/>
            <a:ext cx="8305800" cy="62484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19600" y="3657600"/>
            <a:ext cx="609600" cy="457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95800" y="4267200"/>
            <a:ext cx="426719" cy="3048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4400" y="2971800"/>
            <a:ext cx="457200" cy="457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1752600"/>
            <a:ext cx="5562600" cy="1066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381000"/>
            <a:ext cx="8305800" cy="62484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4343400" y="609600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Dorsal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0800000">
            <a:off x="4419600" y="533400"/>
            <a:ext cx="1143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Ventral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17525" y="573088"/>
            <a:ext cx="86264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Cells and Tissues</a:t>
            </a:r>
            <a:endParaRPr lang="en-US" sz="3200">
              <a:cs typeface="Times New Roman" pitchFamily="18" charset="0"/>
            </a:endParaRPr>
          </a:p>
          <a:p>
            <a:r>
              <a:rPr lang="en-US" sz="3200">
                <a:cs typeface="Times New Roman" pitchFamily="18" charset="0"/>
              </a:rPr>
              <a:t>Cell structure</a:t>
            </a:r>
          </a:p>
          <a:p>
            <a:endParaRPr lang="en-US" sz="3200">
              <a:cs typeface="Times New Roman" pitchFamily="18" charset="0"/>
            </a:endParaRPr>
          </a:p>
          <a:p>
            <a:r>
              <a:rPr lang="en-US" sz="3200">
                <a:cs typeface="Times New Roman" pitchFamily="18" charset="0"/>
              </a:rPr>
              <a:t>Cell association patterns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Epithelial pattern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Mesenchymal pattern</a:t>
            </a:r>
          </a:p>
          <a:p>
            <a:endParaRPr lang="en-US" sz="3200">
              <a:cs typeface="Times New Roman" pitchFamily="18" charset="0"/>
            </a:endParaRPr>
          </a:p>
          <a:p>
            <a:r>
              <a:rPr lang="en-US" sz="3200">
                <a:cs typeface="Times New Roman" pitchFamily="18" charset="0"/>
              </a:rPr>
              <a:t>Tissues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Epithelial tissue - functions of exchange and functions of certain sensory reception.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Connective tissue 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Muscle &amp; nervous tissue</a:t>
            </a:r>
            <a:r>
              <a:rPr lang="en-US" sz="32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026" descr="323lect1-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968375"/>
            <a:ext cx="7772400" cy="5018088"/>
          </a:xfrm>
          <a:prstGeom prst="rect">
            <a:avLst/>
          </a:prstGeom>
          <a:noFill/>
        </p:spPr>
      </p:pic>
      <p:sp>
        <p:nvSpPr>
          <p:cNvPr id="76803" name="Line 1027"/>
          <p:cNvSpPr>
            <a:spLocks noChangeShapeType="1"/>
          </p:cNvSpPr>
          <p:nvPr/>
        </p:nvSpPr>
        <p:spPr bwMode="auto">
          <a:xfrm>
            <a:off x="1371600" y="685800"/>
            <a:ext cx="106680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4" name="Line 1028"/>
          <p:cNvSpPr>
            <a:spLocks noChangeShapeType="1"/>
          </p:cNvSpPr>
          <p:nvPr/>
        </p:nvSpPr>
        <p:spPr bwMode="auto">
          <a:xfrm>
            <a:off x="1371600" y="685800"/>
            <a:ext cx="32004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5" name="Line 1029"/>
          <p:cNvSpPr>
            <a:spLocks noChangeShapeType="1"/>
          </p:cNvSpPr>
          <p:nvPr/>
        </p:nvSpPr>
        <p:spPr bwMode="auto">
          <a:xfrm flipV="1">
            <a:off x="1295400" y="5334000"/>
            <a:ext cx="9906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6" name="Line 1030"/>
          <p:cNvSpPr>
            <a:spLocks noChangeShapeType="1"/>
          </p:cNvSpPr>
          <p:nvPr/>
        </p:nvSpPr>
        <p:spPr bwMode="auto">
          <a:xfrm flipV="1">
            <a:off x="1295400" y="4724400"/>
            <a:ext cx="312420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07" name="Text Box 1031"/>
          <p:cNvSpPr txBox="1">
            <a:spLocks noChangeArrowheads="1"/>
          </p:cNvSpPr>
          <p:nvPr/>
        </p:nvSpPr>
        <p:spPr bwMode="auto">
          <a:xfrm>
            <a:off x="822325" y="115888"/>
            <a:ext cx="3049588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Epithelial tissue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Mesenchymal Tissue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Relative Directional Terms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Anterior/Ventral vs. Posterior/Dorsal</a:t>
            </a:r>
          </a:p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Cranial/Cephalic vs. Caudal</a:t>
            </a:r>
          </a:p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Superior vs. Inferior</a:t>
            </a:r>
          </a:p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Medial vs. Lateral</a:t>
            </a:r>
          </a:p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Proximal vs. Distal</a:t>
            </a:r>
          </a:p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Superficial vs. Deep</a:t>
            </a:r>
          </a:p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Bipedal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Orthograde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63550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6355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 You will not be tested on these terms.  It will be assumed they are part of you vocabulary.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1275" y="-57150"/>
            <a:ext cx="9224963" cy="707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705600" y="4724400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eaLnBrk="1" hangingPunct="1">
              <a:buNone/>
            </a:pPr>
            <a:r>
              <a:rPr lang="en-US" sz="1800" dirty="0">
                <a:solidFill>
                  <a:srgbClr val="FF0000"/>
                </a:solidFill>
                <a:cs typeface="Arial" pitchFamily="34" charset="0"/>
              </a:rPr>
              <a:t>Note: You will not be tested on these terms.  It will be assumed they are part of you vocabulary.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Anatomical Sections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Transverse plane: Transverse/Cross section</a:t>
            </a:r>
          </a:p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Frontal plane: Frontal section</a:t>
            </a:r>
          </a:p>
          <a:p>
            <a:pPr marL="463550" eaLnBrk="1" hangingPunct="1"/>
            <a:r>
              <a:rPr lang="en-US" dirty="0" err="1" smtClean="0">
                <a:latin typeface="Arial" pitchFamily="34" charset="0"/>
                <a:cs typeface="Arial" pitchFamily="34" charset="0"/>
              </a:rPr>
              <a:t>Sagittal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plane: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Sagittal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section</a:t>
            </a:r>
          </a:p>
          <a:p>
            <a:pPr marL="936625"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Median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sagittal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section: Down the mid-line</a:t>
            </a:r>
          </a:p>
          <a:p>
            <a:pPr marL="936625" lvl="1" eaLnBrk="1" hangingPunct="1"/>
            <a:r>
              <a:rPr lang="en-US" dirty="0" err="1" smtClean="0">
                <a:latin typeface="Arial" pitchFamily="34" charset="0"/>
                <a:cs typeface="Arial" pitchFamily="34" charset="0"/>
              </a:rPr>
              <a:t>Parasagittal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section: Off the mid-line</a:t>
            </a:r>
          </a:p>
          <a:p>
            <a:pPr marL="936625" lvl="1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36575" eaLnBrk="1" hangingPunct="1">
              <a:buNone/>
            </a:pP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Note: You will not be tested on these terms.  It will be assumed they are part of you vocabulary.</a:t>
            </a:r>
          </a:p>
          <a:p>
            <a:pPr marL="536575" eaLnBrk="1" hangingPunct="1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Word Roots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19200"/>
            <a:ext cx="9032875" cy="404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56388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Note: You will not be tested on these terms.  It will be assumed they are part of you vocabulary.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Word Roots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295400"/>
            <a:ext cx="8545513" cy="397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57150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Note: You will not be tested on these terms.  It will be assumed they are part of you vocabulary.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6388" y="803275"/>
            <a:ext cx="8512175" cy="643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61913"/>
            <a:ext cx="7358062" cy="99218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Anatomical Planes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4800600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eaLnBrk="1" hangingPunct="1">
              <a:buNone/>
            </a:pPr>
            <a:r>
              <a:rPr lang="en-US" sz="1800" dirty="0" smtClean="0">
                <a:solidFill>
                  <a:srgbClr val="FF0000"/>
                </a:solidFill>
                <a:cs typeface="Arial" pitchFamily="34" charset="0"/>
              </a:rPr>
              <a:t>Note: You will not be tested on these terms.  It will be assumed they are part of you vocabulary.</a:t>
            </a:r>
            <a:endParaRPr lang="en-US" sz="1800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17525" y="420688"/>
            <a:ext cx="8626475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cs typeface="Times New Roman" pitchFamily="18" charset="0"/>
              </a:rPr>
              <a:t>Historical and Developmental Perspectives</a:t>
            </a:r>
            <a:endParaRPr lang="en-US" sz="400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Ontogeny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Early embryological development</a:t>
            </a:r>
          </a:p>
          <a:p>
            <a:endParaRPr lang="en-US" sz="3200">
              <a:cs typeface="Times New Roman" pitchFamily="18" charset="0"/>
            </a:endParaRPr>
          </a:p>
          <a:p>
            <a:r>
              <a:rPr lang="en-US" sz="4000">
                <a:cs typeface="Times New Roman" pitchFamily="18" charset="0"/>
              </a:rPr>
              <a:t>Cross-section of the body</a:t>
            </a:r>
          </a:p>
          <a:p>
            <a:endParaRPr lang="en-US" sz="4000">
              <a:cs typeface="Times New Roman" pitchFamily="18" charset="0"/>
            </a:endParaRPr>
          </a:p>
          <a:p>
            <a:r>
              <a:rPr lang="en-US" sz="4000">
                <a:cs typeface="Times New Roman" pitchFamily="18" charset="0"/>
              </a:rPr>
              <a:t>Chordate features – dorsal hollow nerve cord, notochord, gut tube, certain blood vessels, muscle blocks, and coelom.</a:t>
            </a:r>
            <a:r>
              <a:rPr lang="en-US" sz="40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397875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Humans as Vertebrates</a:t>
            </a:r>
            <a:endParaRPr lang="en-US" sz="4000" dirty="0">
              <a:cs typeface="Times New Roman" pitchFamily="18" charset="0"/>
            </a:endParaRPr>
          </a:p>
          <a:p>
            <a:r>
              <a:rPr lang="en-US" sz="3200" dirty="0">
                <a:cs typeface="Times New Roman" pitchFamily="18" charset="0"/>
              </a:rPr>
              <a:t>Phylum </a:t>
            </a:r>
            <a:r>
              <a:rPr lang="en-US" sz="3200" dirty="0" smtClean="0">
                <a:cs typeface="Times New Roman" pitchFamily="18" charset="0"/>
              </a:rPr>
              <a:t>– </a:t>
            </a:r>
            <a:r>
              <a:rPr lang="en-US" sz="3200" dirty="0" err="1" smtClean="0">
                <a:cs typeface="Times New Roman" pitchFamily="18" charset="0"/>
              </a:rPr>
              <a:t>Chordata</a:t>
            </a:r>
            <a:endParaRPr lang="en-US" sz="3200" dirty="0" smtClean="0">
              <a:cs typeface="Times New Roman" pitchFamily="18" charset="0"/>
            </a:endParaRPr>
          </a:p>
          <a:p>
            <a:endParaRPr lang="en-US" sz="32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200" dirty="0">
                <a:cs typeface="Times New Roman" pitchFamily="18" charset="0"/>
              </a:rPr>
              <a:t>Dorsal hollow nerve cord</a:t>
            </a:r>
          </a:p>
          <a:p>
            <a:pPr>
              <a:buFontTx/>
              <a:buChar char="•"/>
            </a:pPr>
            <a:r>
              <a:rPr lang="en-US" sz="3200" dirty="0">
                <a:cs typeface="Times New Roman" pitchFamily="18" charset="0"/>
              </a:rPr>
              <a:t>Notochord</a:t>
            </a:r>
          </a:p>
          <a:p>
            <a:pPr>
              <a:buFontTx/>
              <a:buChar char="•"/>
            </a:pPr>
            <a:r>
              <a:rPr lang="en-US" sz="3200" dirty="0" smtClean="0">
                <a:cs typeface="Times New Roman" pitchFamily="18" charset="0"/>
              </a:rPr>
              <a:t>Pharyngeal (Gill) Pouches</a:t>
            </a:r>
            <a:endParaRPr lang="en-US" sz="32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200" dirty="0" err="1">
                <a:cs typeface="Times New Roman" pitchFamily="18" charset="0"/>
              </a:rPr>
              <a:t>Postanal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smtClean="0">
                <a:cs typeface="Times New Roman" pitchFamily="18" charset="0"/>
              </a:rPr>
              <a:t>Tail</a:t>
            </a:r>
          </a:p>
          <a:p>
            <a:pPr>
              <a:buFontTx/>
              <a:buChar char="•"/>
            </a:pPr>
            <a:r>
              <a:rPr lang="en-US" sz="3200" dirty="0" err="1" smtClean="0">
                <a:cs typeface="Times New Roman" pitchFamily="18" charset="0"/>
              </a:rPr>
              <a:t>Endostyle</a:t>
            </a:r>
            <a:r>
              <a:rPr lang="en-US" sz="3200" dirty="0" smtClean="0">
                <a:cs typeface="Times New Roman" pitchFamily="18" charset="0"/>
              </a:rPr>
              <a:t> or Thyroid gland</a:t>
            </a:r>
          </a:p>
          <a:p>
            <a:pPr>
              <a:buFontTx/>
              <a:buChar char="•"/>
            </a:pPr>
            <a:r>
              <a:rPr lang="en-US" sz="3200" dirty="0" smtClean="0">
                <a:cs typeface="Times New Roman" pitchFamily="18" charset="0"/>
              </a:rPr>
              <a:t>Segmented Body Musculature</a:t>
            </a:r>
            <a:endParaRPr lang="en-US" sz="3200" dirty="0">
              <a:cs typeface="Times New Roman" pitchFamily="18" charset="0"/>
            </a:endParaRPr>
          </a:p>
          <a:p>
            <a:endParaRPr lang="en-US" sz="3200" dirty="0">
              <a:cs typeface="Times New Roman" pitchFamily="18" charset="0"/>
            </a:endParaRPr>
          </a:p>
          <a:p>
            <a:r>
              <a:rPr lang="en-US" sz="4000" dirty="0">
                <a:cs typeface="Times New Roman" pitchFamily="18" charset="0"/>
              </a:rPr>
              <a:t>Neural crest tissue as the defining vertebrate feature.</a:t>
            </a: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685800"/>
            <a:ext cx="457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/>
            <a:endParaRPr lang="en-US" dirty="0"/>
          </a:p>
          <a:p>
            <a:pPr marL="742950" indent="-742950" algn="ctr"/>
            <a:r>
              <a:rPr lang="en-US" sz="4400" dirty="0" smtClean="0">
                <a:solidFill>
                  <a:srgbClr val="FF0000"/>
                </a:solidFill>
              </a:rPr>
              <a:t>  Early Development </a:t>
            </a:r>
            <a:r>
              <a:rPr lang="en-US" sz="4400" dirty="0" smtClean="0">
                <a:solidFill>
                  <a:srgbClr val="FF0000"/>
                </a:solidFill>
              </a:rPr>
              <a:t>of Humans</a:t>
            </a:r>
          </a:p>
          <a:p>
            <a:pPr marL="457200" indent="-457200"/>
            <a:endParaRPr 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336" y="0"/>
            <a:ext cx="4605668" cy="688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09600" y="182563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1">
                <a:cs typeface="Times New Roman" pitchFamily="18" charset="0"/>
              </a:rPr>
              <a:t>Early Development of the Humans</a:t>
            </a:r>
            <a:endParaRPr lang="en-US" sz="540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4800">
                <a:cs typeface="Times New Roman" pitchFamily="18" charset="0"/>
              </a:rPr>
              <a:t>The egg</a:t>
            </a:r>
          </a:p>
          <a:p>
            <a:pPr>
              <a:buFontTx/>
              <a:buChar char="•"/>
            </a:pPr>
            <a:r>
              <a:rPr lang="en-US" sz="4800" i="1">
                <a:cs typeface="Times New Roman" pitchFamily="18" charset="0"/>
              </a:rPr>
              <a:t>macrolecithal</a:t>
            </a:r>
            <a:r>
              <a:rPr lang="en-US" sz="4800">
                <a:cs typeface="Times New Roman" pitchFamily="18" charset="0"/>
              </a:rPr>
              <a:t> versus </a:t>
            </a:r>
            <a:r>
              <a:rPr lang="en-US" sz="4800" i="1">
                <a:cs typeface="Times New Roman" pitchFamily="18" charset="0"/>
              </a:rPr>
              <a:t>microlicethal</a:t>
            </a:r>
            <a:r>
              <a:rPr lang="en-US" sz="4800">
                <a:cs typeface="Times New Roman" pitchFamily="18" charset="0"/>
              </a:rPr>
              <a:t> (know the difference)</a:t>
            </a:r>
          </a:p>
          <a:p>
            <a:endParaRPr lang="en-US" sz="5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2063" y="38100"/>
            <a:ext cx="6618287" cy="7456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026"/>
          <p:cNvSpPr txBox="1">
            <a:spLocks noChangeArrowheads="1"/>
          </p:cNvSpPr>
          <p:nvPr/>
        </p:nvSpPr>
        <p:spPr bwMode="auto">
          <a:xfrm>
            <a:off x="304800" y="152400"/>
            <a:ext cx="88392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cs typeface="Times New Roman" pitchFamily="18" charset="0"/>
              </a:rPr>
              <a:t>Early stages</a:t>
            </a:r>
          </a:p>
          <a:p>
            <a:pPr>
              <a:buFontTx/>
              <a:buChar char="•"/>
            </a:pPr>
            <a:r>
              <a:rPr lang="en-US" sz="3600">
                <a:cs typeface="Times New Roman" pitchFamily="18" charset="0"/>
              </a:rPr>
              <a:t>Zygote</a:t>
            </a:r>
          </a:p>
          <a:p>
            <a:pPr>
              <a:buFontTx/>
              <a:buChar char="•"/>
            </a:pPr>
            <a:r>
              <a:rPr lang="en-US" sz="3600">
                <a:cs typeface="Times New Roman" pitchFamily="18" charset="0"/>
              </a:rPr>
              <a:t>Morula</a:t>
            </a:r>
          </a:p>
          <a:p>
            <a:pPr>
              <a:buFontTx/>
              <a:buChar char="•"/>
            </a:pPr>
            <a:r>
              <a:rPr lang="en-US" sz="3600">
                <a:cs typeface="Times New Roman" pitchFamily="18" charset="0"/>
              </a:rPr>
              <a:t>Blastocyst - inner cell mass, trophoblast</a:t>
            </a:r>
          </a:p>
          <a:p>
            <a:endParaRPr lang="en-US" sz="3600">
              <a:cs typeface="Times New Roman" pitchFamily="18" charset="0"/>
            </a:endParaRPr>
          </a:p>
          <a:p>
            <a:r>
              <a:rPr lang="en-US" sz="4000">
                <a:cs typeface="Times New Roman" pitchFamily="18" charset="0"/>
              </a:rPr>
              <a:t>Amniotic cavity</a:t>
            </a:r>
          </a:p>
          <a:p>
            <a:endParaRPr lang="en-US" sz="4000">
              <a:cs typeface="Times New Roman" pitchFamily="18" charset="0"/>
            </a:endParaRPr>
          </a:p>
          <a:p>
            <a:r>
              <a:rPr lang="en-US" sz="4000">
                <a:cs typeface="Times New Roman" pitchFamily="18" charset="0"/>
              </a:rPr>
              <a:t>Bilaminar embryo</a:t>
            </a:r>
          </a:p>
          <a:p>
            <a:endParaRPr lang="en-US" sz="4000">
              <a:cs typeface="Times New Roman" pitchFamily="18" charset="0"/>
            </a:endParaRPr>
          </a:p>
          <a:p>
            <a:r>
              <a:rPr lang="en-US" sz="4000">
                <a:cs typeface="Times New Roman" pitchFamily="18" charset="0"/>
              </a:rPr>
              <a:t>Notochord - first discrete structure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8062" cy="104457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Sperm Wins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0263" y="1282700"/>
            <a:ext cx="7485062" cy="534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Fertilization and</a:t>
            </a:r>
            <a:b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Oocyte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Activation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874838"/>
            <a:ext cx="8680450" cy="4983162"/>
          </a:xfrm>
        </p:spPr>
        <p:txBody>
          <a:bodyPr rtlCol="0">
            <a:normAutofit fontScale="92500" lnSpcReduction="20000"/>
          </a:bodyPr>
          <a:lstStyle/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/>
              <a:t>Fusion of oocyte and sperm (</a:t>
            </a:r>
            <a:r>
              <a:rPr lang="en-US" dirty="0" smtClean="0"/>
              <a:t>2,000</a:t>
            </a:r>
            <a:r>
              <a:rPr lang="en-US" dirty="0"/>
              <a:t>:1 volume ratio)</a:t>
            </a:r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333399"/>
                </a:solidFill>
              </a:rPr>
              <a:t>Oocyte</a:t>
            </a:r>
            <a:r>
              <a:rPr lang="en-US" dirty="0"/>
              <a:t>: provides DNA, organelles, nourishment</a:t>
            </a:r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333399"/>
                </a:solidFill>
              </a:rPr>
              <a:t>Sperm</a:t>
            </a:r>
            <a:r>
              <a:rPr lang="en-US" dirty="0"/>
              <a:t>: provides little more than DNA</a:t>
            </a:r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6666"/>
                </a:solidFill>
              </a:rPr>
              <a:t>Zona</a:t>
            </a:r>
            <a:r>
              <a:rPr lang="en-US" dirty="0">
                <a:solidFill>
                  <a:srgbClr val="FF6666"/>
                </a:solidFill>
              </a:rPr>
              <a:t> reaction</a:t>
            </a:r>
            <a:r>
              <a:rPr lang="en-US" dirty="0"/>
              <a:t> prevents</a:t>
            </a:r>
            <a:r>
              <a:rPr lang="en-US" dirty="0" smtClean="0"/>
              <a:t> fertilization by multiple sperm</a:t>
            </a:r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/>
              <a:t>23 chromosomes from</a:t>
            </a:r>
            <a:r>
              <a:rPr lang="en-US" dirty="0" smtClean="0"/>
              <a:t> oocyte &amp; sperm makes </a:t>
            </a:r>
            <a:r>
              <a:rPr lang="en-US" dirty="0"/>
              <a:t>46 total</a:t>
            </a:r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/>
              <a:t>Fertilized egg is called a </a:t>
            </a:r>
            <a:r>
              <a:rPr lang="en-US" dirty="0">
                <a:solidFill>
                  <a:srgbClr val="FF6666"/>
                </a:solidFill>
              </a:rPr>
              <a:t>zygote</a:t>
            </a:r>
            <a:r>
              <a:rPr lang="en-US" dirty="0"/>
              <a:t>, oocyte metabolic activity increases, and </a:t>
            </a:r>
            <a:r>
              <a:rPr lang="en-US" dirty="0">
                <a:solidFill>
                  <a:srgbClr val="FF6666"/>
                </a:solidFill>
              </a:rPr>
              <a:t>cleavage</a:t>
            </a:r>
            <a:r>
              <a:rPr lang="en-US" dirty="0"/>
              <a:t> begins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5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 Timetable for Gestation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680450" cy="5357812"/>
          </a:xfrm>
        </p:spPr>
        <p:txBody>
          <a:bodyPr/>
          <a:lstStyle/>
          <a:p>
            <a:pPr marL="463550" eaLnBrk="1" hangingPunct="1"/>
            <a:r>
              <a:rPr lang="en-US" dirty="0" smtClean="0">
                <a:solidFill>
                  <a:srgbClr val="FF6666"/>
                </a:solidFill>
                <a:latin typeface="Arial" pitchFamily="34" charset="0"/>
                <a:cs typeface="Arial" pitchFamily="34" charset="0"/>
              </a:rPr>
              <a:t>First Trimester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36625"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Early cell divisions, establishment of </a:t>
            </a:r>
            <a:r>
              <a:rPr lang="en-US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germ layers </a:t>
            </a:r>
            <a:r>
              <a:rPr lang="en-US" dirty="0" smtClean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(“germinate”)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beginning of organogenesis</a:t>
            </a:r>
          </a:p>
          <a:p>
            <a:pPr marL="463550" eaLnBrk="1" hangingPunct="1"/>
            <a:r>
              <a:rPr lang="en-US" dirty="0" smtClean="0">
                <a:solidFill>
                  <a:srgbClr val="FF6666"/>
                </a:solidFill>
                <a:latin typeface="Arial" pitchFamily="34" charset="0"/>
                <a:cs typeface="Arial" pitchFamily="34" charset="0"/>
              </a:rPr>
              <a:t>Second Trimester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36625"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Organogenesis completes</a:t>
            </a:r>
          </a:p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Third Trimester</a:t>
            </a:r>
          </a:p>
          <a:p>
            <a:pPr marL="936625"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Fetal growth, organ systems functional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-88900"/>
            <a:ext cx="7358062" cy="17494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Cleavage: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Zygote to Blastocyst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0563" y="1630363"/>
            <a:ext cx="7759700" cy="542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22250" y="160338"/>
            <a:ext cx="8678863" cy="1295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Holoblastic</a:t>
            </a:r>
            <a:r>
              <a:rPr lang="en-US" dirty="0" smtClean="0">
                <a:solidFill>
                  <a:schemeClr val="tx1"/>
                </a:solidFill>
              </a:rPr>
              <a:t> Cleavage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2725"/>
            <a:ext cx="8680450" cy="2463800"/>
          </a:xfrm>
        </p:spPr>
        <p:txBody>
          <a:bodyPr/>
          <a:lstStyle/>
          <a:p>
            <a:pPr marL="463550" eaLnBrk="1" hangingPunct="1"/>
            <a:r>
              <a:rPr lang="en-US" smtClean="0"/>
              <a:t>Rapid mitotic division begins</a:t>
            </a:r>
          </a:p>
          <a:p>
            <a:pPr marL="463550" eaLnBrk="1" hangingPunct="1"/>
            <a:r>
              <a:rPr lang="en-US" smtClean="0"/>
              <a:t>Cells gets progressively smaller</a:t>
            </a:r>
          </a:p>
          <a:p>
            <a:pPr marL="463550" eaLnBrk="1" hangingPunct="1"/>
            <a:r>
              <a:rPr lang="en-US" smtClean="0"/>
              <a:t>Zygote does not get larger (yet)</a:t>
            </a:r>
          </a:p>
          <a:p>
            <a:pPr marL="463550" eaLnBrk="1" hangingPunct="1"/>
            <a:r>
              <a:rPr lang="en-US" smtClean="0">
                <a:solidFill>
                  <a:srgbClr val="FF6666"/>
                </a:solidFill>
              </a:rPr>
              <a:t>Morula</a:t>
            </a:r>
            <a:r>
              <a:rPr lang="en-US" smtClean="0"/>
              <a:t>: solid mass of cells (~32 cells)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363" y="4114800"/>
            <a:ext cx="8920162" cy="2179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7" name="Rectangle 4"/>
          <p:cNvSpPr>
            <a:spLocks/>
          </p:cNvSpPr>
          <p:nvPr/>
        </p:nvSpPr>
        <p:spPr bwMode="auto">
          <a:xfrm>
            <a:off x="25400" y="6294438"/>
            <a:ext cx="1379538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Helvetica Neue Bold Condensed"/>
                <a:cs typeface="Helvetica Neue Bold Condensed"/>
              </a:rPr>
              <a:t>~30 hours</a:t>
            </a:r>
          </a:p>
        </p:txBody>
      </p:sp>
      <p:sp>
        <p:nvSpPr>
          <p:cNvPr id="23558" name="Rectangle 5"/>
          <p:cNvSpPr>
            <a:spLocks/>
          </p:cNvSpPr>
          <p:nvPr/>
        </p:nvSpPr>
        <p:spPr bwMode="auto">
          <a:xfrm>
            <a:off x="7739063" y="6294438"/>
            <a:ext cx="90805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Helvetica Neue Bold Condensed"/>
                <a:cs typeface="Helvetica Neue Bold Condensed"/>
              </a:rPr>
              <a:t>4 days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rot="10800000">
            <a:off x="6429375" y="3686175"/>
            <a:ext cx="1258888" cy="733425"/>
          </a:xfrm>
          <a:prstGeom prst="line">
            <a:avLst/>
          </a:prstGeom>
          <a:noFill/>
          <a:ln w="76200">
            <a:solidFill>
              <a:srgbClr val="FF6666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323lect1-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92113"/>
            <a:ext cx="6705600" cy="5808662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851525" y="6288088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Morula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Notochord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446088" y="1768475"/>
            <a:ext cx="8251825" cy="4865688"/>
          </a:xfrm>
        </p:spPr>
        <p:txBody>
          <a:bodyPr rtlCol="0">
            <a:normAutofit lnSpcReduction="10000"/>
          </a:bodyPr>
          <a:lstStyle/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Slender, fibrous, longitudinal rod</a:t>
            </a:r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Embryologically derived from </a:t>
            </a:r>
            <a:r>
              <a:rPr lang="en-US" dirty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mesoderm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Dorsal to the </a:t>
            </a:r>
            <a:r>
              <a:rPr lang="en-US" dirty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coelom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Ventral to the central nervous system</a:t>
            </a:r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Provides stiffness for the animal</a:t>
            </a:r>
          </a:p>
          <a:p>
            <a:pPr marL="937584"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Bends laterally, resists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cranio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-caudal compression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Primitive function replaced by </a:t>
            </a:r>
            <a:r>
              <a:rPr lang="en-US" dirty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vertebral column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bldLvl="5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Blastocyst Formation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928813"/>
            <a:ext cx="5626100" cy="4724400"/>
          </a:xfrm>
        </p:spPr>
        <p:txBody>
          <a:bodyPr/>
          <a:lstStyle/>
          <a:p>
            <a:pPr marL="463550" eaLnBrk="1" hangingPunct="1"/>
            <a:r>
              <a:rPr lang="en-US" smtClean="0"/>
              <a:t>Cleavage continues at the morula stage</a:t>
            </a:r>
          </a:p>
          <a:p>
            <a:pPr marL="463550" eaLnBrk="1" hangingPunct="1"/>
            <a:r>
              <a:rPr lang="en-US" smtClean="0"/>
              <a:t>A hollow forms - </a:t>
            </a:r>
            <a:r>
              <a:rPr lang="en-US" smtClean="0">
                <a:solidFill>
                  <a:srgbClr val="FF6666"/>
                </a:solidFill>
              </a:rPr>
              <a:t>Blastocoele</a:t>
            </a:r>
            <a:endParaRPr lang="en-US" smtClean="0"/>
          </a:p>
          <a:p>
            <a:pPr marL="463550" eaLnBrk="1" hangingPunct="1"/>
            <a:r>
              <a:rPr lang="en-US" smtClean="0"/>
              <a:t>Cells amass as one end of the </a:t>
            </a:r>
            <a:r>
              <a:rPr lang="en-US" smtClean="0">
                <a:solidFill>
                  <a:srgbClr val="FF6666"/>
                </a:solidFill>
              </a:rPr>
              <a:t>Blastocyst</a:t>
            </a:r>
            <a:r>
              <a:rPr lang="en-US" smtClean="0"/>
              <a:t> - </a:t>
            </a:r>
            <a:r>
              <a:rPr lang="en-US" smtClean="0">
                <a:solidFill>
                  <a:srgbClr val="FF6666"/>
                </a:solidFill>
              </a:rPr>
              <a:t>Inner Cell Mass</a:t>
            </a:r>
            <a:endParaRPr lang="en-US" smtClean="0"/>
          </a:p>
          <a:p>
            <a:pPr marL="936625" lvl="1" eaLnBrk="1" hangingPunct="1"/>
            <a:r>
              <a:rPr lang="en-US" smtClean="0"/>
              <a:t>Also called </a:t>
            </a:r>
            <a:r>
              <a:rPr lang="en-US" smtClean="0">
                <a:solidFill>
                  <a:srgbClr val="004080"/>
                </a:solidFill>
              </a:rPr>
              <a:t>Embryoblast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40413" y="2754313"/>
            <a:ext cx="3276600" cy="2401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Blastocyst Formation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928813"/>
            <a:ext cx="5626100" cy="4724400"/>
          </a:xfrm>
        </p:spPr>
        <p:txBody>
          <a:bodyPr/>
          <a:lstStyle/>
          <a:p>
            <a:pPr marL="463550" eaLnBrk="1" hangingPunct="1"/>
            <a:r>
              <a:rPr lang="en-US" smtClean="0"/>
              <a:t>Inner Cell Mass (</a:t>
            </a:r>
            <a:r>
              <a:rPr lang="en-US" smtClean="0">
                <a:solidFill>
                  <a:srgbClr val="004080"/>
                </a:solidFill>
              </a:rPr>
              <a:t>Embryoblast</a:t>
            </a:r>
            <a:r>
              <a:rPr lang="en-US" smtClean="0"/>
              <a:t>)</a:t>
            </a:r>
          </a:p>
          <a:p>
            <a:pPr marL="936625" lvl="1" eaLnBrk="1" hangingPunct="1"/>
            <a:r>
              <a:rPr lang="en-US" smtClean="0"/>
              <a:t>Forms Embryo</a:t>
            </a:r>
          </a:p>
          <a:p>
            <a:pPr marL="463550" eaLnBrk="1" hangingPunct="1"/>
            <a:r>
              <a:rPr lang="en-US" smtClean="0"/>
              <a:t>Outer Cell Mass (</a:t>
            </a:r>
            <a:r>
              <a:rPr lang="en-US" smtClean="0">
                <a:solidFill>
                  <a:srgbClr val="004080"/>
                </a:solidFill>
              </a:rPr>
              <a:t>Trophoblast</a:t>
            </a:r>
            <a:r>
              <a:rPr lang="en-US" smtClean="0"/>
              <a:t>)</a:t>
            </a:r>
          </a:p>
          <a:p>
            <a:pPr marL="936625" lvl="1" eaLnBrk="1" hangingPunct="1"/>
            <a:r>
              <a:rPr lang="en-US" smtClean="0"/>
              <a:t>Forms extra-embryonic tissues</a:t>
            </a:r>
          </a:p>
          <a:p>
            <a:pPr marL="936625" lvl="1" eaLnBrk="1" hangingPunct="1"/>
            <a:r>
              <a:rPr lang="en-US" smtClean="0"/>
              <a:t>Primarily placenta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40413" y="2754313"/>
            <a:ext cx="3276600" cy="2401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Implantation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08138"/>
            <a:ext cx="8680450" cy="4981575"/>
          </a:xfrm>
        </p:spPr>
        <p:txBody>
          <a:bodyPr/>
          <a:lstStyle/>
          <a:p>
            <a:pPr marL="463550" eaLnBrk="1" hangingPunct="1"/>
            <a:r>
              <a:rPr lang="en-US" smtClean="0"/>
              <a:t>Coincident with blastulation, the zona pellucida is shed (</a:t>
            </a:r>
            <a:r>
              <a:rPr lang="en-US" smtClean="0">
                <a:solidFill>
                  <a:srgbClr val="FF6666"/>
                </a:solidFill>
              </a:rPr>
              <a:t>hatching</a:t>
            </a:r>
            <a:r>
              <a:rPr lang="en-US" smtClean="0"/>
              <a:t>)</a:t>
            </a:r>
          </a:p>
          <a:p>
            <a:pPr marL="463550" eaLnBrk="1" hangingPunct="1"/>
            <a:r>
              <a:rPr lang="en-US" smtClean="0"/>
              <a:t>Hatching exposes the bare trophoblast cells to the uterine wall</a:t>
            </a:r>
          </a:p>
          <a:p>
            <a:pPr marL="463550" eaLnBrk="1" hangingPunct="1"/>
            <a:r>
              <a:rPr lang="en-US" smtClean="0"/>
              <a:t>The uterine wall is prepared for implantation each month under hormonal control</a:t>
            </a:r>
          </a:p>
          <a:p>
            <a:pPr marL="463550" eaLnBrk="1" hangingPunct="1"/>
            <a:r>
              <a:rPr lang="en-US" smtClean="0"/>
              <a:t>Trophoblast begins to thicken as it begins to implant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Implantation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smtClean="0"/>
              <a:t>Two layers form from the trophoblast</a:t>
            </a:r>
          </a:p>
          <a:p>
            <a:pPr marL="936625" lvl="1" eaLnBrk="1" hangingPunct="1"/>
            <a:r>
              <a:rPr lang="en-US" smtClean="0">
                <a:solidFill>
                  <a:srgbClr val="FF6666"/>
                </a:solidFill>
              </a:rPr>
              <a:t>Cytotrophoblast</a:t>
            </a:r>
            <a:r>
              <a:rPr lang="en-US" smtClean="0"/>
              <a:t> - cellular layer closest to the inner cell mass (embryoblast)</a:t>
            </a:r>
          </a:p>
          <a:p>
            <a:pPr marL="936625" lvl="1" eaLnBrk="1" hangingPunct="1"/>
            <a:r>
              <a:rPr lang="en-US" smtClean="0">
                <a:solidFill>
                  <a:srgbClr val="FF6666"/>
                </a:solidFill>
              </a:rPr>
              <a:t>Syncytiotrophoblast</a:t>
            </a:r>
            <a:r>
              <a:rPr lang="en-US" smtClean="0"/>
              <a:t> - cell walls break down on the side near the uterine wall and invade the uterine tissue</a:t>
            </a:r>
          </a:p>
          <a:p>
            <a:pPr marL="463550" eaLnBrk="1" hangingPunct="1"/>
            <a:r>
              <a:rPr lang="en-US" smtClean="0"/>
              <a:t>By day 10, the blastocyst is completely embedded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" y="1303338"/>
            <a:ext cx="9028113" cy="425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88" y="1217613"/>
            <a:ext cx="9026525" cy="441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323lect1-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554038"/>
            <a:ext cx="6400800" cy="5751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88" y="1217613"/>
            <a:ext cx="9026525" cy="441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88" y="1082675"/>
            <a:ext cx="9026525" cy="4694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2475" y="3632200"/>
            <a:ext cx="4402138" cy="302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Normal and Ectopic Implantation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smtClean="0"/>
              <a:t>Normal: the endometrium of the uterus</a:t>
            </a:r>
          </a:p>
          <a:p>
            <a:pPr marL="463550" eaLnBrk="1" hangingPunct="1"/>
            <a:r>
              <a:rPr lang="en-US" smtClean="0"/>
              <a:t>Ectopic:</a:t>
            </a:r>
          </a:p>
          <a:p>
            <a:pPr marL="936625" lvl="1" eaLnBrk="1" hangingPunct="1"/>
            <a:r>
              <a:rPr lang="en-US" smtClean="0"/>
              <a:t>Uterine (Fallopian) tube</a:t>
            </a:r>
          </a:p>
          <a:p>
            <a:pPr marL="936625" lvl="1" eaLnBrk="1" hangingPunct="1"/>
            <a:r>
              <a:rPr lang="en-US" smtClean="0"/>
              <a:t>Cervix</a:t>
            </a:r>
          </a:p>
          <a:p>
            <a:pPr marL="936625" lvl="1" eaLnBrk="1" hangingPunct="1"/>
            <a:r>
              <a:rPr lang="en-US" smtClean="0"/>
              <a:t>Abdominal cavity</a:t>
            </a:r>
          </a:p>
          <a:p>
            <a:pPr marL="936625" lvl="1" eaLnBrk="1" hangingPunct="1"/>
            <a:r>
              <a:rPr lang="en-US" smtClean="0"/>
              <a:t>Ovary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323lec1-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066800"/>
            <a:ext cx="6705600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09800" y="304800"/>
            <a:ext cx="4945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Pharyngeal (Gill) Pouches</a:t>
            </a:r>
            <a:endParaRPr lang="en-US" sz="32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88" y="1619250"/>
            <a:ext cx="9026525" cy="469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/>
          </p:cNvSpPr>
          <p:nvPr/>
        </p:nvSpPr>
        <p:spPr bwMode="auto">
          <a:xfrm>
            <a:off x="4813300" y="2544763"/>
            <a:ext cx="1008063" cy="1741487"/>
          </a:xfrm>
          <a:prstGeom prst="rect">
            <a:avLst/>
          </a:prstGeom>
          <a:noFill/>
          <a:ln w="88900">
            <a:solidFill>
              <a:srgbClr val="FF6666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8062" cy="14287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Amniotic Cavity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1027" descr="Dev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8350"/>
            <a:ext cx="9144000" cy="532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Amniotic Cavity Formation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smtClean="0"/>
              <a:t>Inner Cell Mass (ICM) pulls away from the Trophoblast forming a hollow </a:t>
            </a:r>
            <a:r>
              <a:rPr lang="en-US" smtClean="0">
                <a:solidFill>
                  <a:srgbClr val="FF6666"/>
                </a:solidFill>
              </a:rPr>
              <a:t>Amniotic Cavity</a:t>
            </a:r>
            <a:endParaRPr lang="en-US" smtClean="0"/>
          </a:p>
          <a:p>
            <a:pPr marL="463550" eaLnBrk="1" hangingPunct="1"/>
            <a:r>
              <a:rPr lang="en-US" smtClean="0"/>
              <a:t>ICM forms a flat disc with two layers - </a:t>
            </a:r>
            <a:r>
              <a:rPr lang="en-US" smtClean="0">
                <a:solidFill>
                  <a:srgbClr val="FF6666"/>
                </a:solidFill>
              </a:rPr>
              <a:t>Bilaminar germ disc</a:t>
            </a:r>
            <a:endParaRPr lang="en-US" smtClean="0"/>
          </a:p>
          <a:p>
            <a:pPr marL="936625" lvl="1" eaLnBrk="1" hangingPunct="1"/>
            <a:r>
              <a:rPr lang="en-US" smtClean="0">
                <a:solidFill>
                  <a:srgbClr val="FF6666"/>
                </a:solidFill>
              </a:rPr>
              <a:t>Epiblast</a:t>
            </a:r>
            <a:r>
              <a:rPr lang="en-US" smtClean="0"/>
              <a:t> - </a:t>
            </a:r>
            <a:r>
              <a:rPr lang="en-US" smtClean="0">
                <a:solidFill>
                  <a:srgbClr val="333399"/>
                </a:solidFill>
              </a:rPr>
              <a:t>dorsal</a:t>
            </a:r>
            <a:r>
              <a:rPr lang="en-US" smtClean="0"/>
              <a:t>, exposed to amniotic cavity</a:t>
            </a:r>
          </a:p>
          <a:p>
            <a:pPr marL="936625" lvl="1" eaLnBrk="1" hangingPunct="1"/>
            <a:r>
              <a:rPr lang="en-US" smtClean="0">
                <a:solidFill>
                  <a:srgbClr val="FF6666"/>
                </a:solidFill>
              </a:rPr>
              <a:t>Hypoblast</a:t>
            </a:r>
            <a:r>
              <a:rPr lang="en-US" smtClean="0"/>
              <a:t> - </a:t>
            </a:r>
            <a:r>
              <a:rPr lang="en-US" smtClean="0">
                <a:solidFill>
                  <a:srgbClr val="333399"/>
                </a:solidFill>
              </a:rPr>
              <a:t>ventral</a:t>
            </a:r>
            <a:r>
              <a:rPr lang="en-US" smtClean="0"/>
              <a:t>, facing the yoke sac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8062" cy="1168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</a:rPr>
              <a:t>Bilaminar</a:t>
            </a:r>
            <a:r>
              <a:rPr lang="en-US" dirty="0" smtClean="0">
                <a:solidFill>
                  <a:schemeClr val="tx1"/>
                </a:solidFill>
              </a:rPr>
              <a:t> Germ Disc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3513" y="1527175"/>
            <a:ext cx="6276975" cy="5249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524000" y="3581400"/>
            <a:ext cx="27432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1600" y="2057400"/>
            <a:ext cx="304800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752600"/>
            <a:ext cx="15552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Epiblast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Hypoblast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ev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26988"/>
            <a:ext cx="7315200" cy="680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Blastocyst12Da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19088"/>
            <a:ext cx="8458200" cy="6056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Epiblas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0"/>
            <a:ext cx="60975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77863" y="179388"/>
            <a:ext cx="7788275" cy="1168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Anatomical Axes Defined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3150" y="2643188"/>
            <a:ext cx="4448175" cy="261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4562475" y="2400300"/>
            <a:ext cx="0" cy="3127375"/>
          </a:xfrm>
          <a:prstGeom prst="line">
            <a:avLst/>
          </a:prstGeom>
          <a:noFill/>
          <a:ln w="114300">
            <a:solidFill>
              <a:srgbClr val="FF6666"/>
            </a:solidFill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 flipH="1">
            <a:off x="2276475" y="4322763"/>
            <a:ext cx="4564063" cy="0"/>
          </a:xfrm>
          <a:prstGeom prst="line">
            <a:avLst/>
          </a:prstGeom>
          <a:noFill/>
          <a:ln w="114300">
            <a:solidFill>
              <a:srgbClr val="FF6666"/>
            </a:solidFill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0966" name="Rectangle 5"/>
          <p:cNvSpPr>
            <a:spLocks/>
          </p:cNvSpPr>
          <p:nvPr/>
        </p:nvSpPr>
        <p:spPr bwMode="auto">
          <a:xfrm>
            <a:off x="4049713" y="1998663"/>
            <a:ext cx="890587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Helvetica Neue Bold Condensed"/>
                <a:cs typeface="Helvetica Neue Bold Condensed"/>
              </a:rPr>
              <a:t>Dorsal</a:t>
            </a:r>
          </a:p>
        </p:txBody>
      </p:sp>
      <p:sp>
        <p:nvSpPr>
          <p:cNvPr id="40967" name="Rectangle 6"/>
          <p:cNvSpPr>
            <a:spLocks/>
          </p:cNvSpPr>
          <p:nvPr/>
        </p:nvSpPr>
        <p:spPr bwMode="auto">
          <a:xfrm>
            <a:off x="3990975" y="5516563"/>
            <a:ext cx="96043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Helvetica Neue Bold Condensed"/>
                <a:cs typeface="Helvetica Neue Bold Condensed"/>
              </a:rPr>
              <a:t>Ventral</a:t>
            </a:r>
          </a:p>
        </p:txBody>
      </p:sp>
      <p:sp>
        <p:nvSpPr>
          <p:cNvPr id="40968" name="Rectangle 7"/>
          <p:cNvSpPr>
            <a:spLocks/>
          </p:cNvSpPr>
          <p:nvPr/>
        </p:nvSpPr>
        <p:spPr bwMode="auto">
          <a:xfrm>
            <a:off x="6858000" y="4141788"/>
            <a:ext cx="9779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Helvetica Neue Bold Condensed"/>
                <a:cs typeface="Helvetica Neue Bold Condensed"/>
              </a:rPr>
              <a:t>Cranial</a:t>
            </a:r>
          </a:p>
        </p:txBody>
      </p:sp>
      <p:sp>
        <p:nvSpPr>
          <p:cNvPr id="40969" name="Rectangle 8"/>
          <p:cNvSpPr>
            <a:spLocks/>
          </p:cNvSpPr>
          <p:nvPr/>
        </p:nvSpPr>
        <p:spPr bwMode="auto">
          <a:xfrm>
            <a:off x="1174750" y="4141788"/>
            <a:ext cx="9779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Helvetica Neue Bold Condensed"/>
                <a:cs typeface="Helvetica Neue Bold Condensed"/>
              </a:rPr>
              <a:t>Caudal</a:t>
            </a: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 flipH="1">
            <a:off x="3562350" y="3357563"/>
            <a:ext cx="2000250" cy="1946275"/>
          </a:xfrm>
          <a:prstGeom prst="line">
            <a:avLst/>
          </a:prstGeom>
          <a:noFill/>
          <a:ln w="114300">
            <a:solidFill>
              <a:srgbClr val="FF6666"/>
            </a:solidFill>
            <a:round/>
            <a:headEnd type="stealth" w="med" len="med"/>
            <a:tailEnd type="stealth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0971" name="Rectangle 10"/>
          <p:cNvSpPr>
            <a:spLocks/>
          </p:cNvSpPr>
          <p:nvPr/>
        </p:nvSpPr>
        <p:spPr bwMode="auto">
          <a:xfrm>
            <a:off x="5556250" y="3008313"/>
            <a:ext cx="512763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Helvetica Neue Bold Condensed"/>
                <a:cs typeface="Helvetica Neue Bold Condensed"/>
              </a:rPr>
              <a:t>Left</a:t>
            </a:r>
          </a:p>
        </p:txBody>
      </p:sp>
      <p:sp>
        <p:nvSpPr>
          <p:cNvPr id="40972" name="Rectangle 11"/>
          <p:cNvSpPr>
            <a:spLocks/>
          </p:cNvSpPr>
          <p:nvPr/>
        </p:nvSpPr>
        <p:spPr bwMode="auto">
          <a:xfrm>
            <a:off x="2760663" y="5257800"/>
            <a:ext cx="719137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Helvetica Neue Bold Condensed"/>
                <a:cs typeface="Helvetica Neue Bold Condensed"/>
              </a:rPr>
              <a:t>Right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371600" y="838200"/>
            <a:ext cx="627062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cs typeface="Times New Roman" pitchFamily="18" charset="0"/>
              </a:rPr>
              <a:t>Germ layers</a:t>
            </a:r>
          </a:p>
          <a:p>
            <a:pPr>
              <a:buFontTx/>
              <a:buChar char="•"/>
            </a:pPr>
            <a:r>
              <a:rPr lang="en-US" sz="7200">
                <a:cs typeface="Times New Roman" pitchFamily="18" charset="0"/>
              </a:rPr>
              <a:t>Ectoderm</a:t>
            </a:r>
          </a:p>
          <a:p>
            <a:pPr>
              <a:buFontTx/>
              <a:buChar char="•"/>
            </a:pPr>
            <a:r>
              <a:rPr lang="en-US" sz="7200">
                <a:cs typeface="Times New Roman" pitchFamily="18" charset="0"/>
              </a:rPr>
              <a:t>Mesoderm</a:t>
            </a:r>
          </a:p>
          <a:p>
            <a:pPr>
              <a:buFontTx/>
              <a:buChar char="•"/>
            </a:pPr>
            <a:r>
              <a:rPr lang="en-US" sz="7200">
                <a:cs typeface="Times New Roman" pitchFamily="18" charset="0"/>
              </a:rPr>
              <a:t>Endoderm</a:t>
            </a:r>
          </a:p>
          <a:p>
            <a:endParaRPr lang="en-US" sz="3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InvaginatingMesoder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0"/>
            <a:ext cx="44164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Endostyle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b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Thyroid Gland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Endostyle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marL="936625" lvl="1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 ciliated groove in the floor of the mouth</a:t>
            </a:r>
          </a:p>
          <a:p>
            <a:pPr marL="936625" lvl="1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Present in early chordates</a:t>
            </a:r>
          </a:p>
          <a:p>
            <a:pPr marL="463550" eaLnBrk="1" hangingPunct="1"/>
            <a:r>
              <a:rPr lang="en-US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Thyroid Gland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marL="936625" lvl="1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Present in more advanced chordates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6175" y="3759200"/>
            <a:ext cx="4160838" cy="307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6666"/>
                </a:solidFill>
              </a:rPr>
              <a:t>Gastrulation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Formation of Three Embryonic Layers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28813"/>
            <a:ext cx="6027738" cy="4017962"/>
          </a:xfrm>
        </p:spPr>
        <p:txBody>
          <a:bodyPr rtlCol="0">
            <a:normAutofit fontScale="92500" lnSpcReduction="10000"/>
          </a:bodyPr>
          <a:lstStyle/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 err="1"/>
              <a:t>Epiblast</a:t>
            </a:r>
            <a:r>
              <a:rPr lang="en-US" dirty="0"/>
              <a:t> cells begin to migrate medially toward the </a:t>
            </a:r>
            <a:r>
              <a:rPr lang="en-US" dirty="0">
                <a:solidFill>
                  <a:srgbClr val="FF6666"/>
                </a:solidFill>
              </a:rPr>
              <a:t>primitive streak</a:t>
            </a:r>
            <a:endParaRPr lang="en-US" dirty="0"/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/>
              <a:t>Then they move ventrally toward the hypoblast. The intermediate layer becomes </a:t>
            </a:r>
            <a:r>
              <a:rPr lang="en-US" dirty="0">
                <a:solidFill>
                  <a:srgbClr val="FF6666"/>
                </a:solidFill>
              </a:rPr>
              <a:t>Mesoderm</a:t>
            </a:r>
            <a:r>
              <a:rPr lang="en-US" dirty="0"/>
              <a:t>.</a:t>
            </a:r>
          </a:p>
          <a:p>
            <a:pPr marL="464327" eaLnBrk="1" fontAlgn="auto" hangingPunct="1">
              <a:spcAft>
                <a:spcPts val="0"/>
              </a:spcAft>
              <a:defRPr/>
            </a:pPr>
            <a:r>
              <a:rPr lang="en-US" dirty="0"/>
              <a:t>This </a:t>
            </a:r>
            <a:r>
              <a:rPr lang="en-US" dirty="0" err="1"/>
              <a:t>invagination</a:t>
            </a:r>
            <a:r>
              <a:rPr lang="en-US" dirty="0"/>
              <a:t> progresses caudal to cranial</a:t>
            </a:r>
          </a:p>
        </p:txBody>
      </p:sp>
      <p:sp>
        <p:nvSpPr>
          <p:cNvPr id="44037" name="Rectangle 4"/>
          <p:cNvSpPr>
            <a:spLocks/>
          </p:cNvSpPr>
          <p:nvPr/>
        </p:nvSpPr>
        <p:spPr bwMode="auto">
          <a:xfrm>
            <a:off x="4059238" y="6116638"/>
            <a:ext cx="1069975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ea typeface="Helvetica Neue Bold Condensed"/>
                <a:cs typeface="Helvetica Neue Bold Condensed"/>
              </a:rPr>
              <a:t>Textbook</a:t>
            </a:r>
          </a:p>
          <a:p>
            <a:r>
              <a:rPr lang="en-US" sz="2000">
                <a:ea typeface="Helvetica Neue Bold Condensed"/>
                <a:cs typeface="Helvetica Neue Bold Condensed"/>
              </a:rPr>
              <a:t>Depiction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 descr="NotochordFormation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19200" y="38100"/>
            <a:ext cx="6858000" cy="6778625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323lect1-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349375"/>
            <a:ext cx="85344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323lect1-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968375"/>
            <a:ext cx="7772400" cy="501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Formation of the Notochord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928813"/>
            <a:ext cx="8680450" cy="2125662"/>
          </a:xfrm>
        </p:spPr>
        <p:txBody>
          <a:bodyPr/>
          <a:lstStyle/>
          <a:p>
            <a:pPr marL="463550" eaLnBrk="1" hangingPunct="1"/>
            <a:r>
              <a:rPr lang="en-US" smtClean="0"/>
              <a:t>As mesodermal formation moves cranially, a dense aggregation of cells forms</a:t>
            </a:r>
          </a:p>
          <a:p>
            <a:pPr marL="936625" lvl="1" eaLnBrk="1" hangingPunct="1"/>
            <a:r>
              <a:rPr lang="en-US" smtClean="0"/>
              <a:t>This will form the </a:t>
            </a:r>
            <a:r>
              <a:rPr lang="en-US" smtClean="0">
                <a:solidFill>
                  <a:srgbClr val="333399"/>
                </a:solidFill>
              </a:rPr>
              <a:t>notochord</a:t>
            </a:r>
          </a:p>
        </p:txBody>
      </p:sp>
      <p:pic>
        <p:nvPicPr>
          <p:cNvPr id="64516" name="Picture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57998">
            <a:off x="549275" y="4554538"/>
            <a:ext cx="8027988" cy="209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4517" name="Line 4"/>
          <p:cNvSpPr>
            <a:spLocks noChangeShapeType="1"/>
          </p:cNvSpPr>
          <p:nvPr/>
        </p:nvSpPr>
        <p:spPr bwMode="auto">
          <a:xfrm rot="10800000" flipH="1">
            <a:off x="4830763" y="3722688"/>
            <a:ext cx="0" cy="1706562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 type="stealth" w="med" len="med"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ev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19225" y="0"/>
            <a:ext cx="63023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MesodermDifferentiati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1750"/>
            <a:ext cx="8153400" cy="673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MesodermSE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66738"/>
            <a:ext cx="8991600" cy="562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ev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0963"/>
            <a:ext cx="9144000" cy="6697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323lect1-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609600"/>
            <a:ext cx="4283075" cy="5638800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1371600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cs typeface="Times New Roman" pitchFamily="18" charset="0"/>
              </a:rPr>
              <a:t>Concurrent events:</a:t>
            </a:r>
          </a:p>
          <a:p>
            <a:pPr>
              <a:spcBef>
                <a:spcPct val="50000"/>
              </a:spcBef>
            </a:pPr>
            <a:r>
              <a:rPr lang="en-US" sz="3600"/>
              <a:t>Neural folds to Neural G</a:t>
            </a:r>
            <a:r>
              <a:rPr lang="en-US" sz="3600">
                <a:cs typeface="Times New Roman" pitchFamily="18" charset="0"/>
              </a:rPr>
              <a:t>roove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Post-anal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Tail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 tail extending beyond the anus</a:t>
            </a:r>
          </a:p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Primarily for swimming in lower chordates</a:t>
            </a:r>
          </a:p>
        </p:txBody>
      </p:sp>
      <p:pic>
        <p:nvPicPr>
          <p:cNvPr id="4" name="Picture 3" descr="tail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2895600"/>
            <a:ext cx="49593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2454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cs typeface="Times New Roman" pitchFamily="18" charset="0"/>
              </a:rPr>
              <a:t>Mesodermal structures</a:t>
            </a:r>
          </a:p>
          <a:p>
            <a:endParaRPr lang="en-US" sz="360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600">
                <a:cs typeface="Times New Roman" pitchFamily="18" charset="0"/>
              </a:rPr>
              <a:t>Paraxial mesoderm</a:t>
            </a:r>
          </a:p>
          <a:p>
            <a:pPr>
              <a:buFontTx/>
              <a:buChar char="•"/>
            </a:pPr>
            <a:r>
              <a:rPr lang="en-US" sz="3600">
                <a:cs typeface="Times New Roman" pitchFamily="18" charset="0"/>
              </a:rPr>
              <a:t>Lateral mesoderm</a:t>
            </a:r>
          </a:p>
          <a:p>
            <a:pPr>
              <a:buFontTx/>
              <a:buChar char="•"/>
            </a:pPr>
            <a:r>
              <a:rPr lang="en-US" sz="3600">
                <a:cs typeface="Times New Roman" pitchFamily="18" charset="0"/>
              </a:rPr>
              <a:t>Intermediate mesoderm</a:t>
            </a:r>
          </a:p>
          <a:p>
            <a:pPr>
              <a:buFontTx/>
              <a:buChar char="•"/>
            </a:pPr>
            <a:r>
              <a:rPr lang="en-US" sz="3600">
                <a:cs typeface="Times New Roman" pitchFamily="18" charset="0"/>
              </a:rPr>
              <a:t>Somites</a:t>
            </a:r>
          </a:p>
          <a:p>
            <a:pPr lvl="1">
              <a:buFontTx/>
              <a:buChar char="•"/>
            </a:pPr>
            <a:r>
              <a:rPr lang="en-US" sz="3600">
                <a:cs typeface="Times New Roman" pitchFamily="18" charset="0"/>
              </a:rPr>
              <a:t>Segmental structures - how many in the head, neck, thorax, abdomen, pelvis, and in what remains of the tail. What is the total number of of segments in the body?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93725" y="477838"/>
            <a:ext cx="85502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cs typeface="Times New Roman" pitchFamily="18" charset="0"/>
              </a:rPr>
              <a:t>Early Development Continued:</a:t>
            </a:r>
          </a:p>
          <a:p>
            <a:endParaRPr lang="en-US" sz="440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4400"/>
              <a:t>Dorsal hollow nerve tube</a:t>
            </a:r>
          </a:p>
          <a:p>
            <a:pPr>
              <a:buFontTx/>
              <a:buChar char="•"/>
            </a:pPr>
            <a:r>
              <a:rPr lang="en-US" sz="4400"/>
              <a:t>Neural crest</a:t>
            </a:r>
          </a:p>
          <a:p>
            <a:pPr>
              <a:buFontTx/>
              <a:buChar char="•"/>
            </a:pPr>
            <a:r>
              <a:rPr lang="en-US" sz="4400">
                <a:cs typeface="Times New Roman" pitchFamily="18" charset="0"/>
              </a:rPr>
              <a:t>Further differentiation of the mesoderm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323lect1-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304800"/>
            <a:ext cx="3001963" cy="601980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029200" y="573088"/>
            <a:ext cx="3352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/>
              <a:t>Neural Crest Development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NeuralCres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6325" y="0"/>
            <a:ext cx="44497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NeuralCrestMigrati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8575" y="0"/>
            <a:ext cx="65468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026"/>
          <p:cNvSpPr txBox="1">
            <a:spLocks noChangeArrowheads="1"/>
          </p:cNvSpPr>
          <p:nvPr/>
        </p:nvSpPr>
        <p:spPr bwMode="auto">
          <a:xfrm>
            <a:off x="304800" y="496888"/>
            <a:ext cx="8839200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>
                <a:cs typeface="Times New Roman" pitchFamily="18" charset="0"/>
              </a:rPr>
              <a:t>Structures Visible in the Basic Cross-Section of the Body (Embryo or Adult!)</a:t>
            </a:r>
          </a:p>
          <a:p>
            <a:endParaRPr lang="en-US" sz="440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Coelom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Somatopleure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Splanchnopleure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Parietal Peritoneum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Visceral Peritoneum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Dorsal mesentery</a:t>
            </a:r>
          </a:p>
          <a:p>
            <a:pPr>
              <a:buFontTx/>
              <a:buChar char="•"/>
            </a:pPr>
            <a:r>
              <a:rPr lang="en-US" sz="3200">
                <a:cs typeface="Times New Roman" pitchFamily="18" charset="0"/>
              </a:rPr>
              <a:t>Ventral mesentery</a:t>
            </a:r>
            <a:endParaRPr lang="en-US" sz="32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323lect1-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1538" y="228600"/>
            <a:ext cx="4803775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323lect1-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438150"/>
            <a:ext cx="7924800" cy="598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323lect1-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3013" y="457200"/>
            <a:ext cx="4221162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323lect1-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92413" y="228600"/>
            <a:ext cx="3516312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Segmented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Body Musculature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Blocks of muscle </a:t>
            </a:r>
          </a:p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Arranged along the length of the body</a:t>
            </a:r>
          </a:p>
          <a:p>
            <a:pPr marL="463550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You will see this clearly when you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 your dissections.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1775" y="279400"/>
            <a:ext cx="2263775" cy="632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" y="898525"/>
            <a:ext cx="6434138" cy="5092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Ectoderm (pt. 1)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smtClean="0">
                <a:solidFill>
                  <a:srgbClr val="FF6666"/>
                </a:solidFill>
              </a:rPr>
              <a:t>Epidermal Ectoderm</a:t>
            </a:r>
            <a:endParaRPr lang="en-US" smtClean="0"/>
          </a:p>
          <a:p>
            <a:pPr marL="936625" lvl="1" eaLnBrk="1" hangingPunct="1"/>
            <a:r>
              <a:rPr lang="en-US" smtClean="0"/>
              <a:t>Epidermis - skin, hair follicles &amp; hair, nails</a:t>
            </a:r>
          </a:p>
          <a:p>
            <a:pPr marL="936625" lvl="1" eaLnBrk="1" hangingPunct="1"/>
            <a:r>
              <a:rPr lang="en-US" smtClean="0"/>
              <a:t>Anterior mouth</a:t>
            </a:r>
          </a:p>
          <a:p>
            <a:pPr marL="936625" lvl="1" eaLnBrk="1" hangingPunct="1"/>
            <a:r>
              <a:rPr lang="en-US" smtClean="0"/>
              <a:t>Terminal GI system</a:t>
            </a:r>
          </a:p>
          <a:p>
            <a:pPr marL="463550" eaLnBrk="1" hangingPunct="1"/>
            <a:r>
              <a:rPr lang="en-US" smtClean="0">
                <a:solidFill>
                  <a:srgbClr val="FF6666"/>
                </a:solidFill>
              </a:rPr>
              <a:t>Neural Plate Ectoderm</a:t>
            </a:r>
            <a:endParaRPr lang="en-US" smtClean="0"/>
          </a:p>
          <a:p>
            <a:pPr marL="936625" lvl="1" eaLnBrk="1" hangingPunct="1"/>
            <a:r>
              <a:rPr lang="en-US" smtClean="0"/>
              <a:t>Central Nervous System - brain &amp; spinal cord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Ectoderm (pt. 2)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97038"/>
            <a:ext cx="8680450" cy="5124450"/>
          </a:xfrm>
        </p:spPr>
        <p:txBody>
          <a:bodyPr/>
          <a:lstStyle/>
          <a:p>
            <a:pPr marL="463550" eaLnBrk="1" hangingPunct="1"/>
            <a:r>
              <a:rPr lang="en-US" smtClean="0">
                <a:solidFill>
                  <a:srgbClr val="FF6666"/>
                </a:solidFill>
              </a:rPr>
              <a:t>Neural Crest Ectoderm</a:t>
            </a:r>
            <a:endParaRPr lang="en-US" smtClean="0"/>
          </a:p>
          <a:p>
            <a:pPr marL="936625" lvl="1" eaLnBrk="1" hangingPunct="1"/>
            <a:r>
              <a:rPr lang="en-US" smtClean="0"/>
              <a:t>Peripheral nervous system - nerves outside CNS</a:t>
            </a:r>
          </a:p>
          <a:p>
            <a:pPr marL="936625" lvl="1" eaLnBrk="1" hangingPunct="1"/>
            <a:r>
              <a:rPr lang="en-US" smtClean="0"/>
              <a:t>Ganglia of nervous system (cranial, spinal, autonomic)</a:t>
            </a:r>
          </a:p>
          <a:p>
            <a:pPr marL="936625" lvl="1" eaLnBrk="1" hangingPunct="1"/>
            <a:r>
              <a:rPr lang="en-US" smtClean="0"/>
              <a:t>Dentine of teeth</a:t>
            </a:r>
          </a:p>
          <a:p>
            <a:pPr marL="936625" lvl="1" eaLnBrk="1" hangingPunct="1"/>
            <a:r>
              <a:rPr lang="en-US" smtClean="0"/>
              <a:t>Head skeleton</a:t>
            </a:r>
          </a:p>
          <a:p>
            <a:pPr marL="936625" lvl="1" eaLnBrk="1" hangingPunct="1"/>
            <a:r>
              <a:rPr lang="en-US" smtClean="0"/>
              <a:t>Pigment cells</a:t>
            </a:r>
          </a:p>
          <a:p>
            <a:pPr marL="936625" lvl="1" eaLnBrk="1" hangingPunct="1"/>
            <a:r>
              <a:rPr lang="en-US" smtClean="0"/>
              <a:t>Covering of the brain (meninges)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Mesoderm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smtClean="0"/>
              <a:t>Three divisions:</a:t>
            </a:r>
          </a:p>
          <a:p>
            <a:pPr marL="936625" lvl="1" eaLnBrk="1" hangingPunct="1"/>
            <a:r>
              <a:rPr lang="en-US" smtClean="0"/>
              <a:t>Epimere</a:t>
            </a:r>
          </a:p>
          <a:p>
            <a:pPr marL="936625" lvl="1" eaLnBrk="1" hangingPunct="1"/>
            <a:r>
              <a:rPr lang="en-US" smtClean="0"/>
              <a:t>Mesomere</a:t>
            </a:r>
          </a:p>
          <a:p>
            <a:pPr marL="936625" lvl="1" eaLnBrk="1" hangingPunct="1"/>
            <a:r>
              <a:rPr lang="en-US" smtClean="0"/>
              <a:t>Hypomere</a:t>
            </a:r>
          </a:p>
        </p:txBody>
      </p:sp>
      <p:sp>
        <p:nvSpPr>
          <p:cNvPr id="68612" name="Rectangle 3"/>
          <p:cNvSpPr>
            <a:spLocks/>
          </p:cNvSpPr>
          <p:nvPr/>
        </p:nvSpPr>
        <p:spPr bwMode="auto">
          <a:xfrm>
            <a:off x="1839913" y="5954713"/>
            <a:ext cx="4862512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FF6666"/>
                </a:solidFill>
                <a:ea typeface="Helvetica Neue Bold Condensed"/>
                <a:cs typeface="Helvetica Neue Bold Condensed"/>
              </a:rPr>
              <a:t>Don’t confuse epimere with epiblast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1647825"/>
            <a:ext cx="3538538" cy="2316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Mesoderm: </a:t>
            </a:r>
            <a:r>
              <a:rPr lang="en-US" dirty="0" err="1" smtClean="0">
                <a:solidFill>
                  <a:schemeClr val="tx1"/>
                </a:solidFill>
              </a:rPr>
              <a:t>Epimere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dirty="0" err="1" smtClean="0"/>
              <a:t>Epimere</a:t>
            </a:r>
            <a:r>
              <a:rPr lang="en-US" dirty="0" smtClean="0"/>
              <a:t> forms </a:t>
            </a:r>
            <a:r>
              <a:rPr lang="en-US" dirty="0" err="1" smtClean="0">
                <a:solidFill>
                  <a:srgbClr val="FF6666"/>
                </a:solidFill>
              </a:rPr>
              <a:t>Somites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(balls of tissue):</a:t>
            </a:r>
          </a:p>
          <a:p>
            <a:pPr marL="936625" lvl="1" eaLnBrk="1" hangingPunct="1"/>
            <a:r>
              <a:rPr lang="en-US" dirty="0" smtClean="0">
                <a:solidFill>
                  <a:srgbClr val="FF6666"/>
                </a:solidFill>
              </a:rPr>
              <a:t>Dermatome</a:t>
            </a:r>
            <a:r>
              <a:rPr lang="en-US" dirty="0" smtClean="0"/>
              <a:t> - Dermis of skin</a:t>
            </a:r>
          </a:p>
          <a:p>
            <a:pPr marL="936625" lvl="1" eaLnBrk="1" hangingPunct="1"/>
            <a:r>
              <a:rPr lang="en-US" dirty="0" err="1" smtClean="0">
                <a:solidFill>
                  <a:srgbClr val="FF6666"/>
                </a:solidFill>
              </a:rPr>
              <a:t>Myotome</a:t>
            </a:r>
            <a:r>
              <a:rPr lang="en-US" dirty="0" smtClean="0"/>
              <a:t> - Axial, limb, and body wall musculature</a:t>
            </a:r>
          </a:p>
          <a:p>
            <a:pPr marL="936625" lvl="1" eaLnBrk="1" hangingPunct="1"/>
            <a:r>
              <a:rPr lang="en-US" dirty="0" err="1" smtClean="0">
                <a:solidFill>
                  <a:srgbClr val="FF6666"/>
                </a:solidFill>
              </a:rPr>
              <a:t>Sclerotome</a:t>
            </a:r>
            <a:r>
              <a:rPr lang="en-US" dirty="0" smtClean="0"/>
              <a:t> - Vertebral column &amp; ribs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663" y="1062038"/>
            <a:ext cx="7224712" cy="473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Mesoderm: </a:t>
            </a:r>
            <a:r>
              <a:rPr lang="en-US" dirty="0" err="1" smtClean="0">
                <a:solidFill>
                  <a:schemeClr val="tx1"/>
                </a:solidFill>
              </a:rPr>
              <a:t>Mesomere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smtClean="0"/>
              <a:t>Also called </a:t>
            </a:r>
            <a:r>
              <a:rPr lang="en-US" smtClean="0">
                <a:solidFill>
                  <a:srgbClr val="FF6666"/>
                </a:solidFill>
              </a:rPr>
              <a:t>Intermediate Mesoderm</a:t>
            </a:r>
            <a:endParaRPr lang="en-US" smtClean="0"/>
          </a:p>
          <a:p>
            <a:pPr marL="463550" eaLnBrk="1" hangingPunct="1"/>
            <a:r>
              <a:rPr lang="en-US" smtClean="0"/>
              <a:t>Forms </a:t>
            </a:r>
            <a:r>
              <a:rPr lang="en-US" smtClean="0">
                <a:solidFill>
                  <a:srgbClr val="004080"/>
                </a:solidFill>
              </a:rPr>
              <a:t>urogenital system</a:t>
            </a:r>
            <a:r>
              <a:rPr lang="en-US" smtClean="0"/>
              <a:t>:</a:t>
            </a:r>
          </a:p>
          <a:p>
            <a:pPr marL="936625" lvl="1" eaLnBrk="1" hangingPunct="1"/>
            <a:r>
              <a:rPr lang="en-US" smtClean="0"/>
              <a:t>Kidneys and urogenital ducts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Mesoderm: Hypomere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smtClean="0">
                <a:solidFill>
                  <a:srgbClr val="FF6666"/>
                </a:solidFill>
              </a:rPr>
              <a:t>Somatic</a:t>
            </a:r>
            <a:r>
              <a:rPr lang="en-US" smtClean="0"/>
              <a:t> (body) - </a:t>
            </a:r>
            <a:r>
              <a:rPr lang="en-US" smtClean="0">
                <a:solidFill>
                  <a:srgbClr val="004080"/>
                </a:solidFill>
              </a:rPr>
              <a:t>Somatic Lateral Plate Mesoderm</a:t>
            </a:r>
            <a:endParaRPr lang="en-US" smtClean="0"/>
          </a:p>
          <a:p>
            <a:pPr marL="936625" lvl="1" eaLnBrk="1" hangingPunct="1"/>
            <a:r>
              <a:rPr lang="en-US" smtClean="0"/>
              <a:t>Limb skeletons</a:t>
            </a:r>
          </a:p>
          <a:p>
            <a:pPr marL="463550" eaLnBrk="1" hangingPunct="1"/>
            <a:r>
              <a:rPr lang="en-US" smtClean="0">
                <a:solidFill>
                  <a:srgbClr val="FF6666"/>
                </a:solidFill>
              </a:rPr>
              <a:t>Splanchnic</a:t>
            </a:r>
            <a:r>
              <a:rPr lang="en-US" smtClean="0"/>
              <a:t> (gut) - </a:t>
            </a:r>
            <a:r>
              <a:rPr lang="en-US" smtClean="0">
                <a:solidFill>
                  <a:srgbClr val="004080"/>
                </a:solidFill>
              </a:rPr>
              <a:t>Splanchnic Lateral Plate Mesoderm</a:t>
            </a:r>
            <a:endParaRPr lang="en-US" smtClean="0"/>
          </a:p>
          <a:p>
            <a:pPr marL="936625" lvl="1" eaLnBrk="1" hangingPunct="1"/>
            <a:r>
              <a:rPr lang="en-US" smtClean="0"/>
              <a:t>Heart, blood vessels</a:t>
            </a:r>
          </a:p>
          <a:p>
            <a:pPr marL="936625" lvl="1" eaLnBrk="1" hangingPunct="1"/>
            <a:r>
              <a:rPr lang="en-US" smtClean="0"/>
              <a:t>Smooth muscle of the digestive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Endoderm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smtClean="0"/>
              <a:t>Divisions of the digestive tube</a:t>
            </a:r>
          </a:p>
          <a:p>
            <a:pPr marL="936625" lvl="1" eaLnBrk="1" hangingPunct="1"/>
            <a:r>
              <a:rPr lang="en-US" smtClean="0"/>
              <a:t>Mouth &amp; pharynx</a:t>
            </a:r>
          </a:p>
          <a:p>
            <a:pPr marL="936625" lvl="1" eaLnBrk="1" hangingPunct="1"/>
            <a:r>
              <a:rPr lang="en-US" smtClean="0">
                <a:solidFill>
                  <a:srgbClr val="FF6666"/>
                </a:solidFill>
              </a:rPr>
              <a:t>Abdominal Foregut</a:t>
            </a:r>
            <a:r>
              <a:rPr lang="en-US" smtClean="0"/>
              <a:t>: Stomach, liver, pancreas, beginning of small intestine.</a:t>
            </a:r>
          </a:p>
          <a:p>
            <a:pPr marL="936625" lvl="1" eaLnBrk="1" hangingPunct="1"/>
            <a:r>
              <a:rPr lang="en-US" smtClean="0">
                <a:solidFill>
                  <a:srgbClr val="FF6666"/>
                </a:solidFill>
              </a:rPr>
              <a:t>Abdominal Midgut</a:t>
            </a:r>
            <a:r>
              <a:rPr lang="en-US" smtClean="0"/>
              <a:t>: most of small intestine, beginning of large intestine.</a:t>
            </a:r>
            <a:endParaRPr lang="en-US" smtClean="0">
              <a:solidFill>
                <a:srgbClr val="FF6666"/>
              </a:solidFill>
            </a:endParaRPr>
          </a:p>
          <a:p>
            <a:pPr marL="936625" lvl="1" eaLnBrk="1" hangingPunct="1"/>
            <a:r>
              <a:rPr lang="en-US" smtClean="0">
                <a:solidFill>
                  <a:srgbClr val="FF6666"/>
                </a:solidFill>
              </a:rPr>
              <a:t>Abdominal Hindgut</a:t>
            </a:r>
            <a:r>
              <a:rPr lang="en-US" smtClean="0"/>
              <a:t>: Terminal intestines, urinary bladder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517525" y="347663"/>
            <a:ext cx="86264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>
                <a:cs typeface="Times New Roman" pitchFamily="18" charset="0"/>
              </a:rPr>
              <a:t>Trans-segmental structures versus </a:t>
            </a:r>
          </a:p>
          <a:p>
            <a:pPr algn="ctr"/>
            <a:r>
              <a:rPr lang="en-US" sz="5400">
                <a:cs typeface="Times New Roman" pitchFamily="18" charset="0"/>
              </a:rPr>
              <a:t>Segmental structures</a:t>
            </a:r>
            <a:r>
              <a:rPr lang="en-US" sz="40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http://1.bp.blogspot.com/-gM8jxQMVyKY/Th78dBFWrmI/AAAAAAAAAAw/cADasbRsreY/s400/pharyngul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64452" y="121346"/>
            <a:ext cx="6934200" cy="6691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6" descr="323lect1-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1420813"/>
            <a:ext cx="8382000" cy="401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omitesSE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-4763"/>
            <a:ext cx="7848600" cy="680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 few words about Segmentation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3550" eaLnBrk="1" hangingPunct="1"/>
            <a:r>
              <a:rPr lang="en-US" smtClean="0"/>
              <a:t>Humans are segmented animals</a:t>
            </a:r>
          </a:p>
          <a:p>
            <a:pPr marL="936625" lvl="1" eaLnBrk="1" hangingPunct="1"/>
            <a:r>
              <a:rPr lang="en-US" smtClean="0"/>
              <a:t>Vertebrae, ribs, body wall musculature</a:t>
            </a:r>
          </a:p>
          <a:p>
            <a:pPr marL="463550" eaLnBrk="1" hangingPunct="1"/>
            <a:r>
              <a:rPr lang="en-US" smtClean="0"/>
              <a:t>Segmentation is most obvious in Mesoderm derivatives</a:t>
            </a:r>
          </a:p>
          <a:p>
            <a:pPr marL="936625" lvl="1" eaLnBrk="1" hangingPunct="1"/>
            <a:r>
              <a:rPr lang="en-US" smtClean="0">
                <a:ea typeface="Lucida Grande"/>
                <a:cs typeface="Lucida Grande"/>
              </a:rPr>
              <a:t>Somites → Dermatome, Myotome, Sclerotome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8062" cy="1123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Segmented Dermatome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86050" y="1230313"/>
            <a:ext cx="3762375" cy="5634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8062" cy="10969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Segmented </a:t>
            </a:r>
            <a:r>
              <a:rPr lang="en-US" dirty="0" err="1" smtClean="0">
                <a:solidFill>
                  <a:schemeClr val="tx1"/>
                </a:solidFill>
              </a:rPr>
              <a:t>Sclerotome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email"/>
          <a:srcRect l="10100" t="4085" r="10226" b="5717"/>
          <a:stretch>
            <a:fillRect/>
          </a:stretch>
        </p:blipFill>
        <p:spPr bwMode="auto">
          <a:xfrm>
            <a:off x="1335088" y="1220788"/>
            <a:ext cx="6464300" cy="565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28863" y="1249363"/>
            <a:ext cx="4476750" cy="560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8062" cy="1044575"/>
          </a:xfrm>
        </p:spPr>
        <p:txBody>
          <a:bodyPr/>
          <a:lstStyle/>
          <a:p>
            <a:pPr eaLnBrk="1" hangingPunct="1"/>
            <a:r>
              <a:rPr lang="en-US" sz="5300" dirty="0" smtClean="0">
                <a:solidFill>
                  <a:schemeClr val="tx1"/>
                </a:solidFill>
              </a:rPr>
              <a:t>Segmented </a:t>
            </a:r>
            <a:r>
              <a:rPr lang="en-US" sz="5300" dirty="0" err="1" smtClean="0">
                <a:solidFill>
                  <a:schemeClr val="tx1"/>
                </a:solidFill>
              </a:rPr>
              <a:t>Myotome</a:t>
            </a:r>
            <a:endParaRPr lang="en-US" sz="53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323lec1-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304800"/>
            <a:ext cx="6705600" cy="5580063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784725" y="6059488"/>
            <a:ext cx="316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Gill slits / Gill pouches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65125" y="127000"/>
            <a:ext cx="87788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>
                <a:cs typeface="Times New Roman" pitchFamily="18" charset="0"/>
              </a:rPr>
              <a:t>Further endodermal development:</a:t>
            </a:r>
          </a:p>
          <a:p>
            <a:endParaRPr lang="en-US" sz="600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4800">
                <a:cs typeface="Times New Roman" pitchFamily="18" charset="0"/>
              </a:rPr>
              <a:t>Lateral folds</a:t>
            </a:r>
          </a:p>
          <a:p>
            <a:pPr>
              <a:buFontTx/>
              <a:buChar char="•"/>
            </a:pPr>
            <a:r>
              <a:rPr lang="en-US" sz="4800">
                <a:cs typeface="Times New Roman" pitchFamily="18" charset="0"/>
              </a:rPr>
              <a:t>Oropharyngeal membrane</a:t>
            </a:r>
          </a:p>
          <a:p>
            <a:pPr>
              <a:buFontTx/>
              <a:buChar char="•"/>
            </a:pPr>
            <a:r>
              <a:rPr lang="en-US" sz="4800">
                <a:cs typeface="Times New Roman" pitchFamily="18" charset="0"/>
              </a:rPr>
              <a:t>Embryonic foregut</a:t>
            </a:r>
          </a:p>
          <a:p>
            <a:pPr>
              <a:buFontTx/>
              <a:buChar char="•"/>
            </a:pPr>
            <a:r>
              <a:rPr lang="en-US" sz="4800">
                <a:cs typeface="Times New Roman" pitchFamily="18" charset="0"/>
              </a:rPr>
              <a:t>Embryonic hindgut</a:t>
            </a:r>
            <a:r>
              <a:rPr lang="en-US" sz="4800"/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utDe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-4763"/>
            <a:ext cx="7467600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7239000" y="914400"/>
            <a:ext cx="0" cy="1295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3886200"/>
            <a:ext cx="0" cy="990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0" y="3276600"/>
            <a:ext cx="0" cy="9906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67000" y="3276600"/>
            <a:ext cx="0" cy="12192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24600" y="3810000"/>
            <a:ext cx="0" cy="12192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600" y="914400"/>
            <a:ext cx="0" cy="12192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PinchingOf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98600"/>
            <a:ext cx="9144000" cy="386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mbryology.med.unsw.edu.au/wwwhuman/stages/Images/Cst8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ChichenSE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46325" y="0"/>
            <a:ext cx="44497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462279"/>
            <a:ext cx="5410200" cy="585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4775" y="1982788"/>
            <a:ext cx="3862388" cy="476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/>
          </p:cNvSpPr>
          <p:nvPr/>
        </p:nvSpPr>
        <p:spPr bwMode="auto">
          <a:xfrm>
            <a:off x="4111625" y="2838450"/>
            <a:ext cx="804863" cy="36988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Helvetica Neue Bold Condensed"/>
                <a:cs typeface="Helvetica Neue Bold Condensed"/>
              </a:rPr>
              <a:t>Soma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64113" y="4179888"/>
            <a:ext cx="2832100" cy="904875"/>
            <a:chOff x="0" y="63"/>
            <a:chExt cx="2535" cy="811"/>
          </a:xfrm>
        </p:grpSpPr>
        <p:sp>
          <p:nvSpPr>
            <p:cNvPr id="48138" name="Rectangle 4"/>
            <p:cNvSpPr>
              <a:spLocks/>
            </p:cNvSpPr>
            <p:nvPr/>
          </p:nvSpPr>
          <p:spPr bwMode="auto">
            <a:xfrm>
              <a:off x="1620" y="63"/>
              <a:ext cx="915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ea typeface="Helvetica Neue Bold Condensed"/>
                  <a:cs typeface="Helvetica Neue Bold Condensed"/>
                </a:rPr>
                <a:t>Viscera</a:t>
              </a:r>
            </a:p>
          </p:txBody>
        </p:sp>
        <p:sp>
          <p:nvSpPr>
            <p:cNvPr id="48139" name="Line 5"/>
            <p:cNvSpPr>
              <a:spLocks noChangeShapeType="1"/>
            </p:cNvSpPr>
            <p:nvPr/>
          </p:nvSpPr>
          <p:spPr bwMode="auto">
            <a:xfrm rot="10800000" flipH="1">
              <a:off x="0" y="234"/>
              <a:ext cx="1633" cy="6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33" name="Rectangle 6"/>
          <p:cNvSpPr>
            <a:spLocks/>
          </p:cNvSpPr>
          <p:nvPr/>
        </p:nvSpPr>
        <p:spPr bwMode="auto">
          <a:xfrm>
            <a:off x="4276725" y="5106988"/>
            <a:ext cx="4953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ea typeface="Helvetica Neue Bold Condensed"/>
                <a:cs typeface="Helvetica Neue Bold Condensed"/>
              </a:rPr>
              <a:t>Gut</a:t>
            </a:r>
          </a:p>
        </p:txBody>
      </p:sp>
      <p:sp>
        <p:nvSpPr>
          <p:cNvPr id="48134" name="Rectangle 7"/>
          <p:cNvSpPr>
            <a:spLocks/>
          </p:cNvSpPr>
          <p:nvPr/>
        </p:nvSpPr>
        <p:spPr bwMode="auto">
          <a:xfrm>
            <a:off x="1357313" y="47625"/>
            <a:ext cx="7231062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5100">
                <a:ea typeface="Helvetica Neue Bold Condensed"/>
                <a:cs typeface="Helvetica Neue Bold Condensed"/>
              </a:rPr>
              <a:t>Outer tube vs. Inner tube</a:t>
            </a:r>
          </a:p>
          <a:p>
            <a:r>
              <a:rPr lang="en-US" sz="5100">
                <a:ea typeface="Helvetica Neue Bold Condensed"/>
                <a:cs typeface="Helvetica Neue Bold Condensed"/>
              </a:rPr>
              <a:t>Somatic vs. Visceral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53025" y="4857750"/>
            <a:ext cx="2959100" cy="904875"/>
            <a:chOff x="0" y="63"/>
            <a:chExt cx="2650" cy="811"/>
          </a:xfrm>
        </p:grpSpPr>
        <p:sp>
          <p:nvSpPr>
            <p:cNvPr id="48136" name="Rectangle 9"/>
            <p:cNvSpPr>
              <a:spLocks/>
            </p:cNvSpPr>
            <p:nvPr/>
          </p:nvSpPr>
          <p:spPr bwMode="auto">
            <a:xfrm>
              <a:off x="1546" y="63"/>
              <a:ext cx="1104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Myriad Roman"/>
                  <a:ea typeface="Myriad Roman"/>
                  <a:cs typeface="Myriad Roman"/>
                  <a:sym typeface="Myriad Roman"/>
                </a:rPr>
                <a:t>  </a:t>
              </a:r>
              <a:r>
                <a:rPr lang="en-US">
                  <a:solidFill>
                    <a:srgbClr val="0000FF"/>
                  </a:solidFill>
                  <a:ea typeface="Helvetica Neue Bold Condensed"/>
                  <a:cs typeface="Helvetica Neue Bold Condensed"/>
                </a:rPr>
                <a:t>Coelom</a:t>
              </a:r>
            </a:p>
          </p:txBody>
        </p:sp>
        <p:sp>
          <p:nvSpPr>
            <p:cNvPr id="48137" name="Line 10"/>
            <p:cNvSpPr>
              <a:spLocks noChangeShapeType="1"/>
            </p:cNvSpPr>
            <p:nvPr/>
          </p:nvSpPr>
          <p:spPr bwMode="auto">
            <a:xfrm rot="10800000" flipH="1">
              <a:off x="0" y="234"/>
              <a:ext cx="1633" cy="64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457200"/>
            <a:ext cx="5410200" cy="585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648200" y="1828800"/>
            <a:ext cx="426719" cy="6858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2743200"/>
            <a:ext cx="304800" cy="3048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3124200"/>
            <a:ext cx="304800" cy="3048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038600"/>
            <a:ext cx="609600" cy="685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1524000"/>
            <a:ext cx="3429000" cy="3886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48200" y="1828800"/>
            <a:ext cx="426719" cy="6858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2743200"/>
            <a:ext cx="304800" cy="3048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3124200"/>
            <a:ext cx="304800" cy="3048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038600"/>
            <a:ext cx="609600" cy="685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1524000"/>
            <a:ext cx="3429000" cy="3886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200" y="76200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Dorsal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19600" y="5715000"/>
            <a:ext cx="1143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Ventral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Xsecti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124200" y="2057400"/>
            <a:ext cx="426719" cy="5334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48000" y="2590800"/>
            <a:ext cx="533400" cy="3048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800" y="2971800"/>
            <a:ext cx="457200" cy="457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600" y="3962400"/>
            <a:ext cx="609600" cy="685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1295400"/>
            <a:ext cx="5029200" cy="4191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24200" y="2057400"/>
            <a:ext cx="426719" cy="5334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48000" y="2590800"/>
            <a:ext cx="533400" cy="3048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2800" y="2971800"/>
            <a:ext cx="457200" cy="457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600" y="3962400"/>
            <a:ext cx="609600" cy="685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1295400"/>
            <a:ext cx="5029200" cy="4191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45720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Dorsal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5791200"/>
            <a:ext cx="1143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Ventral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7" descr="kidney pleen x se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14400" y="1905000"/>
            <a:ext cx="7620000" cy="4951413"/>
          </a:xfrm>
          <a:noFill/>
        </p:spPr>
      </p:pic>
      <p:sp>
        <p:nvSpPr>
          <p:cNvPr id="6" name="Oval 5"/>
          <p:cNvSpPr/>
          <p:nvPr/>
        </p:nvSpPr>
        <p:spPr>
          <a:xfrm>
            <a:off x="4724400" y="3048000"/>
            <a:ext cx="426719" cy="3810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3581400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5486400"/>
            <a:ext cx="1828800" cy="914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1828800"/>
            <a:ext cx="7467600" cy="5029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4495800"/>
            <a:ext cx="457200" cy="3048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24400" y="3048000"/>
            <a:ext cx="426719" cy="3810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3581400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5486400"/>
            <a:ext cx="1828800" cy="914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1828800"/>
            <a:ext cx="7467600" cy="5029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4495800"/>
            <a:ext cx="457200" cy="3048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83820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Dorsal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" y="6396335"/>
            <a:ext cx="1143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Ventral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uman cross secti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762000"/>
            <a:ext cx="85344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76800" y="2438400"/>
            <a:ext cx="426719" cy="3048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00600" y="2895600"/>
            <a:ext cx="609600" cy="457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3429000"/>
            <a:ext cx="457200" cy="2286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3886200"/>
            <a:ext cx="3200400" cy="457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1066800"/>
            <a:ext cx="6858000" cy="4267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FFFF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1395</Words>
  <Application>Microsoft Office PowerPoint</Application>
  <PresentationFormat>On-screen Show (4:3)</PresentationFormat>
  <Paragraphs>395</Paragraphs>
  <Slides>102</Slides>
  <Notes>87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Default Design</vt:lpstr>
      <vt:lpstr>Slide 1</vt:lpstr>
      <vt:lpstr>Slide 2</vt:lpstr>
      <vt:lpstr>Notochord</vt:lpstr>
      <vt:lpstr>Slide 4</vt:lpstr>
      <vt:lpstr>Endostyle or Thyroid Gland</vt:lpstr>
      <vt:lpstr>Post-anal Tail</vt:lpstr>
      <vt:lpstr>Segmented Body Musculature</vt:lpstr>
      <vt:lpstr>Slide 8</vt:lpstr>
      <vt:lpstr>Slide 9</vt:lpstr>
      <vt:lpstr>Humans are:</vt:lpstr>
      <vt:lpstr>Slide 11</vt:lpstr>
      <vt:lpstr>Slide 12</vt:lpstr>
      <vt:lpstr>Relative Directional Terms</vt:lpstr>
      <vt:lpstr>Slide 14</vt:lpstr>
      <vt:lpstr>Anatomical Sections</vt:lpstr>
      <vt:lpstr>Word Roots</vt:lpstr>
      <vt:lpstr>More Word Roots</vt:lpstr>
      <vt:lpstr>Anatomical Planes</vt:lpstr>
      <vt:lpstr>Slide 19</vt:lpstr>
      <vt:lpstr>Slide 20</vt:lpstr>
      <vt:lpstr>Slide 21</vt:lpstr>
      <vt:lpstr>Slide 22</vt:lpstr>
      <vt:lpstr>Slide 23</vt:lpstr>
      <vt:lpstr>1 Sperm Wins</vt:lpstr>
      <vt:lpstr>Fertilization and Oocyte Activation</vt:lpstr>
      <vt:lpstr>General Timetable for Gestation</vt:lpstr>
      <vt:lpstr>Cleavage: Zygote to Blastocyst</vt:lpstr>
      <vt:lpstr>Holoblastic Cleavage</vt:lpstr>
      <vt:lpstr>Slide 29</vt:lpstr>
      <vt:lpstr>Blastocyst Formation</vt:lpstr>
      <vt:lpstr>Blastocyst Formation</vt:lpstr>
      <vt:lpstr>Implantation</vt:lpstr>
      <vt:lpstr>Implantation</vt:lpstr>
      <vt:lpstr>Slide 34</vt:lpstr>
      <vt:lpstr>Slide 35</vt:lpstr>
      <vt:lpstr>Slide 36</vt:lpstr>
      <vt:lpstr>Slide 37</vt:lpstr>
      <vt:lpstr>Slide 38</vt:lpstr>
      <vt:lpstr>Normal and Ectopic Implantation</vt:lpstr>
      <vt:lpstr>Amniotic Cavity</vt:lpstr>
      <vt:lpstr>Slide 41</vt:lpstr>
      <vt:lpstr>Amniotic Cavity Formation</vt:lpstr>
      <vt:lpstr>Bilaminar Germ Disc</vt:lpstr>
      <vt:lpstr>Slide 44</vt:lpstr>
      <vt:lpstr>Slide 45</vt:lpstr>
      <vt:lpstr>Slide 46</vt:lpstr>
      <vt:lpstr>Anatomical Axes Defined</vt:lpstr>
      <vt:lpstr>Slide 48</vt:lpstr>
      <vt:lpstr>Slide 49</vt:lpstr>
      <vt:lpstr>Gastrulation: Formation of Three Embryonic Layers</vt:lpstr>
      <vt:lpstr>Slide 51</vt:lpstr>
      <vt:lpstr>Slide 52</vt:lpstr>
      <vt:lpstr>Slide 53</vt:lpstr>
      <vt:lpstr>Formation of the Notochord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Ectoderm (pt. 1)</vt:lpstr>
      <vt:lpstr>Ectoderm (pt. 2)</vt:lpstr>
      <vt:lpstr>Mesoderm</vt:lpstr>
      <vt:lpstr>Mesoderm: Epimere</vt:lpstr>
      <vt:lpstr>Slide 75</vt:lpstr>
      <vt:lpstr>Mesoderm: Mesomere</vt:lpstr>
      <vt:lpstr>Mesoderm: Hypomere</vt:lpstr>
      <vt:lpstr>Endoderm</vt:lpstr>
      <vt:lpstr>Slide 79</vt:lpstr>
      <vt:lpstr>Slide 80</vt:lpstr>
      <vt:lpstr>Slide 81</vt:lpstr>
      <vt:lpstr>A few words about Segmentation</vt:lpstr>
      <vt:lpstr>Segmented Dermatome</vt:lpstr>
      <vt:lpstr>Segmented Sclerotome</vt:lpstr>
      <vt:lpstr>Segmented Myotome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</vt:vector>
  </TitlesOfParts>
  <Company>CSUSB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Humans as Vertebrates; Early Development</dc:subject>
  <dc:creator>Dr. Stuart Sumida</dc:creator>
  <cp:lastModifiedBy>Rega</cp:lastModifiedBy>
  <cp:revision>47</cp:revision>
  <dcterms:created xsi:type="dcterms:W3CDTF">2002-01-08T21:54:47Z</dcterms:created>
  <dcterms:modified xsi:type="dcterms:W3CDTF">2012-07-04T05:18:35Z</dcterms:modified>
</cp:coreProperties>
</file>