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79" r:id="rId3"/>
    <p:sldId id="278" r:id="rId4"/>
    <p:sldId id="281" r:id="rId5"/>
    <p:sldId id="280" r:id="rId6"/>
    <p:sldId id="263" r:id="rId7"/>
    <p:sldId id="259" r:id="rId8"/>
    <p:sldId id="272" r:id="rId9"/>
    <p:sldId id="266" r:id="rId10"/>
    <p:sldId id="269" r:id="rId11"/>
    <p:sldId id="273" r:id="rId12"/>
    <p:sldId id="274" r:id="rId13"/>
    <p:sldId id="260" r:id="rId14"/>
    <p:sldId id="271" r:id="rId15"/>
    <p:sldId id="270" r:id="rId16"/>
    <p:sldId id="264" r:id="rId17"/>
    <p:sldId id="262" r:id="rId18"/>
    <p:sldId id="265" r:id="rId19"/>
    <p:sldId id="275" r:id="rId20"/>
    <p:sldId id="276" r:id="rId21"/>
    <p:sldId id="277" r:id="rId22"/>
    <p:sldId id="267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97" autoAdjust="0"/>
    <p:restoredTop sz="90929"/>
  </p:normalViewPr>
  <p:slideViewPr>
    <p:cSldViewPr>
      <p:cViewPr varScale="1">
        <p:scale>
          <a:sx n="98" d="100"/>
          <a:sy n="98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9AF6F9-6968-4B9C-B170-C5FAA47E65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4A58BA-5761-47B9-BC4B-198B09E9B62F}" type="slidenum">
              <a:rPr lang="en-US"/>
              <a:pPr/>
              <a:t>1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2C3C9-0F67-46A3-9572-BCDCC0EFD0F5}" type="slidenum">
              <a:rPr lang="en-US"/>
              <a:pPr/>
              <a:t>11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0D50B-4DE1-470D-B004-243680CB4F92}" type="slidenum">
              <a:rPr lang="en-US"/>
              <a:pPr/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5799C8-81DF-472A-8086-EC2805C1E966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3EED80-9CD7-4C2C-B8FD-9EF77F70FD1D}" type="slidenum">
              <a:rPr lang="en-US"/>
              <a:pPr/>
              <a:t>14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7F90D-1448-4C3A-9750-F96C7D8AB21A}" type="slidenum">
              <a:rPr lang="en-US"/>
              <a:pPr/>
              <a:t>15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2BD93-DDC6-4418-AF4B-B9FA8218EC7A}" type="slidenum">
              <a:rPr lang="en-US"/>
              <a:pPr/>
              <a:t>16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E160C7-68AF-461B-AD9E-AA9619E25DEC}" type="slidenum">
              <a:rPr lang="en-US"/>
              <a:pPr/>
              <a:t>17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EA3A64-B6A6-4530-9450-B4C1124CEBB4}" type="slidenum">
              <a:rPr lang="en-US"/>
              <a:pPr/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65053D-5F02-479E-A6E1-4A6D9A7A227C}" type="slidenum">
              <a:rPr lang="en-US"/>
              <a:pPr/>
              <a:t>19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E402C-26DD-4151-8680-CFEC8A35C676}" type="slidenum">
              <a:rPr lang="en-US"/>
              <a:pPr/>
              <a:t>20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45A9C-7654-4754-9307-8B209D9F8D1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08D8-7FE7-463B-A914-6B844C5B7C76}" type="slidenum">
              <a:rPr lang="en-US"/>
              <a:pPr/>
              <a:t>21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09ACFD-04DE-40BA-BA86-A1CA44664B90}" type="slidenum">
              <a:rPr lang="en-US"/>
              <a:pPr/>
              <a:t>22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68CFF-E196-4C21-911D-A5901036CB8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D0C2E-8FF2-46FB-A1D1-ADD087612262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D90BE0-31F8-47E3-8852-C58DBCB6626D}" type="slidenum">
              <a:rPr lang="en-US"/>
              <a:pPr/>
              <a:t>6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A4330-8E78-4856-9A89-79668D7B2513}" type="slidenum">
              <a:rPr lang="en-US"/>
              <a:pPr/>
              <a:t>7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7493D8-1E9E-461B-B63F-C041E649E85B}" type="slidenum">
              <a:rPr lang="en-US"/>
              <a:pPr/>
              <a:t>8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AF5951-4B93-4D98-9C41-603D95C7AC97}" type="slidenum">
              <a:rPr lang="en-US"/>
              <a:pPr/>
              <a:t>9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01CA2-DEDD-43A1-8CCE-2EF9919E5573}" type="slidenum">
              <a:rPr lang="en-US"/>
              <a:pPr/>
              <a:t>10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CF95A-ACC5-4544-9A1C-40B5200A9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DFF64-5516-42CB-AFE6-8AB703E695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ABD53-FEDF-4BA8-8AF5-DDEC186E3E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24619-DB4A-4BF2-9CEF-8C9791806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B044EA-FEA2-403E-81BD-B517AAAF67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13CF8-9159-4E08-8BD8-D861B4ACBC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EF355-A4F8-48CA-9EED-24E3A012A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F91F2-31FA-4C56-BED9-F228141A12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CDE47-9925-4548-A47D-960D99CCFC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019B1-7C41-4ECC-85D8-D1641DF504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044E8-D9CD-4513-9E37-7252FE613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7A2FF6-B86C-4198-BB00-C5A1B6C3F05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4500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>
                <a:latin typeface="Arial" charset="0"/>
              </a:rPr>
              <a:t>Biology 323</a:t>
            </a:r>
          </a:p>
          <a:p>
            <a:r>
              <a:rPr lang="en-US" sz="2000" b="1" i="1">
                <a:latin typeface="Arial" charset="0"/>
              </a:rPr>
              <a:t>Human Anatomy for Biology Majors</a:t>
            </a:r>
          </a:p>
          <a:p>
            <a:r>
              <a:rPr lang="en-US" sz="2000" b="1" i="1">
                <a:latin typeface="Arial" charset="0"/>
              </a:rPr>
              <a:t>Lecture 12</a:t>
            </a:r>
          </a:p>
          <a:p>
            <a:r>
              <a:rPr lang="en-US" sz="2000" b="1" i="1">
                <a:latin typeface="Arial" charset="0"/>
              </a:rPr>
              <a:t>Dr. Stuart S. Sumida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>
                <a:latin typeface="Arial" charset="0"/>
              </a:rPr>
              <a:t>Respiratory System: Development, Structure, Mechanics</a:t>
            </a:r>
            <a:r>
              <a:rPr lang="en-US" sz="5400">
                <a:solidFill>
                  <a:srgbClr val="FFFFFF"/>
                </a:solidFill>
                <a:latin typeface="Arial" charset="0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npo0000e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31900" y="1911350"/>
            <a:ext cx="3246438" cy="487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3556" name="Picture 4" descr="npo0000e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1375" y="1828800"/>
            <a:ext cx="3357563" cy="495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95263" y="703263"/>
            <a:ext cx="8656637" cy="663575"/>
          </a:xfrm>
          <a:prstGeom prst="rect">
            <a:avLst/>
          </a:prstGeom>
          <a:noFill/>
          <a:ln w="31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 </a:t>
            </a:r>
            <a:r>
              <a:rPr lang="en-US" sz="1800">
                <a:latin typeface="Arial" charset="0"/>
              </a:rPr>
              <a:t>Each lung has rounded (blunt) posterior and sharp anterior margins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</a:t>
            </a:r>
            <a:r>
              <a:rPr lang="en-US" sz="1800">
                <a:latin typeface="Arial" charset="0"/>
              </a:rPr>
              <a:t> Each lung has a base and apex.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594100" y="2559050"/>
            <a:ext cx="2203450" cy="3667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anterior margins</a:t>
            </a: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4124325" y="3098800"/>
            <a:ext cx="160338" cy="49371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5157788" y="3114675"/>
            <a:ext cx="169862" cy="525463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81000" y="1709738"/>
            <a:ext cx="1200150" cy="346075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right  lung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756525" y="1709738"/>
            <a:ext cx="971550" cy="346075"/>
          </a:xfrm>
          <a:prstGeom prst="rect">
            <a:avLst/>
          </a:prstGeom>
          <a:noFill/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600">
                <a:latin typeface="Arial" charset="0"/>
              </a:rPr>
              <a:t>left  lung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300038" y="2984500"/>
            <a:ext cx="1350962" cy="64135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posterior margin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662863" y="2698750"/>
            <a:ext cx="1350962" cy="641350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posterior margin</a:t>
            </a: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182688" y="4006850"/>
            <a:ext cx="48895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 flipH="1">
            <a:off x="7786688" y="4006850"/>
            <a:ext cx="52070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4192588" y="6280150"/>
            <a:ext cx="815975" cy="3667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base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 flipV="1">
            <a:off x="2916238" y="6164263"/>
            <a:ext cx="1135062" cy="2365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 flipV="1">
            <a:off x="5108575" y="6305550"/>
            <a:ext cx="930275" cy="2365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349750" y="1692275"/>
            <a:ext cx="815975" cy="366713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/>
          </a:ln>
          <a:effectLst>
            <a:outerShdw dist="25400" dir="54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apex</a:t>
            </a:r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 flipH="1">
            <a:off x="3257550" y="1870075"/>
            <a:ext cx="979488" cy="1936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72" name="Line 20"/>
          <p:cNvSpPr>
            <a:spLocks noChangeShapeType="1"/>
          </p:cNvSpPr>
          <p:nvPr/>
        </p:nvSpPr>
        <p:spPr bwMode="auto">
          <a:xfrm>
            <a:off x="5230813" y="1917700"/>
            <a:ext cx="958850" cy="225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18"/>
          <p:cNvGrpSpPr>
            <a:grpSpLocks/>
          </p:cNvGrpSpPr>
          <p:nvPr/>
        </p:nvGrpSpPr>
        <p:grpSpPr bwMode="auto">
          <a:xfrm>
            <a:off x="1828800" y="1392238"/>
            <a:ext cx="4451350" cy="5465762"/>
            <a:chOff x="144" y="837"/>
            <a:chExt cx="2804" cy="3443"/>
          </a:xfrm>
        </p:grpSpPr>
        <p:pic>
          <p:nvPicPr>
            <p:cNvPr id="27651" name="Picture 3" descr="npo00015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4" y="837"/>
              <a:ext cx="2804" cy="34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grpSp>
          <p:nvGrpSpPr>
            <p:cNvPr id="27652" name="Group 4"/>
            <p:cNvGrpSpPr>
              <a:grpSpLocks/>
            </p:cNvGrpSpPr>
            <p:nvPr/>
          </p:nvGrpSpPr>
          <p:grpSpPr bwMode="auto">
            <a:xfrm>
              <a:off x="282" y="2260"/>
              <a:ext cx="2433" cy="689"/>
              <a:chOff x="432" y="2016"/>
              <a:chExt cx="2544" cy="720"/>
            </a:xfrm>
          </p:grpSpPr>
          <p:sp>
            <p:nvSpPr>
              <p:cNvPr id="27653" name="Freeform 5"/>
              <p:cNvSpPr>
                <a:spLocks/>
              </p:cNvSpPr>
              <p:nvPr/>
            </p:nvSpPr>
            <p:spPr bwMode="auto">
              <a:xfrm>
                <a:off x="432" y="2016"/>
                <a:ext cx="480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4" y="384"/>
                  </a:cxn>
                  <a:cxn ang="0">
                    <a:pos x="480" y="720"/>
                  </a:cxn>
                </a:cxnLst>
                <a:rect l="0" t="0" r="r" b="b"/>
                <a:pathLst>
                  <a:path w="480" h="720">
                    <a:moveTo>
                      <a:pt x="0" y="0"/>
                    </a:moveTo>
                    <a:cubicBezTo>
                      <a:pt x="32" y="132"/>
                      <a:pt x="64" y="264"/>
                      <a:pt x="144" y="384"/>
                    </a:cubicBezTo>
                    <a:cubicBezTo>
                      <a:pt x="224" y="504"/>
                      <a:pt x="424" y="664"/>
                      <a:pt x="480" y="720"/>
                    </a:cubicBezTo>
                  </a:path>
                </a:pathLst>
              </a:custGeom>
              <a:noFill/>
              <a:ln w="571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52363" dir="4557825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54" name="Freeform 6"/>
              <p:cNvSpPr>
                <a:spLocks/>
              </p:cNvSpPr>
              <p:nvPr/>
            </p:nvSpPr>
            <p:spPr bwMode="auto">
              <a:xfrm>
                <a:off x="2448" y="2064"/>
                <a:ext cx="528" cy="624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480" y="240"/>
                  </a:cxn>
                  <a:cxn ang="0">
                    <a:pos x="384" y="432"/>
                  </a:cxn>
                  <a:cxn ang="0">
                    <a:pos x="240" y="528"/>
                  </a:cxn>
                  <a:cxn ang="0">
                    <a:pos x="0" y="624"/>
                  </a:cxn>
                </a:cxnLst>
                <a:rect l="0" t="0" r="r" b="b"/>
                <a:pathLst>
                  <a:path w="528" h="624">
                    <a:moveTo>
                      <a:pt x="528" y="0"/>
                    </a:moveTo>
                    <a:cubicBezTo>
                      <a:pt x="516" y="84"/>
                      <a:pt x="504" y="168"/>
                      <a:pt x="480" y="240"/>
                    </a:cubicBezTo>
                    <a:cubicBezTo>
                      <a:pt x="456" y="312"/>
                      <a:pt x="424" y="384"/>
                      <a:pt x="384" y="432"/>
                    </a:cubicBezTo>
                    <a:cubicBezTo>
                      <a:pt x="344" y="480"/>
                      <a:pt x="304" y="496"/>
                      <a:pt x="240" y="528"/>
                    </a:cubicBezTo>
                    <a:cubicBezTo>
                      <a:pt x="176" y="560"/>
                      <a:pt x="88" y="592"/>
                      <a:pt x="0" y="624"/>
                    </a:cubicBezTo>
                  </a:path>
                </a:pathLst>
              </a:custGeom>
              <a:noFill/>
              <a:ln w="571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35921" dir="2700000" algn="ctr" rotWithShape="0">
                  <a:schemeClr val="tx2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8600" y="228600"/>
            <a:ext cx="8772525" cy="1103313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 The oblique fissure</a:t>
            </a:r>
            <a:r>
              <a:rPr lang="en-US" sz="1800">
                <a:latin typeface="Arial" charset="0"/>
              </a:rPr>
              <a:t> crosses the 5th interspace and ends at 6th costochondral junction</a:t>
            </a:r>
          </a:p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</a:rPr>
              <a:t>Note positions of clavicles and ribs relative to lungs.</a:t>
            </a:r>
            <a:endParaRPr lang="en-US" sz="1800">
              <a:latin typeface="Arial" charset="0"/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061"/>
          <p:cNvGrpSpPr>
            <a:grpSpLocks/>
          </p:cNvGrpSpPr>
          <p:nvPr/>
        </p:nvGrpSpPr>
        <p:grpSpPr bwMode="auto">
          <a:xfrm>
            <a:off x="2057400" y="1676400"/>
            <a:ext cx="4738688" cy="4933950"/>
            <a:chOff x="192" y="1068"/>
            <a:chExt cx="2985" cy="3108"/>
          </a:xfrm>
        </p:grpSpPr>
        <p:pic>
          <p:nvPicPr>
            <p:cNvPr id="28675" name="Picture 2050" descr="npo000159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92" y="1068"/>
              <a:ext cx="2985" cy="31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28676" name="Freeform 4"/>
            <p:cNvSpPr>
              <a:spLocks/>
            </p:cNvSpPr>
            <p:nvPr/>
          </p:nvSpPr>
          <p:spPr bwMode="auto">
            <a:xfrm>
              <a:off x="2565" y="2125"/>
              <a:ext cx="331" cy="1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0" y="96"/>
                </a:cxn>
                <a:cxn ang="0">
                  <a:pos x="384" y="192"/>
                </a:cxn>
              </a:cxnLst>
              <a:rect l="0" t="0" r="r" b="b"/>
              <a:pathLst>
                <a:path w="384" h="192">
                  <a:moveTo>
                    <a:pt x="0" y="0"/>
                  </a:moveTo>
                  <a:cubicBezTo>
                    <a:pt x="88" y="32"/>
                    <a:pt x="176" y="64"/>
                    <a:pt x="240" y="96"/>
                  </a:cubicBezTo>
                  <a:cubicBezTo>
                    <a:pt x="304" y="128"/>
                    <a:pt x="344" y="160"/>
                    <a:pt x="384" y="192"/>
                  </a:cubicBezTo>
                </a:path>
              </a:pathLst>
            </a:custGeom>
            <a:noFill/>
            <a:ln w="571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45791" dir="3378596" algn="ctr" rotWithShape="0">
                <a:schemeClr val="tx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52400" y="228600"/>
            <a:ext cx="8772525" cy="1103313"/>
          </a:xfrm>
          <a:prstGeom prst="rect">
            <a:avLst/>
          </a:prstGeom>
          <a:solidFill>
            <a:schemeClr val="bg1"/>
          </a:solidFill>
          <a:ln w="31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 The horizontal fissure</a:t>
            </a:r>
            <a:r>
              <a:rPr lang="en-US" sz="1800">
                <a:latin typeface="Arial" charset="0"/>
              </a:rPr>
              <a:t> begins posterolaterally at the oblique fissure and passes deep to the 5th rib.</a:t>
            </a:r>
          </a:p>
          <a:p>
            <a:pPr eaLnBrk="0" hangingPunct="0"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</a:rPr>
              <a:t>Note positions of scapulae and costal recess relative to lungs.</a:t>
            </a:r>
            <a:endParaRPr lang="en-US" sz="1800">
              <a:latin typeface="Arial" charset="0"/>
              <a:sym typeface="Monotype Sort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ronch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66875" y="0"/>
            <a:ext cx="5810250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po00013b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81200" y="1371600"/>
            <a:ext cx="4797425" cy="5081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33400" y="457200"/>
            <a:ext cx="7169150" cy="587375"/>
          </a:xfrm>
          <a:prstGeom prst="rect">
            <a:avLst/>
          </a:prstGeom>
          <a:solidFill>
            <a:schemeClr val="bg1"/>
          </a:solidFill>
          <a:ln w="6350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en-US" sz="1600">
                <a:latin typeface="Arial" charset="0"/>
              </a:rPr>
              <a:t>  The bronchial tree can be visualized on x-ray by allowing a constrast medium to spread along the bronchial walls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npo000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7300" y="1525588"/>
            <a:ext cx="6451600" cy="482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191000" y="19939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191000" y="22987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79788" y="5154613"/>
            <a:ext cx="2593975" cy="4270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2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379788" y="5516563"/>
            <a:ext cx="2430462" cy="42703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20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52400" y="304800"/>
            <a:ext cx="8656638" cy="663575"/>
          </a:xfrm>
          <a:prstGeom prst="rect">
            <a:avLst/>
          </a:prstGeom>
          <a:noFill/>
          <a:ln w="31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The trachea bifurcates into main bronchi at about the level of T4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A midline upward-projecting cartilage (carina) is a good endoscopic landmark</a:t>
            </a:r>
          </a:p>
        </p:txBody>
      </p:sp>
      <p:pic>
        <p:nvPicPr>
          <p:cNvPr id="24585" name="Object 33" descr="npo0001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03538" y="4308475"/>
            <a:ext cx="2457450" cy="2549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354763" y="6226175"/>
            <a:ext cx="1147762" cy="366713"/>
          </a:xfrm>
          <a:prstGeom prst="rect">
            <a:avLst/>
          </a:prstGeom>
          <a:solidFill>
            <a:srgbClr val="EAEAEA"/>
          </a:solidFill>
          <a:ln w="12700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>
                <a:latin typeface="Arial" charset="0"/>
              </a:rPr>
              <a:t>carina</a:t>
            </a:r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4092575" y="5692775"/>
            <a:ext cx="2197100" cy="677863"/>
          </a:xfrm>
          <a:custGeom>
            <a:avLst/>
            <a:gdLst/>
            <a:ahLst/>
            <a:cxnLst>
              <a:cxn ang="0">
                <a:pos x="1384" y="427"/>
              </a:cxn>
              <a:cxn ang="0">
                <a:pos x="860" y="409"/>
              </a:cxn>
              <a:cxn ang="0">
                <a:pos x="0" y="0"/>
              </a:cxn>
            </a:cxnLst>
            <a:rect l="0" t="0" r="r" b="b"/>
            <a:pathLst>
              <a:path w="1384" h="427">
                <a:moveTo>
                  <a:pt x="1384" y="427"/>
                </a:moveTo>
                <a:lnTo>
                  <a:pt x="860" y="409"/>
                </a:ln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00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2963863" y="2395538"/>
            <a:ext cx="1506537" cy="514350"/>
          </a:xfrm>
          <a:custGeom>
            <a:avLst/>
            <a:gdLst/>
            <a:ahLst/>
            <a:cxnLst>
              <a:cxn ang="0">
                <a:pos x="149" y="51"/>
              </a:cxn>
              <a:cxn ang="0">
                <a:pos x="21" y="99"/>
              </a:cxn>
              <a:cxn ang="0">
                <a:pos x="45" y="219"/>
              </a:cxn>
              <a:cxn ang="0">
                <a:pos x="293" y="291"/>
              </a:cxn>
              <a:cxn ang="0">
                <a:pos x="581" y="315"/>
              </a:cxn>
              <a:cxn ang="0">
                <a:pos x="861" y="235"/>
              </a:cxn>
              <a:cxn ang="0">
                <a:pos x="949" y="115"/>
              </a:cxn>
              <a:cxn ang="0">
                <a:pos x="861" y="19"/>
              </a:cxn>
              <a:cxn ang="0">
                <a:pos x="733" y="3"/>
              </a:cxn>
            </a:cxnLst>
            <a:rect l="0" t="0" r="r" b="b"/>
            <a:pathLst>
              <a:path w="949" h="324">
                <a:moveTo>
                  <a:pt x="149" y="51"/>
                </a:moveTo>
                <a:cubicBezTo>
                  <a:pt x="129" y="59"/>
                  <a:pt x="38" y="71"/>
                  <a:pt x="21" y="99"/>
                </a:cubicBezTo>
                <a:cubicBezTo>
                  <a:pt x="4" y="127"/>
                  <a:pt x="0" y="187"/>
                  <a:pt x="45" y="219"/>
                </a:cubicBezTo>
                <a:cubicBezTo>
                  <a:pt x="90" y="251"/>
                  <a:pt x="204" y="275"/>
                  <a:pt x="293" y="291"/>
                </a:cubicBezTo>
                <a:cubicBezTo>
                  <a:pt x="382" y="307"/>
                  <a:pt x="486" y="324"/>
                  <a:pt x="581" y="315"/>
                </a:cubicBezTo>
                <a:cubicBezTo>
                  <a:pt x="676" y="306"/>
                  <a:pt x="800" y="268"/>
                  <a:pt x="861" y="235"/>
                </a:cubicBezTo>
                <a:cubicBezTo>
                  <a:pt x="922" y="202"/>
                  <a:pt x="949" y="151"/>
                  <a:pt x="949" y="115"/>
                </a:cubicBezTo>
                <a:cubicBezTo>
                  <a:pt x="949" y="79"/>
                  <a:pt x="897" y="38"/>
                  <a:pt x="861" y="19"/>
                </a:cubicBezTo>
                <a:cubicBezTo>
                  <a:pt x="825" y="0"/>
                  <a:pt x="775" y="3"/>
                  <a:pt x="733" y="3"/>
                </a:cubicBezTo>
              </a:path>
            </a:pathLst>
          </a:custGeom>
          <a:noFill/>
          <a:ln w="19050" cap="flat" cmpd="sng">
            <a:solidFill>
              <a:srgbClr val="99FF33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3797300" y="2921000"/>
            <a:ext cx="12700" cy="1379538"/>
          </a:xfrm>
          <a:prstGeom prst="line">
            <a:avLst/>
          </a:prstGeom>
          <a:noFill/>
          <a:ln w="19050">
            <a:solidFill>
              <a:srgbClr val="99FF33"/>
            </a:solidFill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utoUpdateAnimBg="0"/>
      <p:bldP spid="2458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iaphragmIn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14400" y="36513"/>
            <a:ext cx="7239000" cy="6715125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ucket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157288"/>
            <a:ext cx="9144000" cy="4545012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iaphragmLevel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84313" y="0"/>
            <a:ext cx="6176962" cy="68580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17525" y="650875"/>
            <a:ext cx="839787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>
                <a:latin typeface="Tahoma" charset="0"/>
              </a:rPr>
              <a:t>INNERVATION OF THE LUNG:</a:t>
            </a:r>
          </a:p>
          <a:p>
            <a:endParaRPr lang="en-US" sz="4000">
              <a:latin typeface="Tahoma" charset="0"/>
            </a:endParaRPr>
          </a:p>
          <a:p>
            <a:r>
              <a:rPr lang="en-US" sz="3200">
                <a:latin typeface="Tahoma" charset="0"/>
              </a:rPr>
              <a:t>Sympathetic: from sympathetic levels T1-6 with synapse between preganglionic and postganglionic neurons in paravertebral ganglia T2-5; dilation of bronchi and blood vessels.</a:t>
            </a:r>
          </a:p>
          <a:p>
            <a:endParaRPr lang="en-US" sz="3200">
              <a:latin typeface="Tahoma" charset="0"/>
            </a:endParaRPr>
          </a:p>
          <a:p>
            <a:r>
              <a:rPr lang="en-US" sz="3200">
                <a:latin typeface="Tahoma" charset="0"/>
              </a:rPr>
              <a:t>Parasympathetic:  Vagus Nerve (X); constriction of bronchi and blood vessels.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:\Lungs\lungbu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" y="457200"/>
            <a:ext cx="56388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6537325" y="606425"/>
            <a:ext cx="2606675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Trachea is a tubular outgrowth of the embryonic gut.</a:t>
            </a:r>
          </a:p>
          <a:p>
            <a:pPr>
              <a:spcBef>
                <a:spcPct val="20000"/>
              </a:spcBef>
            </a:pPr>
            <a:endParaRPr lang="en-US" sz="3200"/>
          </a:p>
          <a:p>
            <a:pPr>
              <a:spcBef>
                <a:spcPct val="20000"/>
              </a:spcBef>
            </a:pPr>
            <a:r>
              <a:rPr lang="en-US" sz="3200"/>
              <a:t>Begins as a bud in pharynx floor.</a:t>
            </a:r>
          </a:p>
          <a:p>
            <a:endParaRPr lang="en-US"/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66800" y="5638800"/>
            <a:ext cx="655955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Each fork is called a primary bronchus</a:t>
            </a:r>
            <a:r>
              <a:rPr lang="en-US"/>
              <a:t>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463550" y="0"/>
            <a:ext cx="808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 Rounded MT Bold" pitchFamily="34" charset="0"/>
              </a:rPr>
              <a:t>AUTONOMIC FIBER PLACEMENT:</a:t>
            </a:r>
          </a:p>
          <a:p>
            <a:r>
              <a:rPr lang="en-US">
                <a:latin typeface="Arial Rounded MT Bold" pitchFamily="34" charset="0"/>
              </a:rPr>
              <a:t>Sympathetic – “Thoracolumbar”  (T1-L2)</a:t>
            </a:r>
          </a:p>
          <a:p>
            <a:r>
              <a:rPr lang="en-US">
                <a:latin typeface="Arial Rounded MT Bold" pitchFamily="34" charset="0"/>
              </a:rPr>
              <a:t>Parasympathetic = “Cranio-sacral” (Cnn III, VII, IX, X; S2-4</a:t>
            </a:r>
          </a:p>
        </p:txBody>
      </p:sp>
      <p:pic>
        <p:nvPicPr>
          <p:cNvPr id="48131" name="Picture 3" descr="Au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1239838"/>
            <a:ext cx="5791200" cy="5618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AutonomSummar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42863"/>
            <a:ext cx="9144000" cy="6942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81050"/>
            <a:ext cx="9144000" cy="52959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mbryology.med.unsw.edu.au/wwwpig/pigc/PigC7L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1500188" y="1500187"/>
            <a:ext cx="6734173" cy="3733800"/>
          </a:xfrm>
          <a:prstGeom prst="rect">
            <a:avLst/>
          </a:prstGeom>
          <a:noFill/>
        </p:spPr>
      </p:pic>
      <p:pic>
        <p:nvPicPr>
          <p:cNvPr id="2052" name="Picture 4" descr="http://t0.gstatic.com/images?q=tbn:ANd9GcRHbBIbfeTumL0xQ1ewTjGW-vawvOGXTLwGmnvJAGj2OtHEJRdNVZWyMM8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609600"/>
            <a:ext cx="3600448" cy="4114800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>
            <a:off x="1981200" y="2286000"/>
            <a:ext cx="42672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981200" y="2590800"/>
            <a:ext cx="3962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62400" y="2590800"/>
            <a:ext cx="914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876800" y="2514600"/>
            <a:ext cx="17526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1200" y="3276600"/>
            <a:ext cx="4267200" cy="10668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72000" y="42672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E:\Lungs\lungbud2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1000" y="731838"/>
            <a:ext cx="8382000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41325" y="955675"/>
            <a:ext cx="8474075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dirty="0"/>
              <a:t>GERM LAYER DERIVATIONS</a:t>
            </a:r>
          </a:p>
          <a:p>
            <a:endParaRPr lang="en-US" sz="4400" dirty="0">
              <a:solidFill>
                <a:srgbClr val="66FF33"/>
              </a:solidFill>
            </a:endParaRPr>
          </a:p>
          <a:p>
            <a:r>
              <a:rPr lang="en-US" sz="3600" dirty="0"/>
              <a:t>As outgrowths of pharynx, lung lining is derived from endoderm.</a:t>
            </a:r>
          </a:p>
          <a:p>
            <a:endParaRPr lang="en-US" sz="3600" dirty="0"/>
          </a:p>
          <a:p>
            <a:r>
              <a:rPr lang="en-US" sz="3600" dirty="0" err="1"/>
              <a:t>Cartilagenous</a:t>
            </a:r>
            <a:r>
              <a:rPr lang="en-US" sz="3600" dirty="0"/>
              <a:t> support of bronchi is derived from visceral arch skeleton.  Therefore, from NEURAL CREST.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el;omicDiv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282700"/>
            <a:ext cx="9144000" cy="42926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balloon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42875"/>
            <a:ext cx="9144000" cy="6573838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6988" y="2189163"/>
            <a:ext cx="1846262" cy="1158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2000" u="sng">
                <a:latin typeface="Arial" charset="0"/>
              </a:rPr>
              <a:t>costal</a:t>
            </a:r>
            <a:r>
              <a:rPr lang="en-US" sz="2000">
                <a:latin typeface="Arial" charset="0"/>
              </a:rPr>
              <a:t>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- lies against ribs</a:t>
            </a:r>
          </a:p>
        </p:txBody>
      </p:sp>
      <p:pic>
        <p:nvPicPr>
          <p:cNvPr id="26627" name="Picture 2" descr="npo0001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3513" y="3595688"/>
            <a:ext cx="1774825" cy="2497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8" name="Freeform 4"/>
          <p:cNvSpPr>
            <a:spLocks/>
          </p:cNvSpPr>
          <p:nvPr/>
        </p:nvSpPr>
        <p:spPr bwMode="auto">
          <a:xfrm>
            <a:off x="569913" y="3884613"/>
            <a:ext cx="1311275" cy="2232025"/>
          </a:xfrm>
          <a:custGeom>
            <a:avLst/>
            <a:gdLst/>
            <a:ahLst/>
            <a:cxnLst>
              <a:cxn ang="0">
                <a:pos x="40" y="748"/>
              </a:cxn>
              <a:cxn ang="0">
                <a:pos x="30" y="364"/>
              </a:cxn>
              <a:cxn ang="0">
                <a:pos x="70" y="59"/>
              </a:cxn>
              <a:cxn ang="0">
                <a:pos x="129" y="20"/>
              </a:cxn>
              <a:cxn ang="0">
                <a:pos x="158" y="0"/>
              </a:cxn>
              <a:cxn ang="0">
                <a:pos x="443" y="59"/>
              </a:cxn>
              <a:cxn ang="0">
                <a:pos x="591" y="177"/>
              </a:cxn>
              <a:cxn ang="0">
                <a:pos x="620" y="187"/>
              </a:cxn>
              <a:cxn ang="0">
                <a:pos x="679" y="226"/>
              </a:cxn>
              <a:cxn ang="0">
                <a:pos x="709" y="246"/>
              </a:cxn>
              <a:cxn ang="0">
                <a:pos x="768" y="285"/>
              </a:cxn>
              <a:cxn ang="0">
                <a:pos x="856" y="374"/>
              </a:cxn>
              <a:cxn ang="0">
                <a:pos x="1073" y="640"/>
              </a:cxn>
              <a:cxn ang="0">
                <a:pos x="1181" y="817"/>
              </a:cxn>
              <a:cxn ang="0">
                <a:pos x="1299" y="1063"/>
              </a:cxn>
              <a:cxn ang="0">
                <a:pos x="1348" y="1230"/>
              </a:cxn>
              <a:cxn ang="0">
                <a:pos x="1388" y="1289"/>
              </a:cxn>
              <a:cxn ang="0">
                <a:pos x="1437" y="1407"/>
              </a:cxn>
              <a:cxn ang="0">
                <a:pos x="1447" y="1436"/>
              </a:cxn>
              <a:cxn ang="0">
                <a:pos x="1496" y="1781"/>
              </a:cxn>
              <a:cxn ang="0">
                <a:pos x="1555" y="2046"/>
              </a:cxn>
              <a:cxn ang="0">
                <a:pos x="1584" y="2322"/>
              </a:cxn>
              <a:cxn ang="0">
                <a:pos x="1515" y="2656"/>
              </a:cxn>
              <a:cxn ang="0">
                <a:pos x="1427" y="2617"/>
              </a:cxn>
              <a:cxn ang="0">
                <a:pos x="1388" y="2548"/>
              </a:cxn>
              <a:cxn ang="0">
                <a:pos x="1270" y="2479"/>
              </a:cxn>
              <a:cxn ang="0">
                <a:pos x="1112" y="2410"/>
              </a:cxn>
              <a:cxn ang="0">
                <a:pos x="1024" y="2361"/>
              </a:cxn>
              <a:cxn ang="0">
                <a:pos x="994" y="2351"/>
              </a:cxn>
              <a:cxn ang="0">
                <a:pos x="935" y="2322"/>
              </a:cxn>
              <a:cxn ang="0">
                <a:pos x="670" y="2213"/>
              </a:cxn>
              <a:cxn ang="0">
                <a:pos x="502" y="2154"/>
              </a:cxn>
              <a:cxn ang="0">
                <a:pos x="404" y="2125"/>
              </a:cxn>
              <a:cxn ang="0">
                <a:pos x="325" y="2105"/>
              </a:cxn>
              <a:cxn ang="0">
                <a:pos x="276" y="2115"/>
              </a:cxn>
              <a:cxn ang="0">
                <a:pos x="158" y="2046"/>
              </a:cxn>
              <a:cxn ang="0">
                <a:pos x="109" y="1849"/>
              </a:cxn>
              <a:cxn ang="0">
                <a:pos x="80" y="1682"/>
              </a:cxn>
              <a:cxn ang="0">
                <a:pos x="30" y="1289"/>
              </a:cxn>
              <a:cxn ang="0">
                <a:pos x="40" y="1151"/>
              </a:cxn>
            </a:cxnLst>
            <a:rect l="0" t="0" r="r" b="b"/>
            <a:pathLst>
              <a:path w="1678" h="2859">
                <a:moveTo>
                  <a:pt x="40" y="748"/>
                </a:moveTo>
                <a:cubicBezTo>
                  <a:pt x="0" y="629"/>
                  <a:pt x="44" y="491"/>
                  <a:pt x="30" y="364"/>
                </a:cubicBezTo>
                <a:cubicBezTo>
                  <a:pt x="37" y="238"/>
                  <a:pt x="41" y="172"/>
                  <a:pt x="70" y="59"/>
                </a:cubicBezTo>
                <a:cubicBezTo>
                  <a:pt x="76" y="36"/>
                  <a:pt x="109" y="33"/>
                  <a:pt x="129" y="20"/>
                </a:cubicBezTo>
                <a:cubicBezTo>
                  <a:pt x="139" y="13"/>
                  <a:pt x="158" y="0"/>
                  <a:pt x="158" y="0"/>
                </a:cubicBezTo>
                <a:cubicBezTo>
                  <a:pt x="254" y="20"/>
                  <a:pt x="348" y="35"/>
                  <a:pt x="443" y="59"/>
                </a:cubicBezTo>
                <a:cubicBezTo>
                  <a:pt x="506" y="102"/>
                  <a:pt x="537" y="123"/>
                  <a:pt x="591" y="177"/>
                </a:cubicBezTo>
                <a:cubicBezTo>
                  <a:pt x="598" y="184"/>
                  <a:pt x="611" y="182"/>
                  <a:pt x="620" y="187"/>
                </a:cubicBezTo>
                <a:cubicBezTo>
                  <a:pt x="641" y="198"/>
                  <a:pt x="659" y="213"/>
                  <a:pt x="679" y="226"/>
                </a:cubicBezTo>
                <a:cubicBezTo>
                  <a:pt x="689" y="233"/>
                  <a:pt x="709" y="246"/>
                  <a:pt x="709" y="246"/>
                </a:cubicBezTo>
                <a:cubicBezTo>
                  <a:pt x="763" y="326"/>
                  <a:pt x="688" y="230"/>
                  <a:pt x="768" y="285"/>
                </a:cubicBezTo>
                <a:cubicBezTo>
                  <a:pt x="802" y="309"/>
                  <a:pt x="833" y="339"/>
                  <a:pt x="856" y="374"/>
                </a:cubicBezTo>
                <a:cubicBezTo>
                  <a:pt x="919" y="467"/>
                  <a:pt x="994" y="561"/>
                  <a:pt x="1073" y="640"/>
                </a:cubicBezTo>
                <a:cubicBezTo>
                  <a:pt x="1096" y="706"/>
                  <a:pt x="1160" y="756"/>
                  <a:pt x="1181" y="817"/>
                </a:cubicBezTo>
                <a:cubicBezTo>
                  <a:pt x="1211" y="907"/>
                  <a:pt x="1232" y="993"/>
                  <a:pt x="1299" y="1063"/>
                </a:cubicBezTo>
                <a:cubicBezTo>
                  <a:pt x="1308" y="1097"/>
                  <a:pt x="1331" y="1199"/>
                  <a:pt x="1348" y="1230"/>
                </a:cubicBezTo>
                <a:cubicBezTo>
                  <a:pt x="1360" y="1251"/>
                  <a:pt x="1388" y="1289"/>
                  <a:pt x="1388" y="1289"/>
                </a:cubicBezTo>
                <a:cubicBezTo>
                  <a:pt x="1401" y="1331"/>
                  <a:pt x="1422" y="1364"/>
                  <a:pt x="1437" y="1407"/>
                </a:cubicBezTo>
                <a:cubicBezTo>
                  <a:pt x="1440" y="1417"/>
                  <a:pt x="1447" y="1436"/>
                  <a:pt x="1447" y="1436"/>
                </a:cubicBezTo>
                <a:cubicBezTo>
                  <a:pt x="1465" y="1551"/>
                  <a:pt x="1477" y="1666"/>
                  <a:pt x="1496" y="1781"/>
                </a:cubicBezTo>
                <a:cubicBezTo>
                  <a:pt x="1511" y="1869"/>
                  <a:pt x="1545" y="1956"/>
                  <a:pt x="1555" y="2046"/>
                </a:cubicBezTo>
                <a:cubicBezTo>
                  <a:pt x="1592" y="2387"/>
                  <a:pt x="1559" y="2147"/>
                  <a:pt x="1584" y="2322"/>
                </a:cubicBezTo>
                <a:cubicBezTo>
                  <a:pt x="1569" y="2859"/>
                  <a:pt x="1678" y="2710"/>
                  <a:pt x="1515" y="2656"/>
                </a:cubicBezTo>
                <a:cubicBezTo>
                  <a:pt x="1485" y="2636"/>
                  <a:pt x="1457" y="2634"/>
                  <a:pt x="1427" y="2617"/>
                </a:cubicBezTo>
                <a:cubicBezTo>
                  <a:pt x="1406" y="2605"/>
                  <a:pt x="1411" y="2555"/>
                  <a:pt x="1388" y="2548"/>
                </a:cubicBezTo>
                <a:cubicBezTo>
                  <a:pt x="1361" y="2539"/>
                  <a:pt x="1296" y="2493"/>
                  <a:pt x="1270" y="2479"/>
                </a:cubicBezTo>
                <a:cubicBezTo>
                  <a:pt x="1215" y="2449"/>
                  <a:pt x="1164" y="2444"/>
                  <a:pt x="1112" y="2410"/>
                </a:cubicBezTo>
                <a:cubicBezTo>
                  <a:pt x="1057" y="2373"/>
                  <a:pt x="1112" y="2390"/>
                  <a:pt x="1024" y="2361"/>
                </a:cubicBezTo>
                <a:cubicBezTo>
                  <a:pt x="1014" y="2358"/>
                  <a:pt x="1004" y="2355"/>
                  <a:pt x="994" y="2351"/>
                </a:cubicBezTo>
                <a:cubicBezTo>
                  <a:pt x="974" y="2342"/>
                  <a:pt x="956" y="2329"/>
                  <a:pt x="935" y="2322"/>
                </a:cubicBezTo>
                <a:cubicBezTo>
                  <a:pt x="833" y="2285"/>
                  <a:pt x="777" y="2231"/>
                  <a:pt x="670" y="2213"/>
                </a:cubicBezTo>
                <a:cubicBezTo>
                  <a:pt x="607" y="2192"/>
                  <a:pt x="566" y="2176"/>
                  <a:pt x="502" y="2154"/>
                </a:cubicBezTo>
                <a:cubicBezTo>
                  <a:pt x="477" y="2145"/>
                  <a:pt x="404" y="2125"/>
                  <a:pt x="404" y="2125"/>
                </a:cubicBezTo>
                <a:cubicBezTo>
                  <a:pt x="394" y="2119"/>
                  <a:pt x="336" y="2110"/>
                  <a:pt x="325" y="2105"/>
                </a:cubicBezTo>
                <a:cubicBezTo>
                  <a:pt x="306" y="2097"/>
                  <a:pt x="276" y="2115"/>
                  <a:pt x="276" y="2115"/>
                </a:cubicBezTo>
                <a:cubicBezTo>
                  <a:pt x="236" y="2088"/>
                  <a:pt x="197" y="2072"/>
                  <a:pt x="158" y="2046"/>
                </a:cubicBezTo>
                <a:cubicBezTo>
                  <a:pt x="120" y="1988"/>
                  <a:pt x="131" y="1914"/>
                  <a:pt x="109" y="1849"/>
                </a:cubicBezTo>
                <a:cubicBezTo>
                  <a:pt x="101" y="1793"/>
                  <a:pt x="92" y="1737"/>
                  <a:pt x="80" y="1682"/>
                </a:cubicBezTo>
                <a:cubicBezTo>
                  <a:pt x="70" y="1549"/>
                  <a:pt x="57" y="1420"/>
                  <a:pt x="30" y="1289"/>
                </a:cubicBezTo>
                <a:cubicBezTo>
                  <a:pt x="41" y="1171"/>
                  <a:pt x="40" y="1217"/>
                  <a:pt x="40" y="1151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112963" y="2189163"/>
            <a:ext cx="2262187" cy="1158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diaphragmatic</a:t>
            </a:r>
            <a:r>
              <a:rPr lang="en-US" sz="2000">
                <a:latin typeface="Arial" charset="0"/>
              </a:rPr>
              <a:t>    </a:t>
            </a: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- lies  against diaphragm.</a:t>
            </a:r>
          </a:p>
        </p:txBody>
      </p:sp>
      <p:pic>
        <p:nvPicPr>
          <p:cNvPr id="26630" name="Picture 25" descr="npo00014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44763" y="3548063"/>
            <a:ext cx="1819275" cy="2559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31" name="Freeform 7"/>
          <p:cNvSpPr>
            <a:spLocks/>
          </p:cNvSpPr>
          <p:nvPr/>
        </p:nvSpPr>
        <p:spPr bwMode="auto">
          <a:xfrm>
            <a:off x="2962275" y="3843338"/>
            <a:ext cx="1343025" cy="2287587"/>
          </a:xfrm>
          <a:custGeom>
            <a:avLst/>
            <a:gdLst/>
            <a:ahLst/>
            <a:cxnLst>
              <a:cxn ang="0">
                <a:pos x="40" y="748"/>
              </a:cxn>
              <a:cxn ang="0">
                <a:pos x="30" y="364"/>
              </a:cxn>
              <a:cxn ang="0">
                <a:pos x="70" y="59"/>
              </a:cxn>
              <a:cxn ang="0">
                <a:pos x="129" y="20"/>
              </a:cxn>
              <a:cxn ang="0">
                <a:pos x="158" y="0"/>
              </a:cxn>
              <a:cxn ang="0">
                <a:pos x="443" y="59"/>
              </a:cxn>
              <a:cxn ang="0">
                <a:pos x="591" y="177"/>
              </a:cxn>
              <a:cxn ang="0">
                <a:pos x="620" y="187"/>
              </a:cxn>
              <a:cxn ang="0">
                <a:pos x="679" y="226"/>
              </a:cxn>
              <a:cxn ang="0">
                <a:pos x="709" y="246"/>
              </a:cxn>
              <a:cxn ang="0">
                <a:pos x="768" y="285"/>
              </a:cxn>
              <a:cxn ang="0">
                <a:pos x="856" y="374"/>
              </a:cxn>
              <a:cxn ang="0">
                <a:pos x="1073" y="640"/>
              </a:cxn>
              <a:cxn ang="0">
                <a:pos x="1181" y="817"/>
              </a:cxn>
              <a:cxn ang="0">
                <a:pos x="1299" y="1063"/>
              </a:cxn>
              <a:cxn ang="0">
                <a:pos x="1348" y="1230"/>
              </a:cxn>
              <a:cxn ang="0">
                <a:pos x="1388" y="1289"/>
              </a:cxn>
              <a:cxn ang="0">
                <a:pos x="1437" y="1407"/>
              </a:cxn>
              <a:cxn ang="0">
                <a:pos x="1447" y="1436"/>
              </a:cxn>
              <a:cxn ang="0">
                <a:pos x="1496" y="1781"/>
              </a:cxn>
              <a:cxn ang="0">
                <a:pos x="1555" y="2046"/>
              </a:cxn>
              <a:cxn ang="0">
                <a:pos x="1584" y="2322"/>
              </a:cxn>
              <a:cxn ang="0">
                <a:pos x="1515" y="2656"/>
              </a:cxn>
              <a:cxn ang="0">
                <a:pos x="1427" y="2617"/>
              </a:cxn>
              <a:cxn ang="0">
                <a:pos x="1388" y="2548"/>
              </a:cxn>
              <a:cxn ang="0">
                <a:pos x="1270" y="2479"/>
              </a:cxn>
              <a:cxn ang="0">
                <a:pos x="1112" y="2410"/>
              </a:cxn>
              <a:cxn ang="0">
                <a:pos x="1024" y="2361"/>
              </a:cxn>
              <a:cxn ang="0">
                <a:pos x="994" y="2351"/>
              </a:cxn>
              <a:cxn ang="0">
                <a:pos x="935" y="2322"/>
              </a:cxn>
              <a:cxn ang="0">
                <a:pos x="670" y="2213"/>
              </a:cxn>
              <a:cxn ang="0">
                <a:pos x="502" y="2154"/>
              </a:cxn>
              <a:cxn ang="0">
                <a:pos x="404" y="2125"/>
              </a:cxn>
              <a:cxn ang="0">
                <a:pos x="325" y="2105"/>
              </a:cxn>
              <a:cxn ang="0">
                <a:pos x="276" y="2115"/>
              </a:cxn>
              <a:cxn ang="0">
                <a:pos x="158" y="2046"/>
              </a:cxn>
              <a:cxn ang="0">
                <a:pos x="109" y="1849"/>
              </a:cxn>
              <a:cxn ang="0">
                <a:pos x="80" y="1682"/>
              </a:cxn>
              <a:cxn ang="0">
                <a:pos x="30" y="1289"/>
              </a:cxn>
              <a:cxn ang="0">
                <a:pos x="40" y="1151"/>
              </a:cxn>
            </a:cxnLst>
            <a:rect l="0" t="0" r="r" b="b"/>
            <a:pathLst>
              <a:path w="1678" h="2859">
                <a:moveTo>
                  <a:pt x="40" y="748"/>
                </a:moveTo>
                <a:cubicBezTo>
                  <a:pt x="0" y="629"/>
                  <a:pt x="44" y="491"/>
                  <a:pt x="30" y="364"/>
                </a:cubicBezTo>
                <a:cubicBezTo>
                  <a:pt x="37" y="238"/>
                  <a:pt x="41" y="172"/>
                  <a:pt x="70" y="59"/>
                </a:cubicBezTo>
                <a:cubicBezTo>
                  <a:pt x="76" y="36"/>
                  <a:pt x="109" y="33"/>
                  <a:pt x="129" y="20"/>
                </a:cubicBezTo>
                <a:cubicBezTo>
                  <a:pt x="139" y="13"/>
                  <a:pt x="158" y="0"/>
                  <a:pt x="158" y="0"/>
                </a:cubicBezTo>
                <a:cubicBezTo>
                  <a:pt x="254" y="20"/>
                  <a:pt x="348" y="35"/>
                  <a:pt x="443" y="59"/>
                </a:cubicBezTo>
                <a:cubicBezTo>
                  <a:pt x="506" y="102"/>
                  <a:pt x="537" y="123"/>
                  <a:pt x="591" y="177"/>
                </a:cubicBezTo>
                <a:cubicBezTo>
                  <a:pt x="598" y="184"/>
                  <a:pt x="611" y="182"/>
                  <a:pt x="620" y="187"/>
                </a:cubicBezTo>
                <a:cubicBezTo>
                  <a:pt x="641" y="198"/>
                  <a:pt x="659" y="213"/>
                  <a:pt x="679" y="226"/>
                </a:cubicBezTo>
                <a:cubicBezTo>
                  <a:pt x="689" y="233"/>
                  <a:pt x="709" y="246"/>
                  <a:pt x="709" y="246"/>
                </a:cubicBezTo>
                <a:cubicBezTo>
                  <a:pt x="763" y="326"/>
                  <a:pt x="688" y="230"/>
                  <a:pt x="768" y="285"/>
                </a:cubicBezTo>
                <a:cubicBezTo>
                  <a:pt x="802" y="309"/>
                  <a:pt x="833" y="339"/>
                  <a:pt x="856" y="374"/>
                </a:cubicBezTo>
                <a:cubicBezTo>
                  <a:pt x="919" y="467"/>
                  <a:pt x="994" y="561"/>
                  <a:pt x="1073" y="640"/>
                </a:cubicBezTo>
                <a:cubicBezTo>
                  <a:pt x="1096" y="706"/>
                  <a:pt x="1160" y="756"/>
                  <a:pt x="1181" y="817"/>
                </a:cubicBezTo>
                <a:cubicBezTo>
                  <a:pt x="1211" y="907"/>
                  <a:pt x="1232" y="993"/>
                  <a:pt x="1299" y="1063"/>
                </a:cubicBezTo>
                <a:cubicBezTo>
                  <a:pt x="1308" y="1097"/>
                  <a:pt x="1331" y="1199"/>
                  <a:pt x="1348" y="1230"/>
                </a:cubicBezTo>
                <a:cubicBezTo>
                  <a:pt x="1360" y="1251"/>
                  <a:pt x="1388" y="1289"/>
                  <a:pt x="1388" y="1289"/>
                </a:cubicBezTo>
                <a:cubicBezTo>
                  <a:pt x="1401" y="1331"/>
                  <a:pt x="1422" y="1364"/>
                  <a:pt x="1437" y="1407"/>
                </a:cubicBezTo>
                <a:cubicBezTo>
                  <a:pt x="1440" y="1417"/>
                  <a:pt x="1447" y="1436"/>
                  <a:pt x="1447" y="1436"/>
                </a:cubicBezTo>
                <a:cubicBezTo>
                  <a:pt x="1465" y="1551"/>
                  <a:pt x="1477" y="1666"/>
                  <a:pt x="1496" y="1781"/>
                </a:cubicBezTo>
                <a:cubicBezTo>
                  <a:pt x="1511" y="1869"/>
                  <a:pt x="1545" y="1956"/>
                  <a:pt x="1555" y="2046"/>
                </a:cubicBezTo>
                <a:cubicBezTo>
                  <a:pt x="1592" y="2387"/>
                  <a:pt x="1559" y="2147"/>
                  <a:pt x="1584" y="2322"/>
                </a:cubicBezTo>
                <a:cubicBezTo>
                  <a:pt x="1569" y="2859"/>
                  <a:pt x="1678" y="2710"/>
                  <a:pt x="1515" y="2656"/>
                </a:cubicBezTo>
                <a:cubicBezTo>
                  <a:pt x="1485" y="2636"/>
                  <a:pt x="1457" y="2634"/>
                  <a:pt x="1427" y="2617"/>
                </a:cubicBezTo>
                <a:cubicBezTo>
                  <a:pt x="1406" y="2605"/>
                  <a:pt x="1411" y="2555"/>
                  <a:pt x="1388" y="2548"/>
                </a:cubicBezTo>
                <a:cubicBezTo>
                  <a:pt x="1361" y="2539"/>
                  <a:pt x="1296" y="2493"/>
                  <a:pt x="1270" y="2479"/>
                </a:cubicBezTo>
                <a:cubicBezTo>
                  <a:pt x="1215" y="2449"/>
                  <a:pt x="1164" y="2444"/>
                  <a:pt x="1112" y="2410"/>
                </a:cubicBezTo>
                <a:cubicBezTo>
                  <a:pt x="1057" y="2373"/>
                  <a:pt x="1112" y="2390"/>
                  <a:pt x="1024" y="2361"/>
                </a:cubicBezTo>
                <a:cubicBezTo>
                  <a:pt x="1014" y="2358"/>
                  <a:pt x="1004" y="2355"/>
                  <a:pt x="994" y="2351"/>
                </a:cubicBezTo>
                <a:cubicBezTo>
                  <a:pt x="974" y="2342"/>
                  <a:pt x="956" y="2329"/>
                  <a:pt x="935" y="2322"/>
                </a:cubicBezTo>
                <a:cubicBezTo>
                  <a:pt x="833" y="2285"/>
                  <a:pt x="777" y="2231"/>
                  <a:pt x="670" y="2213"/>
                </a:cubicBezTo>
                <a:cubicBezTo>
                  <a:pt x="607" y="2192"/>
                  <a:pt x="566" y="2176"/>
                  <a:pt x="502" y="2154"/>
                </a:cubicBezTo>
                <a:cubicBezTo>
                  <a:pt x="477" y="2145"/>
                  <a:pt x="404" y="2125"/>
                  <a:pt x="404" y="2125"/>
                </a:cubicBezTo>
                <a:cubicBezTo>
                  <a:pt x="394" y="2119"/>
                  <a:pt x="336" y="2110"/>
                  <a:pt x="325" y="2105"/>
                </a:cubicBezTo>
                <a:cubicBezTo>
                  <a:pt x="306" y="2097"/>
                  <a:pt x="276" y="2115"/>
                  <a:pt x="276" y="2115"/>
                </a:cubicBezTo>
                <a:cubicBezTo>
                  <a:pt x="236" y="2088"/>
                  <a:pt x="197" y="2072"/>
                  <a:pt x="158" y="2046"/>
                </a:cubicBezTo>
                <a:cubicBezTo>
                  <a:pt x="120" y="1988"/>
                  <a:pt x="131" y="1914"/>
                  <a:pt x="109" y="1849"/>
                </a:cubicBezTo>
                <a:cubicBezTo>
                  <a:pt x="101" y="1793"/>
                  <a:pt x="92" y="1737"/>
                  <a:pt x="80" y="1682"/>
                </a:cubicBezTo>
                <a:cubicBezTo>
                  <a:pt x="70" y="1549"/>
                  <a:pt x="57" y="1420"/>
                  <a:pt x="30" y="1289"/>
                </a:cubicBezTo>
                <a:cubicBezTo>
                  <a:pt x="41" y="1171"/>
                  <a:pt x="40" y="1217"/>
                  <a:pt x="40" y="1151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614863" y="2189163"/>
            <a:ext cx="1851025" cy="1158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mediastinal</a:t>
            </a:r>
            <a:endParaRPr lang="en-US" sz="2000">
              <a:solidFill>
                <a:srgbClr val="FF00FF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>
                <a:solidFill>
                  <a:srgbClr val="FF00FF"/>
                </a:solidFill>
                <a:latin typeface="Arial" charset="0"/>
              </a:rPr>
              <a:t>- </a:t>
            </a:r>
            <a:r>
              <a:rPr lang="en-US" sz="2000">
                <a:latin typeface="Arial" charset="0"/>
              </a:rPr>
              <a:t> lies against mediastinum</a:t>
            </a:r>
          </a:p>
        </p:txBody>
      </p:sp>
      <p:pic>
        <p:nvPicPr>
          <p:cNvPr id="26633" name="Picture 29" descr="npo00014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83150" y="3697288"/>
            <a:ext cx="1920875" cy="26670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26634" name="Freeform 10"/>
          <p:cNvSpPr>
            <a:spLocks/>
          </p:cNvSpPr>
          <p:nvPr/>
        </p:nvSpPr>
        <p:spPr bwMode="auto">
          <a:xfrm>
            <a:off x="5343525" y="4005263"/>
            <a:ext cx="1398588" cy="2382837"/>
          </a:xfrm>
          <a:custGeom>
            <a:avLst/>
            <a:gdLst/>
            <a:ahLst/>
            <a:cxnLst>
              <a:cxn ang="0">
                <a:pos x="40" y="748"/>
              </a:cxn>
              <a:cxn ang="0">
                <a:pos x="30" y="364"/>
              </a:cxn>
              <a:cxn ang="0">
                <a:pos x="70" y="59"/>
              </a:cxn>
              <a:cxn ang="0">
                <a:pos x="129" y="20"/>
              </a:cxn>
              <a:cxn ang="0">
                <a:pos x="158" y="0"/>
              </a:cxn>
              <a:cxn ang="0">
                <a:pos x="443" y="59"/>
              </a:cxn>
              <a:cxn ang="0">
                <a:pos x="591" y="177"/>
              </a:cxn>
              <a:cxn ang="0">
                <a:pos x="620" y="187"/>
              </a:cxn>
              <a:cxn ang="0">
                <a:pos x="679" y="226"/>
              </a:cxn>
              <a:cxn ang="0">
                <a:pos x="709" y="246"/>
              </a:cxn>
              <a:cxn ang="0">
                <a:pos x="768" y="285"/>
              </a:cxn>
              <a:cxn ang="0">
                <a:pos x="856" y="374"/>
              </a:cxn>
              <a:cxn ang="0">
                <a:pos x="1073" y="640"/>
              </a:cxn>
              <a:cxn ang="0">
                <a:pos x="1181" y="817"/>
              </a:cxn>
              <a:cxn ang="0">
                <a:pos x="1299" y="1063"/>
              </a:cxn>
              <a:cxn ang="0">
                <a:pos x="1348" y="1230"/>
              </a:cxn>
              <a:cxn ang="0">
                <a:pos x="1388" y="1289"/>
              </a:cxn>
              <a:cxn ang="0">
                <a:pos x="1437" y="1407"/>
              </a:cxn>
              <a:cxn ang="0">
                <a:pos x="1447" y="1436"/>
              </a:cxn>
              <a:cxn ang="0">
                <a:pos x="1496" y="1781"/>
              </a:cxn>
              <a:cxn ang="0">
                <a:pos x="1555" y="2046"/>
              </a:cxn>
              <a:cxn ang="0">
                <a:pos x="1584" y="2322"/>
              </a:cxn>
              <a:cxn ang="0">
                <a:pos x="1515" y="2656"/>
              </a:cxn>
              <a:cxn ang="0">
                <a:pos x="1427" y="2617"/>
              </a:cxn>
              <a:cxn ang="0">
                <a:pos x="1388" y="2548"/>
              </a:cxn>
              <a:cxn ang="0">
                <a:pos x="1270" y="2479"/>
              </a:cxn>
              <a:cxn ang="0">
                <a:pos x="1112" y="2410"/>
              </a:cxn>
              <a:cxn ang="0">
                <a:pos x="1024" y="2361"/>
              </a:cxn>
              <a:cxn ang="0">
                <a:pos x="994" y="2351"/>
              </a:cxn>
              <a:cxn ang="0">
                <a:pos x="935" y="2322"/>
              </a:cxn>
              <a:cxn ang="0">
                <a:pos x="670" y="2213"/>
              </a:cxn>
              <a:cxn ang="0">
                <a:pos x="502" y="2154"/>
              </a:cxn>
              <a:cxn ang="0">
                <a:pos x="404" y="2125"/>
              </a:cxn>
              <a:cxn ang="0">
                <a:pos x="325" y="2105"/>
              </a:cxn>
              <a:cxn ang="0">
                <a:pos x="276" y="2115"/>
              </a:cxn>
              <a:cxn ang="0">
                <a:pos x="158" y="2046"/>
              </a:cxn>
              <a:cxn ang="0">
                <a:pos x="109" y="1849"/>
              </a:cxn>
              <a:cxn ang="0">
                <a:pos x="80" y="1682"/>
              </a:cxn>
              <a:cxn ang="0">
                <a:pos x="30" y="1289"/>
              </a:cxn>
              <a:cxn ang="0">
                <a:pos x="40" y="1151"/>
              </a:cxn>
            </a:cxnLst>
            <a:rect l="0" t="0" r="r" b="b"/>
            <a:pathLst>
              <a:path w="1678" h="2859">
                <a:moveTo>
                  <a:pt x="40" y="748"/>
                </a:moveTo>
                <a:cubicBezTo>
                  <a:pt x="0" y="629"/>
                  <a:pt x="44" y="491"/>
                  <a:pt x="30" y="364"/>
                </a:cubicBezTo>
                <a:cubicBezTo>
                  <a:pt x="37" y="238"/>
                  <a:pt x="41" y="172"/>
                  <a:pt x="70" y="59"/>
                </a:cubicBezTo>
                <a:cubicBezTo>
                  <a:pt x="76" y="36"/>
                  <a:pt x="109" y="33"/>
                  <a:pt x="129" y="20"/>
                </a:cubicBezTo>
                <a:cubicBezTo>
                  <a:pt x="139" y="13"/>
                  <a:pt x="158" y="0"/>
                  <a:pt x="158" y="0"/>
                </a:cubicBezTo>
                <a:cubicBezTo>
                  <a:pt x="254" y="20"/>
                  <a:pt x="348" y="35"/>
                  <a:pt x="443" y="59"/>
                </a:cubicBezTo>
                <a:cubicBezTo>
                  <a:pt x="506" y="102"/>
                  <a:pt x="537" y="123"/>
                  <a:pt x="591" y="177"/>
                </a:cubicBezTo>
                <a:cubicBezTo>
                  <a:pt x="598" y="184"/>
                  <a:pt x="611" y="182"/>
                  <a:pt x="620" y="187"/>
                </a:cubicBezTo>
                <a:cubicBezTo>
                  <a:pt x="641" y="198"/>
                  <a:pt x="659" y="213"/>
                  <a:pt x="679" y="226"/>
                </a:cubicBezTo>
                <a:cubicBezTo>
                  <a:pt x="689" y="233"/>
                  <a:pt x="709" y="246"/>
                  <a:pt x="709" y="246"/>
                </a:cubicBezTo>
                <a:cubicBezTo>
                  <a:pt x="763" y="326"/>
                  <a:pt x="688" y="230"/>
                  <a:pt x="768" y="285"/>
                </a:cubicBezTo>
                <a:cubicBezTo>
                  <a:pt x="802" y="309"/>
                  <a:pt x="833" y="339"/>
                  <a:pt x="856" y="374"/>
                </a:cubicBezTo>
                <a:cubicBezTo>
                  <a:pt x="919" y="467"/>
                  <a:pt x="994" y="561"/>
                  <a:pt x="1073" y="640"/>
                </a:cubicBezTo>
                <a:cubicBezTo>
                  <a:pt x="1096" y="706"/>
                  <a:pt x="1160" y="756"/>
                  <a:pt x="1181" y="817"/>
                </a:cubicBezTo>
                <a:cubicBezTo>
                  <a:pt x="1211" y="907"/>
                  <a:pt x="1232" y="993"/>
                  <a:pt x="1299" y="1063"/>
                </a:cubicBezTo>
                <a:cubicBezTo>
                  <a:pt x="1308" y="1097"/>
                  <a:pt x="1331" y="1199"/>
                  <a:pt x="1348" y="1230"/>
                </a:cubicBezTo>
                <a:cubicBezTo>
                  <a:pt x="1360" y="1251"/>
                  <a:pt x="1388" y="1289"/>
                  <a:pt x="1388" y="1289"/>
                </a:cubicBezTo>
                <a:cubicBezTo>
                  <a:pt x="1401" y="1331"/>
                  <a:pt x="1422" y="1364"/>
                  <a:pt x="1437" y="1407"/>
                </a:cubicBezTo>
                <a:cubicBezTo>
                  <a:pt x="1440" y="1417"/>
                  <a:pt x="1447" y="1436"/>
                  <a:pt x="1447" y="1436"/>
                </a:cubicBezTo>
                <a:cubicBezTo>
                  <a:pt x="1465" y="1551"/>
                  <a:pt x="1477" y="1666"/>
                  <a:pt x="1496" y="1781"/>
                </a:cubicBezTo>
                <a:cubicBezTo>
                  <a:pt x="1511" y="1869"/>
                  <a:pt x="1545" y="1956"/>
                  <a:pt x="1555" y="2046"/>
                </a:cubicBezTo>
                <a:cubicBezTo>
                  <a:pt x="1592" y="2387"/>
                  <a:pt x="1559" y="2147"/>
                  <a:pt x="1584" y="2322"/>
                </a:cubicBezTo>
                <a:cubicBezTo>
                  <a:pt x="1569" y="2859"/>
                  <a:pt x="1678" y="2710"/>
                  <a:pt x="1515" y="2656"/>
                </a:cubicBezTo>
                <a:cubicBezTo>
                  <a:pt x="1485" y="2636"/>
                  <a:pt x="1457" y="2634"/>
                  <a:pt x="1427" y="2617"/>
                </a:cubicBezTo>
                <a:cubicBezTo>
                  <a:pt x="1406" y="2605"/>
                  <a:pt x="1411" y="2555"/>
                  <a:pt x="1388" y="2548"/>
                </a:cubicBezTo>
                <a:cubicBezTo>
                  <a:pt x="1361" y="2539"/>
                  <a:pt x="1296" y="2493"/>
                  <a:pt x="1270" y="2479"/>
                </a:cubicBezTo>
                <a:cubicBezTo>
                  <a:pt x="1215" y="2449"/>
                  <a:pt x="1164" y="2444"/>
                  <a:pt x="1112" y="2410"/>
                </a:cubicBezTo>
                <a:cubicBezTo>
                  <a:pt x="1057" y="2373"/>
                  <a:pt x="1112" y="2390"/>
                  <a:pt x="1024" y="2361"/>
                </a:cubicBezTo>
                <a:cubicBezTo>
                  <a:pt x="1014" y="2358"/>
                  <a:pt x="1004" y="2355"/>
                  <a:pt x="994" y="2351"/>
                </a:cubicBezTo>
                <a:cubicBezTo>
                  <a:pt x="974" y="2342"/>
                  <a:pt x="956" y="2329"/>
                  <a:pt x="935" y="2322"/>
                </a:cubicBezTo>
                <a:cubicBezTo>
                  <a:pt x="833" y="2285"/>
                  <a:pt x="777" y="2231"/>
                  <a:pt x="670" y="2213"/>
                </a:cubicBezTo>
                <a:cubicBezTo>
                  <a:pt x="607" y="2192"/>
                  <a:pt x="566" y="2176"/>
                  <a:pt x="502" y="2154"/>
                </a:cubicBezTo>
                <a:cubicBezTo>
                  <a:pt x="477" y="2145"/>
                  <a:pt x="404" y="2125"/>
                  <a:pt x="404" y="2125"/>
                </a:cubicBezTo>
                <a:cubicBezTo>
                  <a:pt x="394" y="2119"/>
                  <a:pt x="336" y="2110"/>
                  <a:pt x="325" y="2105"/>
                </a:cubicBezTo>
                <a:cubicBezTo>
                  <a:pt x="306" y="2097"/>
                  <a:pt x="276" y="2115"/>
                  <a:pt x="276" y="2115"/>
                </a:cubicBezTo>
                <a:cubicBezTo>
                  <a:pt x="236" y="2088"/>
                  <a:pt x="197" y="2072"/>
                  <a:pt x="158" y="2046"/>
                </a:cubicBezTo>
                <a:cubicBezTo>
                  <a:pt x="120" y="1988"/>
                  <a:pt x="131" y="1914"/>
                  <a:pt x="109" y="1849"/>
                </a:cubicBezTo>
                <a:cubicBezTo>
                  <a:pt x="101" y="1793"/>
                  <a:pt x="92" y="1737"/>
                  <a:pt x="80" y="1682"/>
                </a:cubicBezTo>
                <a:cubicBezTo>
                  <a:pt x="70" y="1549"/>
                  <a:pt x="57" y="1420"/>
                  <a:pt x="30" y="1289"/>
                </a:cubicBezTo>
                <a:cubicBezTo>
                  <a:pt x="41" y="1171"/>
                  <a:pt x="40" y="1217"/>
                  <a:pt x="40" y="1151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35" name="Picture 36" descr="npo00014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80263" y="3581400"/>
            <a:ext cx="1963737" cy="2789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36" name="Freeform 12"/>
          <p:cNvSpPr>
            <a:spLocks/>
          </p:cNvSpPr>
          <p:nvPr/>
        </p:nvSpPr>
        <p:spPr bwMode="auto">
          <a:xfrm>
            <a:off x="7616825" y="3903663"/>
            <a:ext cx="1462088" cy="2492375"/>
          </a:xfrm>
          <a:custGeom>
            <a:avLst/>
            <a:gdLst/>
            <a:ahLst/>
            <a:cxnLst>
              <a:cxn ang="0">
                <a:pos x="40" y="748"/>
              </a:cxn>
              <a:cxn ang="0">
                <a:pos x="30" y="364"/>
              </a:cxn>
              <a:cxn ang="0">
                <a:pos x="70" y="59"/>
              </a:cxn>
              <a:cxn ang="0">
                <a:pos x="129" y="20"/>
              </a:cxn>
              <a:cxn ang="0">
                <a:pos x="158" y="0"/>
              </a:cxn>
              <a:cxn ang="0">
                <a:pos x="443" y="59"/>
              </a:cxn>
              <a:cxn ang="0">
                <a:pos x="591" y="177"/>
              </a:cxn>
              <a:cxn ang="0">
                <a:pos x="620" y="187"/>
              </a:cxn>
              <a:cxn ang="0">
                <a:pos x="679" y="226"/>
              </a:cxn>
              <a:cxn ang="0">
                <a:pos x="709" y="246"/>
              </a:cxn>
              <a:cxn ang="0">
                <a:pos x="768" y="285"/>
              </a:cxn>
              <a:cxn ang="0">
                <a:pos x="856" y="374"/>
              </a:cxn>
              <a:cxn ang="0">
                <a:pos x="1073" y="640"/>
              </a:cxn>
              <a:cxn ang="0">
                <a:pos x="1181" y="817"/>
              </a:cxn>
              <a:cxn ang="0">
                <a:pos x="1299" y="1063"/>
              </a:cxn>
              <a:cxn ang="0">
                <a:pos x="1348" y="1230"/>
              </a:cxn>
              <a:cxn ang="0">
                <a:pos x="1388" y="1289"/>
              </a:cxn>
              <a:cxn ang="0">
                <a:pos x="1437" y="1407"/>
              </a:cxn>
              <a:cxn ang="0">
                <a:pos x="1447" y="1436"/>
              </a:cxn>
              <a:cxn ang="0">
                <a:pos x="1496" y="1781"/>
              </a:cxn>
              <a:cxn ang="0">
                <a:pos x="1555" y="2046"/>
              </a:cxn>
              <a:cxn ang="0">
                <a:pos x="1584" y="2322"/>
              </a:cxn>
              <a:cxn ang="0">
                <a:pos x="1515" y="2656"/>
              </a:cxn>
              <a:cxn ang="0">
                <a:pos x="1427" y="2617"/>
              </a:cxn>
              <a:cxn ang="0">
                <a:pos x="1388" y="2548"/>
              </a:cxn>
              <a:cxn ang="0">
                <a:pos x="1270" y="2479"/>
              </a:cxn>
              <a:cxn ang="0">
                <a:pos x="1112" y="2410"/>
              </a:cxn>
              <a:cxn ang="0">
                <a:pos x="1024" y="2361"/>
              </a:cxn>
              <a:cxn ang="0">
                <a:pos x="994" y="2351"/>
              </a:cxn>
              <a:cxn ang="0">
                <a:pos x="935" y="2322"/>
              </a:cxn>
              <a:cxn ang="0">
                <a:pos x="670" y="2213"/>
              </a:cxn>
              <a:cxn ang="0">
                <a:pos x="502" y="2154"/>
              </a:cxn>
              <a:cxn ang="0">
                <a:pos x="404" y="2125"/>
              </a:cxn>
              <a:cxn ang="0">
                <a:pos x="325" y="2105"/>
              </a:cxn>
              <a:cxn ang="0">
                <a:pos x="276" y="2115"/>
              </a:cxn>
              <a:cxn ang="0">
                <a:pos x="158" y="2046"/>
              </a:cxn>
              <a:cxn ang="0">
                <a:pos x="109" y="1849"/>
              </a:cxn>
              <a:cxn ang="0">
                <a:pos x="80" y="1682"/>
              </a:cxn>
              <a:cxn ang="0">
                <a:pos x="30" y="1289"/>
              </a:cxn>
              <a:cxn ang="0">
                <a:pos x="40" y="1151"/>
              </a:cxn>
            </a:cxnLst>
            <a:rect l="0" t="0" r="r" b="b"/>
            <a:pathLst>
              <a:path w="1678" h="2859">
                <a:moveTo>
                  <a:pt x="40" y="748"/>
                </a:moveTo>
                <a:cubicBezTo>
                  <a:pt x="0" y="629"/>
                  <a:pt x="44" y="491"/>
                  <a:pt x="30" y="364"/>
                </a:cubicBezTo>
                <a:cubicBezTo>
                  <a:pt x="37" y="238"/>
                  <a:pt x="41" y="172"/>
                  <a:pt x="70" y="59"/>
                </a:cubicBezTo>
                <a:cubicBezTo>
                  <a:pt x="76" y="36"/>
                  <a:pt x="109" y="33"/>
                  <a:pt x="129" y="20"/>
                </a:cubicBezTo>
                <a:cubicBezTo>
                  <a:pt x="139" y="13"/>
                  <a:pt x="158" y="0"/>
                  <a:pt x="158" y="0"/>
                </a:cubicBezTo>
                <a:cubicBezTo>
                  <a:pt x="254" y="20"/>
                  <a:pt x="348" y="35"/>
                  <a:pt x="443" y="59"/>
                </a:cubicBezTo>
                <a:cubicBezTo>
                  <a:pt x="506" y="102"/>
                  <a:pt x="537" y="123"/>
                  <a:pt x="591" y="177"/>
                </a:cubicBezTo>
                <a:cubicBezTo>
                  <a:pt x="598" y="184"/>
                  <a:pt x="611" y="182"/>
                  <a:pt x="620" y="187"/>
                </a:cubicBezTo>
                <a:cubicBezTo>
                  <a:pt x="641" y="198"/>
                  <a:pt x="659" y="213"/>
                  <a:pt x="679" y="226"/>
                </a:cubicBezTo>
                <a:cubicBezTo>
                  <a:pt x="689" y="233"/>
                  <a:pt x="709" y="246"/>
                  <a:pt x="709" y="246"/>
                </a:cubicBezTo>
                <a:cubicBezTo>
                  <a:pt x="763" y="326"/>
                  <a:pt x="688" y="230"/>
                  <a:pt x="768" y="285"/>
                </a:cubicBezTo>
                <a:cubicBezTo>
                  <a:pt x="802" y="309"/>
                  <a:pt x="833" y="339"/>
                  <a:pt x="856" y="374"/>
                </a:cubicBezTo>
                <a:cubicBezTo>
                  <a:pt x="919" y="467"/>
                  <a:pt x="994" y="561"/>
                  <a:pt x="1073" y="640"/>
                </a:cubicBezTo>
                <a:cubicBezTo>
                  <a:pt x="1096" y="706"/>
                  <a:pt x="1160" y="756"/>
                  <a:pt x="1181" y="817"/>
                </a:cubicBezTo>
                <a:cubicBezTo>
                  <a:pt x="1211" y="907"/>
                  <a:pt x="1232" y="993"/>
                  <a:pt x="1299" y="1063"/>
                </a:cubicBezTo>
                <a:cubicBezTo>
                  <a:pt x="1308" y="1097"/>
                  <a:pt x="1331" y="1199"/>
                  <a:pt x="1348" y="1230"/>
                </a:cubicBezTo>
                <a:cubicBezTo>
                  <a:pt x="1360" y="1251"/>
                  <a:pt x="1388" y="1289"/>
                  <a:pt x="1388" y="1289"/>
                </a:cubicBezTo>
                <a:cubicBezTo>
                  <a:pt x="1401" y="1331"/>
                  <a:pt x="1422" y="1364"/>
                  <a:pt x="1437" y="1407"/>
                </a:cubicBezTo>
                <a:cubicBezTo>
                  <a:pt x="1440" y="1417"/>
                  <a:pt x="1447" y="1436"/>
                  <a:pt x="1447" y="1436"/>
                </a:cubicBezTo>
                <a:cubicBezTo>
                  <a:pt x="1465" y="1551"/>
                  <a:pt x="1477" y="1666"/>
                  <a:pt x="1496" y="1781"/>
                </a:cubicBezTo>
                <a:cubicBezTo>
                  <a:pt x="1511" y="1869"/>
                  <a:pt x="1545" y="1956"/>
                  <a:pt x="1555" y="2046"/>
                </a:cubicBezTo>
                <a:cubicBezTo>
                  <a:pt x="1592" y="2387"/>
                  <a:pt x="1559" y="2147"/>
                  <a:pt x="1584" y="2322"/>
                </a:cubicBezTo>
                <a:cubicBezTo>
                  <a:pt x="1569" y="2859"/>
                  <a:pt x="1678" y="2710"/>
                  <a:pt x="1515" y="2656"/>
                </a:cubicBezTo>
                <a:cubicBezTo>
                  <a:pt x="1485" y="2636"/>
                  <a:pt x="1457" y="2634"/>
                  <a:pt x="1427" y="2617"/>
                </a:cubicBezTo>
                <a:cubicBezTo>
                  <a:pt x="1406" y="2605"/>
                  <a:pt x="1411" y="2555"/>
                  <a:pt x="1388" y="2548"/>
                </a:cubicBezTo>
                <a:cubicBezTo>
                  <a:pt x="1361" y="2539"/>
                  <a:pt x="1296" y="2493"/>
                  <a:pt x="1270" y="2479"/>
                </a:cubicBezTo>
                <a:cubicBezTo>
                  <a:pt x="1215" y="2449"/>
                  <a:pt x="1164" y="2444"/>
                  <a:pt x="1112" y="2410"/>
                </a:cubicBezTo>
                <a:cubicBezTo>
                  <a:pt x="1057" y="2373"/>
                  <a:pt x="1112" y="2390"/>
                  <a:pt x="1024" y="2361"/>
                </a:cubicBezTo>
                <a:cubicBezTo>
                  <a:pt x="1014" y="2358"/>
                  <a:pt x="1004" y="2355"/>
                  <a:pt x="994" y="2351"/>
                </a:cubicBezTo>
                <a:cubicBezTo>
                  <a:pt x="974" y="2342"/>
                  <a:pt x="956" y="2329"/>
                  <a:pt x="935" y="2322"/>
                </a:cubicBezTo>
                <a:cubicBezTo>
                  <a:pt x="833" y="2285"/>
                  <a:pt x="777" y="2231"/>
                  <a:pt x="670" y="2213"/>
                </a:cubicBezTo>
                <a:cubicBezTo>
                  <a:pt x="607" y="2192"/>
                  <a:pt x="566" y="2176"/>
                  <a:pt x="502" y="2154"/>
                </a:cubicBezTo>
                <a:cubicBezTo>
                  <a:pt x="477" y="2145"/>
                  <a:pt x="404" y="2125"/>
                  <a:pt x="404" y="2125"/>
                </a:cubicBezTo>
                <a:cubicBezTo>
                  <a:pt x="394" y="2119"/>
                  <a:pt x="336" y="2110"/>
                  <a:pt x="325" y="2105"/>
                </a:cubicBezTo>
                <a:cubicBezTo>
                  <a:pt x="306" y="2097"/>
                  <a:pt x="276" y="2115"/>
                  <a:pt x="276" y="2115"/>
                </a:cubicBezTo>
                <a:cubicBezTo>
                  <a:pt x="236" y="2088"/>
                  <a:pt x="197" y="2072"/>
                  <a:pt x="158" y="2046"/>
                </a:cubicBezTo>
                <a:cubicBezTo>
                  <a:pt x="120" y="1988"/>
                  <a:pt x="131" y="1914"/>
                  <a:pt x="109" y="1849"/>
                </a:cubicBezTo>
                <a:cubicBezTo>
                  <a:pt x="101" y="1793"/>
                  <a:pt x="92" y="1737"/>
                  <a:pt x="80" y="1682"/>
                </a:cubicBezTo>
                <a:cubicBezTo>
                  <a:pt x="70" y="1549"/>
                  <a:pt x="57" y="1420"/>
                  <a:pt x="30" y="1289"/>
                </a:cubicBezTo>
                <a:cubicBezTo>
                  <a:pt x="41" y="1171"/>
                  <a:pt x="40" y="1217"/>
                  <a:pt x="40" y="1151"/>
                </a:cubicBezTo>
              </a:path>
            </a:pathLst>
          </a:custGeom>
          <a:noFill/>
          <a:ln w="3810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6707188" y="2189163"/>
            <a:ext cx="2184400" cy="115887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u="sng">
                <a:latin typeface="Arial" charset="0"/>
              </a:rPr>
              <a:t>cervical</a:t>
            </a:r>
            <a:endParaRPr lang="en-US" sz="2000"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000">
                <a:latin typeface="Arial" charset="0"/>
              </a:rPr>
              <a:t>-  lies against root of neck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195263" y="703263"/>
            <a:ext cx="8772525" cy="663575"/>
          </a:xfrm>
          <a:prstGeom prst="rect">
            <a:avLst/>
          </a:prstGeom>
          <a:noFill/>
          <a:ln w="3175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tIns="91440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  Parietal pleura lines the structures which surround the pleural sacs.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9900"/>
              </a:buClr>
              <a:buFont typeface="Wingdings" pitchFamily="2" charset="2"/>
              <a:buNone/>
            </a:pPr>
            <a:r>
              <a:rPr lang="en-US" sz="1800">
                <a:latin typeface="Arial" charset="0"/>
                <a:sym typeface="Monotype Sorts" pitchFamily="2" charset="2"/>
              </a:rPr>
              <a:t>   Each part of the parietal pleura is named for its association</a:t>
            </a:r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 flipH="1" flipV="1">
            <a:off x="3632200" y="5676900"/>
            <a:ext cx="50800" cy="520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1474788" y="4046538"/>
            <a:ext cx="406400" cy="431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7708900" y="3492500"/>
            <a:ext cx="406400" cy="4318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4699000" y="3911600"/>
            <a:ext cx="647700" cy="52070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ffectLst>
            <a:outerShdw dist="25400" algn="ctr" rotWithShape="0">
              <a:schemeClr val="tx1"/>
            </a:outerShdw>
          </a:effec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ungsBronchi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63500"/>
            <a:ext cx="8839200" cy="6729413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0000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AAAAAA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0000"/>
    </a:dk2>
    <a:lt2>
      <a:srgbClr val="000000"/>
    </a:lt2>
    <a:accent1>
      <a:srgbClr val="00CC99"/>
    </a:accent1>
    <a:accent2>
      <a:srgbClr val="3333CC"/>
    </a:accent2>
    <a:accent3>
      <a:srgbClr val="AAAAAA"/>
    </a:accent3>
    <a:accent4>
      <a:srgbClr val="DADADA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356</Words>
  <Application>Microsoft Office PowerPoint</Application>
  <PresentationFormat>On-screen Show (4:3)</PresentationFormat>
  <Paragraphs>70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CSUSB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Respiratory System</dc:subject>
  <dc:creator>Dr. Stuart Sumida</dc:creator>
  <cp:lastModifiedBy>Rega</cp:lastModifiedBy>
  <cp:revision>15</cp:revision>
  <dcterms:created xsi:type="dcterms:W3CDTF">2003-02-11T00:50:40Z</dcterms:created>
  <dcterms:modified xsi:type="dcterms:W3CDTF">2012-07-05T00:58:41Z</dcterms:modified>
</cp:coreProperties>
</file>