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98" r:id="rId2"/>
    <p:sldId id="333" r:id="rId3"/>
    <p:sldId id="334" r:id="rId4"/>
    <p:sldId id="316" r:id="rId5"/>
    <p:sldId id="317" r:id="rId6"/>
    <p:sldId id="352" r:id="rId7"/>
    <p:sldId id="355" r:id="rId8"/>
    <p:sldId id="358" r:id="rId9"/>
    <p:sldId id="356" r:id="rId10"/>
    <p:sldId id="357" r:id="rId11"/>
    <p:sldId id="359" r:id="rId12"/>
    <p:sldId id="362" r:id="rId13"/>
    <p:sldId id="361" r:id="rId14"/>
    <p:sldId id="327" r:id="rId15"/>
    <p:sldId id="363" r:id="rId16"/>
    <p:sldId id="392" r:id="rId17"/>
    <p:sldId id="393" r:id="rId18"/>
    <p:sldId id="394" r:id="rId19"/>
    <p:sldId id="364" r:id="rId20"/>
    <p:sldId id="351" r:id="rId21"/>
    <p:sldId id="360" r:id="rId22"/>
    <p:sldId id="366" r:id="rId23"/>
    <p:sldId id="367" r:id="rId24"/>
    <p:sldId id="365" r:id="rId25"/>
    <p:sldId id="368" r:id="rId26"/>
    <p:sldId id="320" r:id="rId27"/>
    <p:sldId id="349" r:id="rId28"/>
    <p:sldId id="350" r:id="rId29"/>
    <p:sldId id="369" r:id="rId30"/>
    <p:sldId id="370" r:id="rId31"/>
    <p:sldId id="371" r:id="rId32"/>
    <p:sldId id="372" r:id="rId33"/>
    <p:sldId id="373" r:id="rId34"/>
    <p:sldId id="375" r:id="rId35"/>
    <p:sldId id="374" r:id="rId36"/>
    <p:sldId id="376" r:id="rId37"/>
    <p:sldId id="377" r:id="rId38"/>
    <p:sldId id="328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390" r:id="rId52"/>
    <p:sldId id="391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8" autoAdjust="0"/>
    <p:restoredTop sz="90929"/>
  </p:normalViewPr>
  <p:slideViewPr>
    <p:cSldViewPr>
      <p:cViewPr varScale="1">
        <p:scale>
          <a:sx n="91" d="100"/>
          <a:sy n="91" d="100"/>
        </p:scale>
        <p:origin x="-17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D49730-FB0D-4659-8E3D-E62B07E80C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13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649DA-8E88-4817-9F9D-A7F35CA768D5}" type="slidenum">
              <a:rPr lang="en-US"/>
              <a:pPr/>
              <a:t>1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0723A-D476-4CDF-B0C6-5610875A4BBF}" type="slidenum">
              <a:rPr lang="en-US"/>
              <a:pPr/>
              <a:t>11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5E773-2957-41D7-B166-9486E09FCC23}" type="slidenum">
              <a:rPr lang="en-US"/>
              <a:pPr/>
              <a:t>12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C04D4-5DDE-4A0A-A883-E4B34E29CB4A}" type="slidenum">
              <a:rPr lang="en-US"/>
              <a:pPr/>
              <a:t>13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39C09-7C05-4743-A653-550A5339ABE1}" type="slidenum">
              <a:rPr lang="en-US"/>
              <a:pPr/>
              <a:t>14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BAFB2-397B-47CE-814D-7A0544F9DE84}" type="slidenum">
              <a:rPr lang="en-US"/>
              <a:pPr/>
              <a:t>19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9FDEC-92AB-47E3-96FB-26DA67149590}" type="slidenum">
              <a:rPr lang="en-US"/>
              <a:pPr/>
              <a:t>20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CA5F8-6223-4CFC-8A09-7883DB67DF7C}" type="slidenum">
              <a:rPr lang="en-US"/>
              <a:pPr/>
              <a:t>21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4E372-9F01-4C94-8C2E-FA33BECEA809}" type="slidenum">
              <a:rPr lang="en-US"/>
              <a:pPr/>
              <a:t>22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7A188-76E5-4704-A8C8-BD150F61AFBA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089A7-56DB-4891-AAB1-DC895FE8342D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02C28-E0B3-4251-956C-A852F02C95FF}" type="slidenum">
              <a:rPr lang="en-US"/>
              <a:pPr/>
              <a:t>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FCAC2-B5AC-4A79-9569-2E30C779F4DD}" type="slidenum">
              <a:rPr lang="en-US"/>
              <a:pPr/>
              <a:t>26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2EBD6-8C3F-48A4-9003-FA95331B8A53}" type="slidenum">
              <a:rPr lang="en-US"/>
              <a:pPr/>
              <a:t>27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348CC-C973-4B67-BFAA-D69360334992}" type="slidenum">
              <a:rPr lang="en-US"/>
              <a:pPr/>
              <a:t>28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A84AB-7C0F-4C4B-B1AA-81E431913B46}" type="slidenum">
              <a:rPr lang="en-US"/>
              <a:pPr/>
              <a:t>30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051EE-EBB3-4736-B4D6-542323C63A8F}" type="slidenum">
              <a:rPr lang="en-US"/>
              <a:pPr/>
              <a:t>33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E7B98-D752-4E64-B7C4-9961B068C6EA}" type="slidenum">
              <a:rPr lang="en-US"/>
              <a:pPr/>
              <a:t>34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5D5D1-FF34-45D0-A348-51BA3749E310}" type="slidenum">
              <a:rPr lang="en-US"/>
              <a:pPr/>
              <a:t>35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E3B21-5033-47DF-93E2-E813B9DF20DE}" type="slidenum">
              <a:rPr lang="en-US"/>
              <a:pPr/>
              <a:t>36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921BE-6F56-4E22-8978-47FCBBBAAF2A}" type="slidenum">
              <a:rPr lang="en-US"/>
              <a:pPr/>
              <a:t>37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931F1-86BD-4E7C-8105-0A68E17EAB3B}" type="slidenum">
              <a:rPr lang="en-US"/>
              <a:pPr/>
              <a:t>38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177D7-9081-41D9-904D-2091F30F887E}" type="slidenum">
              <a:rPr lang="en-US"/>
              <a:pPr/>
              <a:t>3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7B117-88F8-43EC-99C8-35B72258FA5E}" type="slidenum">
              <a:rPr lang="en-US"/>
              <a:pPr/>
              <a:t>41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0F57B-6DFA-4BCA-8D46-AE0FB46475F4}" type="slidenum">
              <a:rPr lang="en-US"/>
              <a:pPr/>
              <a:t>42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1529A-6B4D-439B-9F91-918F08CDBA4F}" type="slidenum">
              <a:rPr lang="en-US"/>
              <a:pPr/>
              <a:t>43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0507C-6832-4D31-A7C0-953908D0F9F5}" type="slidenum">
              <a:rPr lang="en-US"/>
              <a:pPr/>
              <a:t>45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0AB51-7F00-4F70-B7D4-A2EC2D7F7591}" type="slidenum">
              <a:rPr lang="en-US"/>
              <a:pPr/>
              <a:t>46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4866C-6A8D-4C26-A03D-23C701CB3B52}" type="slidenum">
              <a:rPr lang="en-US"/>
              <a:pPr/>
              <a:t>47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13534-EEC1-40A8-A393-40651353A4C3}" type="slidenum">
              <a:rPr lang="en-US"/>
              <a:pPr/>
              <a:t>48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556BB-1CEB-445E-93D4-92E521C1028F}" type="slidenum">
              <a:rPr lang="en-US"/>
              <a:pPr/>
              <a:t>49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AC72D-5BA0-47DE-A2FA-6728A4817C09}" type="slidenum">
              <a:rPr lang="en-US"/>
              <a:pPr/>
              <a:t>51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4B341-76E2-40F0-B7F6-71D72FB3D739}" type="slidenum">
              <a:rPr lang="en-US"/>
              <a:pPr/>
              <a:t>52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C5613-6B7A-4F38-9D6A-48895F46870D}" type="slidenum">
              <a:rPr lang="en-US"/>
              <a:pPr/>
              <a:t>4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D81CF-9AEC-41F6-90C0-3AC420F8FB4B}" type="slidenum">
              <a:rPr lang="en-US"/>
              <a:pPr/>
              <a:t>5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85DCE-6021-4222-B55F-F1CA42693B83}" type="slidenum">
              <a:rPr lang="en-US"/>
              <a:pPr/>
              <a:t>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00776-595B-4B4C-89E1-AFBE0413E01A}" type="slidenum">
              <a:rPr lang="en-US"/>
              <a:pPr/>
              <a:t>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1104D-C3EF-43C9-8ED6-AE68D7CC2CF1}" type="slidenum">
              <a:rPr lang="en-US"/>
              <a:pPr/>
              <a:t>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52622-4AB6-4823-9B15-2352A422E1B6}" type="slidenum">
              <a:rPr lang="en-US"/>
              <a:pPr/>
              <a:t>10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8FD0-65E9-411B-9C7B-B8DF0D8D3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43F75-E26F-42EE-B236-860CAF192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E3E9B-5C3E-49BE-B790-E796BE6F0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4AD06-9B56-4BBC-A525-D2FB9B936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B918-5242-4A28-86CA-A17B6E773A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613DC-D839-4ABA-A940-AA43DE7497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B0EB2-9D19-434E-B0AC-7C196F3BE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66AA5-4E7E-4812-B68F-42EA15F0D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5DA89-C0DE-4E35-AD55-7AB6BFF82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513E-9AC9-42DE-9130-761DE0424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389D2-7E60-4991-8C33-587AA494D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F19C5-E111-498A-BEA7-FBD0AB0EE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32B657-011D-4CEE-84E2-D606F577B7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2.pn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9.jpe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27.jpe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jpe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jpe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41325" y="239713"/>
            <a:ext cx="4500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Arial" charset="0"/>
              </a:rPr>
              <a:t>Biology 323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Arial" charset="0"/>
              </a:rPr>
              <a:t>Human Anatomy for Biology Majors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Arial" charset="0"/>
              </a:rPr>
              <a:t>Lecture 13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Arial" charset="0"/>
              </a:rPr>
              <a:t>Dr. Stuart S. Sumida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2906713"/>
            <a:ext cx="90630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charset="0"/>
              </a:rPr>
              <a:t>Gut Tube: Development, Structure, Function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tomachDev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31925" y="6038850"/>
            <a:ext cx="6732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Continued Development of the Stomach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orsalM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14600" y="6338888"/>
            <a:ext cx="3509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Rotation of the Foregut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oregutDev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4800"/>
            <a:ext cx="91440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5800" y="5943600"/>
            <a:ext cx="781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Development of diverticula of the foregut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eliac-A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4775"/>
            <a:ext cx="9144000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PancreasDev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781800" cy="6738938"/>
          </a:xfrm>
          <a:prstGeom prst="rect">
            <a:avLst/>
          </a:prstGeom>
          <a:noFill/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5867400" y="3352800"/>
            <a:ext cx="237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Pancreas</a:t>
            </a:r>
          </a:p>
          <a:p>
            <a:r>
              <a:rPr lang="en-US" sz="3200" dirty="0">
                <a:solidFill>
                  <a:schemeClr val="bg1"/>
                </a:solidFill>
              </a:rPr>
              <a:t>Development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netterimages.com/images/vpv/000/000/007/7430-0550x04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91200" cy="670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38800" y="152400"/>
            <a:ext cx="35052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Diverticula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Foregut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Hepatic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Diverticulum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Pancreas originally two separate lobes (ventral part of hepatic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diverticulum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dorsal independent.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Rotation brings dorsal (tail) and ventral components of pancreas together.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netterimages.com/images/vpv/000/000/007/7430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1200" cy="670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38800" y="152400"/>
            <a:ext cx="35052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Diverticula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Foregut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Hepatic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Diverticulum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Pancreas originally two separate lobes (ventral part of hepatic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diverticulum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dorsal independent.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Rotation brings dorsal (tail) and ventral components of pancreas together.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1143000"/>
            <a:ext cx="2895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16764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6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netterimages.com/images/vpv/000/000/007/7430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1200" cy="670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38800" y="152400"/>
            <a:ext cx="35052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Diverticula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Foregut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Hepatic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Diverticulum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Pancreas originally two separate lobes (ventral part of hepatic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diverticulum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dorsal independent.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Rotation brings dorsal (tail) and ventral components of pancreas together.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2057400"/>
            <a:ext cx="3352800" cy="1905000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0" y="2057400"/>
            <a:ext cx="685800" cy="609600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91000" y="1295400"/>
            <a:ext cx="1524000" cy="990600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76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netterimages.com/images/vpv/000/000/007/7430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1200" cy="6705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38800" y="152400"/>
            <a:ext cx="35052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Diverticula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Foregut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Hepatic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Diverticulum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Pancreas originally two separate lobes (ventral part of hepatic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diverticulum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dorsal independent.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Rotation brings dorsal (tail) and ventral components of pancreas together.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4267200"/>
            <a:ext cx="3352800" cy="1600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Down Arrow 4"/>
          <p:cNvSpPr/>
          <p:nvPr/>
        </p:nvSpPr>
        <p:spPr>
          <a:xfrm>
            <a:off x="533400" y="3733800"/>
            <a:ext cx="1216152" cy="731520"/>
          </a:xfrm>
          <a:prstGeom prst="curvedDownArrow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3657600" y="990600"/>
            <a:ext cx="1216152" cy="731520"/>
          </a:xfrm>
          <a:prstGeom prst="curvedDownArrow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20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reGut-A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8100"/>
            <a:ext cx="84582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pharynx-Japanes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287338"/>
            <a:ext cx="6248400" cy="5989637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byGut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41275"/>
            <a:ext cx="67818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iverStoma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1488" y="0"/>
            <a:ext cx="5659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ileDuctEt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0"/>
            <a:ext cx="7543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524000" y="1219200"/>
            <a:ext cx="28194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1524000" y="2133600"/>
            <a:ext cx="2514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-92075" y="803275"/>
            <a:ext cx="1579563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Hepatic</a:t>
            </a:r>
          </a:p>
          <a:p>
            <a:r>
              <a:rPr lang="en-US"/>
              <a:t>Portal Vein</a:t>
            </a:r>
          </a:p>
          <a:p>
            <a:endParaRPr lang="en-US"/>
          </a:p>
          <a:p>
            <a:endParaRPr lang="en-US"/>
          </a:p>
          <a:p>
            <a:endParaRPr lang="en-US" sz="1800"/>
          </a:p>
          <a:p>
            <a:r>
              <a:rPr lang="en-US"/>
              <a:t>  Bile Duct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iverXse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304800"/>
            <a:ext cx="79248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1371600" y="4038600"/>
            <a:ext cx="129540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 flipV="1">
            <a:off x="6477000" y="3581400"/>
            <a:ext cx="60960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0" y="6073775"/>
            <a:ext cx="7464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Liver                                                 Stomach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iv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30475" y="815975"/>
            <a:ext cx="40830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26670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477000" y="762000"/>
            <a:ext cx="533400" cy="3962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15557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Liver:</a:t>
            </a:r>
          </a:p>
          <a:p>
            <a:endParaRPr lang="en-US" sz="3600"/>
          </a:p>
          <a:p>
            <a:r>
              <a:rPr lang="en-US" sz="3600"/>
              <a:t>Dorsal</a:t>
            </a:r>
          </a:p>
          <a:p>
            <a:r>
              <a:rPr lang="en-US" sz="3600"/>
              <a:t>  View</a:t>
            </a:r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Ventral</a:t>
            </a:r>
          </a:p>
          <a:p>
            <a:r>
              <a:rPr lang="en-US" sz="3600"/>
              <a:t>   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8800" y="2514600"/>
            <a:ext cx="3505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Ligamentum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teres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(= old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ductus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venosus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72000" y="26670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85" y="533400"/>
            <a:ext cx="898021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Foregut - Neurovascular Service: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Unpaired Branch of Abdominal Aorta: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Celiac Artery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Unpaired Tributary of Hepatic Portal Vein: 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Splenic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Vein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Sympathetic Nerve: 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Greater </a:t>
            </a:r>
            <a:r>
              <a:rPr lang="en-US" sz="2800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Nerve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Sympathetic Nerve Segmental Levels: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T5-9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Sympathetic Ganglion: 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Celiac Ganglion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Parasympathetic Nerve: 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Nerve (CN – X)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oregutDev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76263"/>
            <a:ext cx="9144000" cy="570547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u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4763"/>
            <a:ext cx="7848600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bOrgansPho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0"/>
            <a:ext cx="7467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0" y="2906713"/>
            <a:ext cx="9063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5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-1" y="1600200"/>
            <a:ext cx="914400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1. Implications of Gut Development</a:t>
            </a:r>
          </a:p>
          <a:p>
            <a:pPr algn="ctr"/>
            <a:r>
              <a:rPr lang="en-US" sz="3600" dirty="0" smtClean="0">
                <a:latin typeface="Arial" charset="0"/>
              </a:rPr>
              <a:t>Foregut Development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charset="0"/>
              </a:rPr>
              <a:t>Midgut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 Development</a:t>
            </a:r>
          </a:p>
          <a:p>
            <a:pPr algn="ctr"/>
            <a:r>
              <a:rPr lang="en-US" sz="3600" dirty="0" smtClean="0">
                <a:latin typeface="Arial" charset="0"/>
              </a:rPr>
              <a:t>Hindgut Development</a:t>
            </a:r>
          </a:p>
          <a:p>
            <a:pPr algn="ctr"/>
            <a:endParaRPr lang="en-US" sz="4000" dirty="0" smtClean="0">
              <a:latin typeface="Arial" charset="0"/>
            </a:endParaRPr>
          </a:p>
          <a:p>
            <a:pPr algn="ctr"/>
            <a:r>
              <a:rPr lang="en-US" sz="4000" dirty="0" smtClean="0">
                <a:latin typeface="Arial" charset="0"/>
              </a:rPr>
              <a:t>2. Circulation – Part I</a:t>
            </a:r>
            <a:endParaRPr lang="en-US" sz="4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muscles_pharynx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65263" y="0"/>
            <a:ext cx="6213475" cy="68580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esenteri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0"/>
            <a:ext cx="561181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029200" y="304800"/>
            <a:ext cx="3429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Dorsal  vs. Ventral Mesentery Components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elsevierimages.com/images/vpv/000/000/024/24753-0550x04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0"/>
            <a:ext cx="5715000" cy="6617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cation.med.nyu.edu/courses/macrostructure/lectures/lec_images/gastrointest_files/image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0"/>
            <a:ext cx="7908286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5943600"/>
            <a:ext cx="5330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“Repackaging” of the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Midgut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ut-A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1300" y="0"/>
            <a:ext cx="611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regutDe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76263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Oment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27100"/>
            <a:ext cx="9144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Omentum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5263" y="22225"/>
            <a:ext cx="6211887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ntestin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3175"/>
            <a:ext cx="6781800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RetroGut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325" y="0"/>
            <a:ext cx="5908675" cy="6858000"/>
          </a:xfrm>
          <a:prstGeom prst="rect">
            <a:avLst/>
          </a:prstGeom>
          <a:noFill/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30235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Retroperitoneal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components of </a:t>
            </a:r>
          </a:p>
          <a:p>
            <a:r>
              <a:rPr lang="en-US" sz="3200" dirty="0">
                <a:solidFill>
                  <a:schemeClr val="bg1"/>
                </a:solidFill>
              </a:rPr>
              <a:t>abdominal cavity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85" y="533400"/>
            <a:ext cx="898021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Midgut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- Neurovascular Service: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Unpaired Branch of Abdominal Aorta: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Superior Mesenteric Artery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Unpaired Tributary of Hepatic Portal Vein: 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Superior Mesenteric Vein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Sympathetic Nerve: 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Lesser </a:t>
            </a:r>
            <a:r>
              <a:rPr lang="en-US" sz="2800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Nerve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Sympathetic Nerve Segmental Levels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T10-11</a:t>
            </a:r>
            <a:endParaRPr lang="en-US" sz="2800" dirty="0" smtClean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Sympathetic Ganglion:  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Superior Mesenteric Ganglion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Parasympathetic Nerve:  </a:t>
            </a:r>
            <a:r>
              <a:rPr lang="en-US" sz="2800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Vagus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Nerve (CN – X)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AbOrgansPhot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0"/>
            <a:ext cx="7467600" cy="66294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0" y="2906713"/>
            <a:ext cx="9063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5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-1" y="1600200"/>
            <a:ext cx="914400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1. Implications of Gut Development</a:t>
            </a:r>
          </a:p>
          <a:p>
            <a:pPr algn="ctr"/>
            <a:r>
              <a:rPr lang="en-US" sz="3600" dirty="0" smtClean="0">
                <a:latin typeface="Arial" charset="0"/>
              </a:rPr>
              <a:t>Foregut Development</a:t>
            </a:r>
          </a:p>
          <a:p>
            <a:pPr algn="ctr"/>
            <a:r>
              <a:rPr lang="en-US" sz="3600" dirty="0" err="1" smtClean="0">
                <a:latin typeface="Arial" charset="0"/>
              </a:rPr>
              <a:t>Midgut</a:t>
            </a:r>
            <a:r>
              <a:rPr lang="en-US" sz="3600" dirty="0" smtClean="0">
                <a:latin typeface="Arial" charset="0"/>
              </a:rPr>
              <a:t> Development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Hindgut Development</a:t>
            </a:r>
          </a:p>
          <a:p>
            <a:pPr algn="ctr"/>
            <a:endParaRPr lang="en-US" sz="4000" dirty="0" smtClean="0">
              <a:latin typeface="Arial" charset="0"/>
            </a:endParaRPr>
          </a:p>
          <a:p>
            <a:pPr algn="ctr"/>
            <a:r>
              <a:rPr lang="en-US" sz="4000" dirty="0" smtClean="0">
                <a:latin typeface="Arial" charset="0"/>
              </a:rPr>
              <a:t>2. Circulation – Part I</a:t>
            </a:r>
            <a:endParaRPr lang="en-US" sz="4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ut-A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1300" y="0"/>
            <a:ext cx="611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troGut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325" y="0"/>
            <a:ext cx="590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3886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Review of Retroperitoneal</a:t>
            </a:r>
          </a:p>
          <a:p>
            <a:r>
              <a:rPr lang="en-US" sz="3200"/>
              <a:t>components of </a:t>
            </a:r>
          </a:p>
          <a:p>
            <a:r>
              <a:rPr lang="en-US" sz="3200"/>
              <a:t>abdominal cavity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Tub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100" y="0"/>
            <a:ext cx="5511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dahunmuh.files.wordpress.com/2010/05/innervation-of-male-reproductive-organs-schem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82"/>
            <a:ext cx="5651500" cy="68559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152400"/>
            <a:ext cx="335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Innervation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Bladder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Sympathetic: predominantly L1-2 via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hypogastric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plexus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Parasympathetic: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S2-4 (as you would expect of a hindgut derivative).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4114800"/>
            <a:ext cx="685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4953000"/>
            <a:ext cx="685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57800" y="4114800"/>
            <a:ext cx="0" cy="838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7800" y="4572000"/>
            <a:ext cx="609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43400" y="1219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9200" y="12192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200" y="1600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1981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UreterBu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7038"/>
            <a:ext cx="9144000" cy="6003925"/>
          </a:xfrm>
          <a:prstGeom prst="rect">
            <a:avLst/>
          </a:prstGeom>
          <a:noFill/>
        </p:spPr>
      </p:pic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212725" y="2632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304800" y="2743200"/>
            <a:ext cx="1457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Developing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1026" descr="GenTuberc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79463"/>
            <a:ext cx="9144000" cy="5297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epaticPorta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77800"/>
            <a:ext cx="74676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077200" y="0"/>
            <a:ext cx="685800" cy="67056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5562600"/>
            <a:ext cx="4610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Hepatic Portal Vein and Its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Tributaries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utSy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22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724400" y="533400"/>
            <a:ext cx="41306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>
                <a:latin typeface="Arial" pitchFamily="34" charset="0"/>
                <a:cs typeface="Arial" pitchFamily="34" charset="0"/>
              </a:rPr>
              <a:t>Sympathetic Supply of the Abdominal Gut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utParaSy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0"/>
            <a:ext cx="5810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3962400" y="4648200"/>
            <a:ext cx="22098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 flipV="1">
            <a:off x="6096000" y="2971800"/>
            <a:ext cx="114300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6003925" y="1489075"/>
            <a:ext cx="2530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Parasympathetic Supply to the Hindgut: S2-4)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BabyGut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41275"/>
            <a:ext cx="6781800" cy="669925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85" y="533400"/>
            <a:ext cx="8980215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Hindgut - Neurovascular Service: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Unpaired Branch of Abdominal Aorta: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Inferior Mesenteric Artery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Unpaired Tributary of Hepatic Portal Vein: 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Inferior Mesenteric Vein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Sympathetic Nerve: 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Least Splanchnic 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Nerve + Lumbar 			    </a:t>
            </a:r>
            <a:r>
              <a:rPr lang="en-US" sz="2800" dirty="0" err="1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splanchnics</a:t>
            </a:r>
            <a:endParaRPr lang="en-US" sz="2800" dirty="0" smtClean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Sympathetic Nerve Segmental Levels: 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T12, L1(2)</a:t>
            </a:r>
            <a:endParaRPr lang="en-US" sz="2800" dirty="0" smtClean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Sympathetic Ganglion:  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Superior Mesenteric Ganglion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Parasympathetic Nerve:  </a:t>
            </a:r>
            <a:r>
              <a:rPr lang="en-US" sz="28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Pelvic Outflow, S2-4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</a:rPr>
              <a:t>Foregut, Midgut, &amp; Hindgut</a:t>
            </a:r>
            <a:br>
              <a:rPr lang="en-US" sz="4800" smtClean="0">
                <a:solidFill>
                  <a:schemeClr val="tx1"/>
                </a:solidFill>
              </a:rPr>
            </a:br>
            <a:r>
              <a:rPr lang="en-US" sz="4800" smtClean="0">
                <a:solidFill>
                  <a:schemeClr val="tx1"/>
                </a:solidFill>
              </a:rPr>
              <a:t>Summary</a:t>
            </a:r>
          </a:p>
        </p:txBody>
      </p:sp>
      <p:graphicFrame>
        <p:nvGraphicFramePr>
          <p:cNvPr id="140322" name="Group 3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70091427"/>
              </p:ext>
            </p:extLst>
          </p:nvPr>
        </p:nvGraphicFramePr>
        <p:xfrm>
          <a:off x="685800" y="1981200"/>
          <a:ext cx="7772400" cy="3844290"/>
        </p:xfrm>
        <a:graphic>
          <a:graphicData uri="http://schemas.openxmlformats.org/drawingml/2006/table">
            <a:tbl>
              <a:tblPr/>
              <a:tblGrid>
                <a:gridCol w="1943100"/>
                <a:gridCol w="2552700"/>
                <a:gridCol w="1981200"/>
                <a:gridCol w="1295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Embryonic Gut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Boundaries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Sympathetic nerve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Foregut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Through first ½ of duodenum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Greater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Splanchnic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T5-9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Midgut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nd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½ of duodenum through left colic flexure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Lesser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Splanchnic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T10-11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Hindgut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Left colic flexure to anus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Least Splanchnic + Lumbar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splanchnics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T12, L1(2)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Summary Continued…..</a:t>
            </a:r>
          </a:p>
        </p:txBody>
      </p:sp>
      <p:graphicFrame>
        <p:nvGraphicFramePr>
          <p:cNvPr id="141315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752600"/>
          <a:ext cx="8305800" cy="4290060"/>
        </p:xfrm>
        <a:graphic>
          <a:graphicData uri="http://schemas.openxmlformats.org/drawingml/2006/table">
            <a:tbl>
              <a:tblPr/>
              <a:tblGrid>
                <a:gridCol w="1319213"/>
                <a:gridCol w="1630362"/>
                <a:gridCol w="1708150"/>
                <a:gridCol w="1862138"/>
                <a:gridCol w="1785937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Embryonic gut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Preaortic ganglia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Arteries of Abdominal aorta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Hepatic portal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Parasymp. innervation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Foregut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Celiac ganglion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Celiac artery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Splenic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Vagus Nerve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Midgut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Superior mesenteric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ganglion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Superior mesenteric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artery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Superior mesenteric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Vagus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Nerve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Hindgut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Inferior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mesenteric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ganglion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Inferior mesenteric artery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Inferior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mesenteric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Sacral Outflow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</a:rPr>
                        <a:t>(S1-S4)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0" y="2906713"/>
            <a:ext cx="9063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5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-1" y="1600200"/>
            <a:ext cx="914400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1. Implications of Gut Development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Foregut Development</a:t>
            </a:r>
          </a:p>
          <a:p>
            <a:pPr algn="ctr"/>
            <a:r>
              <a:rPr lang="en-US" sz="3600" dirty="0" err="1" smtClean="0">
                <a:latin typeface="Arial" charset="0"/>
              </a:rPr>
              <a:t>Midgut</a:t>
            </a:r>
            <a:r>
              <a:rPr lang="en-US" sz="3600" dirty="0" smtClean="0">
                <a:latin typeface="Arial" charset="0"/>
              </a:rPr>
              <a:t> Development</a:t>
            </a:r>
          </a:p>
          <a:p>
            <a:pPr algn="ctr"/>
            <a:r>
              <a:rPr lang="en-US" sz="3600" dirty="0" smtClean="0">
                <a:latin typeface="Arial" charset="0"/>
              </a:rPr>
              <a:t>Hindgut Development</a:t>
            </a:r>
          </a:p>
          <a:p>
            <a:pPr algn="ctr"/>
            <a:endParaRPr lang="en-US" sz="4000" dirty="0" smtClean="0">
              <a:latin typeface="Arial" charset="0"/>
            </a:endParaRPr>
          </a:p>
          <a:p>
            <a:pPr algn="ctr"/>
            <a:r>
              <a:rPr lang="en-US" sz="4000" dirty="0" smtClean="0">
                <a:latin typeface="Arial" charset="0"/>
              </a:rPr>
              <a:t>2. Circulation – Part I</a:t>
            </a:r>
            <a:endParaRPr lang="en-US" sz="4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esenteri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0"/>
            <a:ext cx="561181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029200" y="304800"/>
            <a:ext cx="3429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Dorsal  vs. Ventral Mesentery Components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oma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0463" y="0"/>
            <a:ext cx="667226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omachDev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0" y="6096000"/>
            <a:ext cx="663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Early Development of the Stomach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808080"/>
    </a:dk1>
    <a:lt1>
      <a:srgbClr val="FFFF00"/>
    </a:lt1>
    <a:dk2>
      <a:srgbClr val="000000"/>
    </a:dk2>
    <a:lt2>
      <a:srgbClr val="FF0000"/>
    </a:lt2>
    <a:accent1>
      <a:srgbClr val="00CC99"/>
    </a:accent1>
    <a:accent2>
      <a:srgbClr val="3333CC"/>
    </a:accent2>
    <a:accent3>
      <a:srgbClr val="AAAAAA"/>
    </a:accent3>
    <a:accent4>
      <a:srgbClr val="DADA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637</Words>
  <Application>Microsoft Macintosh PowerPoint</Application>
  <PresentationFormat>On-screen Show (4:3)</PresentationFormat>
  <Paragraphs>223</Paragraphs>
  <Slides>52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Foregut, Midgut, &amp; Hindgut Summary</vt:lpstr>
      <vt:lpstr>Summary Continued…..</vt:lpstr>
    </vt:vector>
  </TitlesOfParts>
  <Company>CSUSB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Gut Basics</dc:subject>
  <dc:creator>Dr. Stuart Sumida</dc:creator>
  <cp:lastModifiedBy>Stuart Sumida</cp:lastModifiedBy>
  <cp:revision>42</cp:revision>
  <dcterms:created xsi:type="dcterms:W3CDTF">2001-04-25T01:32:34Z</dcterms:created>
  <dcterms:modified xsi:type="dcterms:W3CDTF">2014-07-04T06:47:56Z</dcterms:modified>
</cp:coreProperties>
</file>