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71" r:id="rId2"/>
    <p:sldId id="400" r:id="rId3"/>
    <p:sldId id="441" r:id="rId4"/>
    <p:sldId id="389" r:id="rId5"/>
    <p:sldId id="412" r:id="rId6"/>
    <p:sldId id="395" r:id="rId7"/>
    <p:sldId id="390" r:id="rId8"/>
    <p:sldId id="396" r:id="rId9"/>
    <p:sldId id="386" r:id="rId10"/>
    <p:sldId id="438" r:id="rId11"/>
    <p:sldId id="401" r:id="rId12"/>
    <p:sldId id="402" r:id="rId13"/>
    <p:sldId id="403" r:id="rId14"/>
    <p:sldId id="423" r:id="rId15"/>
    <p:sldId id="413" r:id="rId16"/>
    <p:sldId id="410" r:id="rId17"/>
    <p:sldId id="422" r:id="rId18"/>
    <p:sldId id="436" r:id="rId19"/>
    <p:sldId id="391" r:id="rId20"/>
    <p:sldId id="415" r:id="rId21"/>
    <p:sldId id="443" r:id="rId22"/>
    <p:sldId id="444" r:id="rId23"/>
    <p:sldId id="439" r:id="rId24"/>
    <p:sldId id="440" r:id="rId25"/>
    <p:sldId id="414" r:id="rId26"/>
    <p:sldId id="461" r:id="rId27"/>
    <p:sldId id="462" r:id="rId28"/>
    <p:sldId id="418" r:id="rId29"/>
    <p:sldId id="424" r:id="rId30"/>
    <p:sldId id="429" r:id="rId31"/>
    <p:sldId id="430" r:id="rId32"/>
    <p:sldId id="431" r:id="rId33"/>
    <p:sldId id="433" r:id="rId34"/>
    <p:sldId id="432" r:id="rId35"/>
    <p:sldId id="373" r:id="rId36"/>
    <p:sldId id="399" r:id="rId37"/>
    <p:sldId id="425" r:id="rId38"/>
    <p:sldId id="434" r:id="rId39"/>
    <p:sldId id="435" r:id="rId40"/>
    <p:sldId id="388" r:id="rId41"/>
    <p:sldId id="445" r:id="rId42"/>
    <p:sldId id="456" r:id="rId43"/>
    <p:sldId id="446" r:id="rId44"/>
    <p:sldId id="447" r:id="rId45"/>
    <p:sldId id="457" r:id="rId46"/>
    <p:sldId id="392" r:id="rId47"/>
    <p:sldId id="393" r:id="rId48"/>
    <p:sldId id="394" r:id="rId49"/>
    <p:sldId id="448" r:id="rId50"/>
    <p:sldId id="458" r:id="rId51"/>
    <p:sldId id="449" r:id="rId52"/>
    <p:sldId id="450" r:id="rId53"/>
    <p:sldId id="451" r:id="rId54"/>
    <p:sldId id="452" r:id="rId55"/>
    <p:sldId id="453" r:id="rId56"/>
    <p:sldId id="454" r:id="rId57"/>
    <p:sldId id="455" r:id="rId58"/>
    <p:sldId id="459" r:id="rId5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72" autoAdjust="0"/>
    <p:restoredTop sz="90929"/>
  </p:normalViewPr>
  <p:slideViewPr>
    <p:cSldViewPr>
      <p:cViewPr varScale="1">
        <p:scale>
          <a:sx n="82" d="100"/>
          <a:sy n="82" d="100"/>
        </p:scale>
        <p:origin x="-2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C539174-D0DC-4865-A1C0-A279DE71AD99}" type="slidenum">
              <a:rPr lang="en-US"/>
              <a:pPr/>
              <a:t>‹#›</a:t>
            </a:fld>
            <a:endParaRPr lang="en-US"/>
          </a:p>
        </p:txBody>
      </p:sp>
    </p:spTree>
    <p:extLst>
      <p:ext uri="{BB962C8B-B14F-4D97-AF65-F5344CB8AC3E}">
        <p14:creationId xmlns:p14="http://schemas.microsoft.com/office/powerpoint/2010/main" val="24055938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F6ACD-67C3-4D71-9967-C13E8A5485BD}" type="slidenum">
              <a:rPr lang="en-US"/>
              <a:pPr/>
              <a:t>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22ED5-06DD-44C7-A30A-8E605DF18825}" type="slidenum">
              <a:rPr lang="en-US"/>
              <a:pPr/>
              <a:t>10</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9512E-0B54-4A38-B723-2E1B5D0E5563}" type="slidenum">
              <a:rPr lang="en-US"/>
              <a:pPr/>
              <a:t>11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5E3F8-D6CA-4FAF-91E4-B3E3E407C6E0}" type="slidenum">
              <a:rPr lang="en-US"/>
              <a:pPr/>
              <a:t>12</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8AD0F-3BCE-47F3-9E6D-3DA82642A82B}" type="slidenum">
              <a:rPr lang="en-US"/>
              <a:pPr/>
              <a:t>13</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103E7-66EE-4BDD-8F38-E4D534E68FB7}" type="slidenum">
              <a:rPr lang="en-US"/>
              <a:pPr/>
              <a:t>14</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7B263-2C94-4CAE-AE5E-8BCBF7C043FA}" type="slidenum">
              <a:rPr lang="en-US"/>
              <a:pPr/>
              <a:t>15</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5BC02-979E-4038-9088-BE3DFA7CA587}" type="slidenum">
              <a:rPr lang="en-US"/>
              <a:pPr/>
              <a:t>16</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25E69-18AC-48AE-83BD-2820966C47A9}" type="slidenum">
              <a:rPr lang="en-US"/>
              <a:pPr/>
              <a:t>17</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8EBCD-8403-4D5D-B705-7A78ADD84295}" type="slidenum">
              <a:rPr lang="en-US"/>
              <a:pPr/>
              <a:t>18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76810-8A20-45F4-BFF1-504502FAFD40}" type="slidenum">
              <a:rPr lang="en-US"/>
              <a:pPr/>
              <a:t>19</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7F21-36E9-4F2D-9ECE-FEE70B3C2B0E}" type="slidenum">
              <a:rPr lang="en-US"/>
              <a:pPr/>
              <a:t>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2BB50-CCA3-4A96-94F0-50385A1927B7}" type="slidenum">
              <a:rPr lang="en-US"/>
              <a:pPr/>
              <a:t>20</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4011-FE61-4AA9-B21C-608BF08079BE}" type="slidenum">
              <a:rPr lang="en-US"/>
              <a:pPr/>
              <a:t>21</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B5CEF-3D80-421F-8F31-9C69001CE5F4}" type="slidenum">
              <a:rPr lang="en-US"/>
              <a:pPr/>
              <a:t>22</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FD1AA-9723-4AB6-975C-453CBAE73773}" type="slidenum">
              <a:rPr lang="en-US"/>
              <a:pPr/>
              <a:t>23</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AA247-ED66-477F-BF0F-AF2FB3FB00F0}" type="slidenum">
              <a:rPr lang="en-US"/>
              <a:pPr/>
              <a:t>24</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2EFCC-8924-4F64-AE7E-0DE6782088DE}" type="slidenum">
              <a:rPr lang="en-US"/>
              <a:pPr/>
              <a:t>25</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A488F-DABD-4479-8080-E2205BE6807E}" type="slidenum">
              <a:rPr lang="en-US"/>
              <a:pPr/>
              <a:t>26</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xfrm>
            <a:off x="731839" y="4560889"/>
            <a:ext cx="5851525" cy="4319587"/>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A488F-DABD-4479-8080-E2205BE6807E}" type="slidenum">
              <a:rPr lang="en-US"/>
              <a:pPr/>
              <a:t>28</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E18EE-28CC-46EE-8762-D65446B33D6F}" type="slidenum">
              <a:rPr lang="en-US"/>
              <a:pPr/>
              <a:t>29</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2A15F-9F5D-4D48-B391-01126EAE5EBA}" type="slidenum">
              <a:rPr lang="en-US"/>
              <a:pPr/>
              <a:t>30</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5962C-2909-4B98-BEE2-43BA29CA0301}" type="slidenum">
              <a:rPr lang="en-US"/>
              <a:pPr/>
              <a:t>3</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C167A-E718-4AC5-898C-677CFFC76F40}" type="slidenum">
              <a:rPr lang="en-US"/>
              <a:pPr/>
              <a:t>31</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A38C3-E20A-46E9-B691-05E6B757E32D}" type="slidenum">
              <a:rPr lang="en-US"/>
              <a:pPr/>
              <a:t>32</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E9956-8FD7-4A70-9B0B-BCE0B4388AEA}" type="slidenum">
              <a:rPr lang="en-US"/>
              <a:pPr/>
              <a:t>33</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27C28-8B7E-4553-9E26-37D386AD2ED6}" type="slidenum">
              <a:rPr lang="en-US"/>
              <a:pPr/>
              <a:t>34</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69AC2-D778-4F32-8393-8563AE4CFADF}" type="slidenum">
              <a:rPr lang="en-US"/>
              <a:pPr/>
              <a:t>35</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F0A16-3C88-4E27-97A7-AE096EEF467C}" type="slidenum">
              <a:rPr lang="en-US"/>
              <a:pPr/>
              <a:t>36</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D862A-4C27-4634-ACEB-197060CF858A}" type="slidenum">
              <a:rPr lang="en-US"/>
              <a:pPr/>
              <a:t>37</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3EA8F-5301-48A8-BC3F-86EF19C6542F}" type="slidenum">
              <a:rPr lang="en-US"/>
              <a:pPr/>
              <a:t>38</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1EE0D-1B5C-413E-B831-BA09E4ABA76B}" type="slidenum">
              <a:rPr lang="en-US"/>
              <a:pPr/>
              <a:t>39</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6A6E4-2578-43F0-B04F-55FBD156DC4B}" type="slidenum">
              <a:rPr lang="en-US"/>
              <a:pPr/>
              <a:t>40</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6F2E5-CD93-4CC2-8CF1-E1244949EA41}" type="slidenum">
              <a:rPr lang="en-US"/>
              <a:pPr/>
              <a:t>4</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445EB-C9F8-475A-B87C-0913FF770EBA}" type="slidenum">
              <a:rPr lang="en-US"/>
              <a:pPr/>
              <a:t>41</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445EB-C9F8-475A-B87C-0913FF770EBA}" type="slidenum">
              <a:rPr lang="en-US"/>
              <a:pPr/>
              <a:t>42</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BBD05-059C-4D98-9035-E468285A4396}" type="slidenum">
              <a:rPr lang="en-US"/>
              <a:pPr/>
              <a:t>43</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806DE-AED4-45BA-8E37-763F42EAE4FE}" type="slidenum">
              <a:rPr lang="en-US"/>
              <a:pPr/>
              <a:t>44</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806DE-AED4-45BA-8E37-763F42EAE4FE}" type="slidenum">
              <a:rPr lang="en-US"/>
              <a:pPr/>
              <a:t>45</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EB6D1-60F3-46B0-86D8-0BE07C458888}" type="slidenum">
              <a:rPr lang="en-US"/>
              <a:pPr/>
              <a:t>46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C20DA-5537-40E8-B300-393BFBE1E406}" type="slidenum">
              <a:rPr lang="en-US"/>
              <a:pPr/>
              <a:t>47</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8C2B4-1F90-4043-A948-6FA55086C377}" type="slidenum">
              <a:rPr lang="en-US"/>
              <a:pPr/>
              <a:t>48</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56D59-4B47-4F89-8DAD-A982AF72FA3F}" type="slidenum">
              <a:rPr lang="en-US"/>
              <a:pPr/>
              <a:t>49</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56D59-4B47-4F89-8DAD-A982AF72FA3F}" type="slidenum">
              <a:rPr lang="en-US"/>
              <a:pPr/>
              <a:t>50</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1E24B-B210-4199-99C9-77E0496A3E5F}" type="slidenum">
              <a:rPr lang="en-US"/>
              <a:pPr/>
              <a:t>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AC6F8-DA54-49A8-8586-8A090DADC821}" type="slidenum">
              <a:rPr lang="en-US"/>
              <a:pPr/>
              <a:t>51</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DFA90-C1D7-4645-AF1C-2DD744B6B4B4}" type="slidenum">
              <a:rPr lang="en-US"/>
              <a:pPr/>
              <a:t>52</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2A93D-0590-438C-8807-5CED21E489FA}" type="slidenum">
              <a:rPr lang="en-US"/>
              <a:pPr/>
              <a:t>53</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287A2-DC8B-42F3-BB1B-625C762661D8}" type="slidenum">
              <a:rPr lang="en-US"/>
              <a:pPr/>
              <a:t>54</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CD6A2-CEB6-4CBD-B650-59BE9A694626}" type="slidenum">
              <a:rPr lang="en-US"/>
              <a:pPr/>
              <a:t>55</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E9FB8-6572-4D49-95F1-8A108EF8D05F}" type="slidenum">
              <a:rPr lang="en-US"/>
              <a:pPr/>
              <a:t>56</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9C4E3-7C3B-497F-9692-E07B3C6C4BC9}" type="slidenum">
              <a:rPr lang="en-US"/>
              <a:pPr/>
              <a:t>57</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16F52-0325-4B98-9AD0-6C522F2A36E0}" type="slidenum">
              <a:rPr lang="en-US"/>
              <a:pPr/>
              <a:t>6</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B8886-395B-4839-A212-BC9CE606CA67}" type="slidenum">
              <a:rPr lang="en-US"/>
              <a:pPr/>
              <a:t>7</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9525B-FA59-40E4-9036-A3B874D3F3D5}" type="slidenum">
              <a:rPr lang="en-US"/>
              <a:pPr/>
              <a:t>8</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9449C-6410-40CB-9399-9642FEA8F70C}" type="slidenum">
              <a:rPr lang="en-US"/>
              <a:pPr/>
              <a:t>9</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BA2C4C-872E-488C-B30F-8034958F24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047DDF-1569-4989-8837-89349420C31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90DA80-3152-4B18-9EA5-8729A88CD56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1F6248-4B52-4524-90E9-6AE9136F1C8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699CA2-3842-4A94-9847-CA8FDAD969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5E3A74-CC30-41E9-9ECB-BB3352AD31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2F5E4B-9960-4942-96C6-B47468EBCF2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2B50D9-1DBD-4A2D-B2B7-A82E5CF2E4E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727DB4-8FA5-48AA-AA06-2B7EC04FBF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3FE16F-A944-4774-A27D-4368E454E3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843ACA-BE2D-4060-B063-36B7CF0733A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390BB2-AA0F-46A1-80DC-9111F4335F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441325" y="239713"/>
            <a:ext cx="4500563" cy="1311275"/>
          </a:xfrm>
          <a:prstGeom prst="rect">
            <a:avLst/>
          </a:prstGeom>
          <a:noFill/>
          <a:ln w="9525">
            <a:noFill/>
            <a:miter lim="800000"/>
            <a:headEnd/>
            <a:tailEnd/>
          </a:ln>
          <a:effectLst/>
        </p:spPr>
        <p:txBody>
          <a:bodyPr wrap="none">
            <a:spAutoFit/>
          </a:bodyPr>
          <a:lstStyle/>
          <a:p>
            <a:r>
              <a:rPr lang="en-US" sz="2000" b="1" i="1">
                <a:latin typeface="Arial" charset="0"/>
              </a:rPr>
              <a:t>Biology 323</a:t>
            </a:r>
          </a:p>
          <a:p>
            <a:r>
              <a:rPr lang="en-US" sz="2000" b="1" i="1">
                <a:latin typeface="Arial" charset="0"/>
              </a:rPr>
              <a:t>Human Anatomy for Biology Majors</a:t>
            </a:r>
          </a:p>
          <a:p>
            <a:r>
              <a:rPr lang="en-US" sz="2000" b="1" i="1">
                <a:latin typeface="Arial" charset="0"/>
              </a:rPr>
              <a:t>Lecture 15</a:t>
            </a:r>
          </a:p>
          <a:p>
            <a:r>
              <a:rPr lang="en-US" sz="2000" b="1" i="1">
                <a:latin typeface="Arial" charset="0"/>
              </a:rPr>
              <a:t>Dr. Stuart Sumida</a:t>
            </a:r>
          </a:p>
        </p:txBody>
      </p:sp>
      <p:sp>
        <p:nvSpPr>
          <p:cNvPr id="211971" name="Text Box 3"/>
          <p:cNvSpPr txBox="1">
            <a:spLocks noChangeArrowheads="1"/>
          </p:cNvSpPr>
          <p:nvPr/>
        </p:nvSpPr>
        <p:spPr bwMode="auto">
          <a:xfrm>
            <a:off x="0" y="2906713"/>
            <a:ext cx="9063038" cy="1736725"/>
          </a:xfrm>
          <a:prstGeom prst="rect">
            <a:avLst/>
          </a:prstGeom>
          <a:noFill/>
          <a:ln w="9525">
            <a:noFill/>
            <a:miter lim="800000"/>
            <a:headEnd/>
            <a:tailEnd/>
          </a:ln>
          <a:effectLst/>
        </p:spPr>
        <p:txBody>
          <a:bodyPr>
            <a:spAutoFit/>
          </a:bodyPr>
          <a:lstStyle/>
          <a:p>
            <a:pPr algn="ctr"/>
            <a:r>
              <a:rPr lang="en-US" sz="5400">
                <a:latin typeface="Arial" charset="0"/>
              </a:rPr>
              <a:t>Development and Structure, of the Reproductive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GenTubercle"/>
          <p:cNvPicPr>
            <a:picLocks noChangeAspect="1" noChangeArrowheads="1"/>
          </p:cNvPicPr>
          <p:nvPr/>
        </p:nvPicPr>
        <p:blipFill>
          <a:blip r:embed="rId3" cstate="print"/>
          <a:srcRect/>
          <a:stretch>
            <a:fillRect/>
          </a:stretch>
        </p:blipFill>
        <p:spPr bwMode="auto">
          <a:xfrm>
            <a:off x="1066800" y="2514600"/>
            <a:ext cx="7086600" cy="4105275"/>
          </a:xfrm>
          <a:prstGeom prst="rect">
            <a:avLst/>
          </a:prstGeom>
          <a:noFill/>
        </p:spPr>
      </p:pic>
      <p:sp>
        <p:nvSpPr>
          <p:cNvPr id="330755" name="Rectangle 3"/>
          <p:cNvSpPr>
            <a:spLocks noChangeArrowheads="1"/>
          </p:cNvSpPr>
          <p:nvPr/>
        </p:nvSpPr>
        <p:spPr bwMode="auto">
          <a:xfrm>
            <a:off x="0" y="0"/>
            <a:ext cx="9144000" cy="2830513"/>
          </a:xfrm>
          <a:prstGeom prst="rect">
            <a:avLst/>
          </a:prstGeom>
          <a:noFill/>
          <a:ln w="9525">
            <a:noFill/>
            <a:miter lim="800000"/>
            <a:headEnd/>
            <a:tailEnd/>
          </a:ln>
          <a:effectLst/>
        </p:spPr>
        <p:txBody>
          <a:bodyPr>
            <a:spAutoFit/>
          </a:bodyPr>
          <a:lstStyle/>
          <a:p>
            <a:pPr>
              <a:spcBef>
                <a:spcPct val="50000"/>
              </a:spcBef>
            </a:pPr>
            <a:r>
              <a:rPr lang="en-US">
                <a:latin typeface="Arial Rounded MT Bold" pitchFamily="34" charset="0"/>
              </a:rPr>
              <a:t>(RETURN TO) DIVISION OF THE CLOACA</a:t>
            </a:r>
          </a:p>
          <a:p>
            <a:pPr>
              <a:spcBef>
                <a:spcPct val="50000"/>
              </a:spcBef>
              <a:buFontTx/>
              <a:buChar char="•"/>
            </a:pPr>
            <a:r>
              <a:rPr lang="en-US">
                <a:latin typeface="Arial Rounded MT Bold" pitchFamily="34" charset="0"/>
              </a:rPr>
              <a:t>Recall how the </a:t>
            </a:r>
            <a:r>
              <a:rPr lang="en-US">
                <a:solidFill>
                  <a:srgbClr val="FF0000"/>
                </a:solidFill>
                <a:latin typeface="Arial Rounded MT Bold" pitchFamily="34" charset="0"/>
              </a:rPr>
              <a:t>urogenital diaphragm</a:t>
            </a:r>
            <a:r>
              <a:rPr lang="en-US">
                <a:latin typeface="Arial Rounded MT Bold" pitchFamily="34" charset="0"/>
              </a:rPr>
              <a:t> subdivided the cloaca in a rectum and a bladder.</a:t>
            </a:r>
          </a:p>
          <a:p>
            <a:pPr>
              <a:spcBef>
                <a:spcPct val="50000"/>
              </a:spcBef>
              <a:buFontTx/>
              <a:buChar char="•"/>
            </a:pPr>
            <a:r>
              <a:rPr lang="en-US">
                <a:latin typeface="Arial Rounded MT Bold" pitchFamily="34" charset="0"/>
              </a:rPr>
              <a:t>Recall also how it subdivide the cloacal opening to split off the urogenital opening from the anus.</a:t>
            </a:r>
          </a:p>
          <a:p>
            <a:pPr>
              <a:spcBef>
                <a:spcPct val="50000"/>
              </a:spcBef>
              <a:buFontTx/>
              <a:buChar char="•"/>
            </a:pPr>
            <a:r>
              <a:rPr lang="en-US">
                <a:latin typeface="Arial Rounded MT Bold" pitchFamily="34" charset="0"/>
              </a:rPr>
              <a:t>The urogenital opening is the more ventral of the two.</a:t>
            </a:r>
          </a:p>
        </p:txBody>
      </p:sp>
      <p:sp>
        <p:nvSpPr>
          <p:cNvPr id="330756" name="Line 4"/>
          <p:cNvSpPr>
            <a:spLocks noChangeShapeType="1"/>
          </p:cNvSpPr>
          <p:nvPr/>
        </p:nvSpPr>
        <p:spPr bwMode="auto">
          <a:xfrm flipH="1">
            <a:off x="5715000" y="4191000"/>
            <a:ext cx="2438400" cy="60960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Uterus"/>
          <p:cNvPicPr>
            <a:picLocks noChangeAspect="1" noChangeArrowheads="1"/>
          </p:cNvPicPr>
          <p:nvPr/>
        </p:nvPicPr>
        <p:blipFill>
          <a:blip r:embed="rId3" cstate="print"/>
          <a:srcRect/>
          <a:stretch>
            <a:fillRect/>
          </a:stretch>
        </p:blipFill>
        <p:spPr bwMode="auto">
          <a:xfrm>
            <a:off x="0" y="523875"/>
            <a:ext cx="9144000" cy="5810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Uterus1"/>
          <p:cNvPicPr>
            <a:picLocks noChangeAspect="1" noChangeArrowheads="1"/>
          </p:cNvPicPr>
          <p:nvPr/>
        </p:nvPicPr>
        <p:blipFill>
          <a:blip r:embed="rId3" cstate="print"/>
          <a:srcRect/>
          <a:stretch>
            <a:fillRect/>
          </a:stretch>
        </p:blipFill>
        <p:spPr bwMode="auto">
          <a:xfrm>
            <a:off x="0" y="595313"/>
            <a:ext cx="9144000" cy="56657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1026" descr="Uterus2"/>
          <p:cNvPicPr>
            <a:picLocks noChangeAspect="1" noChangeArrowheads="1"/>
          </p:cNvPicPr>
          <p:nvPr/>
        </p:nvPicPr>
        <p:blipFill>
          <a:blip r:embed="rId3" cstate="print"/>
          <a:srcRect/>
          <a:stretch>
            <a:fillRect/>
          </a:stretch>
        </p:blipFill>
        <p:spPr bwMode="auto">
          <a:xfrm>
            <a:off x="0" y="534988"/>
            <a:ext cx="9144000" cy="57880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body" idx="1"/>
          </p:nvPr>
        </p:nvSpPr>
        <p:spPr/>
        <p:txBody>
          <a:bodyPr/>
          <a:lstStyle/>
          <a:p>
            <a:r>
              <a:rPr lang="en-US"/>
              <a:t>Ovaries attached by </a:t>
            </a:r>
            <a:r>
              <a:rPr lang="en-US" i="1"/>
              <a:t>broad ligament</a:t>
            </a:r>
            <a:r>
              <a:rPr lang="en-US"/>
              <a:t> to uterus, with two named subdivisions</a:t>
            </a:r>
          </a:p>
          <a:p>
            <a:pPr lvl="1"/>
            <a:r>
              <a:rPr lang="en-US"/>
              <a:t>Between uterus and ovary, inferior to ovarian ligament is the </a:t>
            </a:r>
            <a:r>
              <a:rPr lang="en-US" i="1"/>
              <a:t>mesovarium</a:t>
            </a:r>
          </a:p>
          <a:p>
            <a:pPr lvl="1"/>
            <a:r>
              <a:rPr lang="en-US"/>
              <a:t>Between ovarian ligament &amp; uterine tube is </a:t>
            </a:r>
            <a:r>
              <a:rPr lang="en-US" i="1"/>
              <a:t>mesosalpinx</a:t>
            </a:r>
            <a:endParaRPr lang="en-US"/>
          </a:p>
          <a:p>
            <a:r>
              <a:rPr lang="en-US"/>
              <a:t>Broad ligament is double fold of peritoneum</a:t>
            </a:r>
          </a:p>
          <a:p>
            <a:endParaRPr lang="en-US"/>
          </a:p>
          <a:p>
            <a:endParaRPr lang="en-US"/>
          </a:p>
        </p:txBody>
      </p:sp>
      <p:sp>
        <p:nvSpPr>
          <p:cNvPr id="303107" name="Rectangle 3"/>
          <p:cNvSpPr>
            <a:spLocks noChangeArrowheads="1"/>
          </p:cNvSpPr>
          <p:nvPr/>
        </p:nvSpPr>
        <p:spPr bwMode="auto">
          <a:xfrm>
            <a:off x="228600" y="152400"/>
            <a:ext cx="8534400" cy="641350"/>
          </a:xfrm>
          <a:prstGeom prst="rect">
            <a:avLst/>
          </a:prstGeom>
          <a:noFill/>
          <a:ln w="9525">
            <a:noFill/>
            <a:miter lim="800000"/>
            <a:headEnd/>
            <a:tailEnd/>
          </a:ln>
          <a:effectLst/>
        </p:spPr>
        <p:txBody>
          <a:bodyPr>
            <a:spAutoFit/>
          </a:bodyPr>
          <a:lstStyle/>
          <a:p>
            <a:pPr algn="ctr"/>
            <a:r>
              <a:rPr lang="en-US" sz="3600" b="1">
                <a:latin typeface="Arial" charset="0"/>
              </a:rPr>
              <a:t>OVARIAN LIGAMENTS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6096000" y="609600"/>
            <a:ext cx="2819400" cy="6521450"/>
          </a:xfrm>
          <a:prstGeom prst="rect">
            <a:avLst/>
          </a:prstGeom>
          <a:noFill/>
          <a:ln w="9525">
            <a:noFill/>
            <a:miter lim="800000"/>
            <a:headEnd/>
            <a:tailEnd/>
          </a:ln>
          <a:effectLst/>
        </p:spPr>
        <p:txBody>
          <a:bodyPr>
            <a:spAutoFit/>
          </a:bodyPr>
          <a:lstStyle/>
          <a:p>
            <a:pPr marL="342900" indent="-342900" algn="ctr"/>
            <a:r>
              <a:rPr lang="en-US" b="1">
                <a:solidFill>
                  <a:srgbClr val="FF66FF"/>
                </a:solidFill>
                <a:latin typeface="Arial" charset="0"/>
              </a:rPr>
              <a:t>Note that there is no direct connection between ovary and uterine tube</a:t>
            </a:r>
            <a:r>
              <a:rPr lang="en-US" b="1">
                <a:solidFill>
                  <a:srgbClr val="FFCCFF"/>
                </a:solidFill>
                <a:latin typeface="Arial" charset="0"/>
              </a:rPr>
              <a:t>.</a:t>
            </a:r>
            <a:r>
              <a:rPr lang="en-US" sz="2800">
                <a:solidFill>
                  <a:srgbClr val="CC9900"/>
                </a:solidFill>
                <a:latin typeface="Arial" charset="0"/>
              </a:rPr>
              <a:t>  </a:t>
            </a:r>
          </a:p>
          <a:p>
            <a:pPr marL="342900" indent="-342900">
              <a:buFontTx/>
              <a:buAutoNum type="arabicPeriod"/>
            </a:pPr>
            <a:r>
              <a:rPr lang="en-US" sz="2000" b="1">
                <a:latin typeface="Arial" charset="0"/>
              </a:rPr>
              <a:t>Ovulation releases oocyte  by rupture into peritoneal cavity</a:t>
            </a:r>
            <a:endParaRPr lang="en-US" sz="2000" b="1" i="1">
              <a:latin typeface="Arial" charset="0"/>
            </a:endParaRPr>
          </a:p>
          <a:p>
            <a:pPr marL="342900" indent="-342900">
              <a:buFontTx/>
              <a:buAutoNum type="arabicPeriod"/>
            </a:pPr>
            <a:r>
              <a:rPr lang="en-US" sz="2000" b="1" i="1">
                <a:latin typeface="Arial" charset="0"/>
              </a:rPr>
              <a:t>Fimbriae</a:t>
            </a:r>
            <a:r>
              <a:rPr lang="en-US" sz="2000" b="1">
                <a:latin typeface="Arial" charset="0"/>
              </a:rPr>
              <a:t> of uterine tube guide oocyte into uterine tube</a:t>
            </a:r>
          </a:p>
          <a:p>
            <a:pPr marL="342900" indent="-342900">
              <a:buFontTx/>
              <a:buAutoNum type="arabicPeriod"/>
            </a:pPr>
            <a:r>
              <a:rPr lang="en-US" sz="1800" b="1">
                <a:latin typeface="Arial" charset="0"/>
              </a:rPr>
              <a:t>Fertilization occurs immediately after ovulation, high in uterine tube at or near </a:t>
            </a:r>
            <a:r>
              <a:rPr lang="en-US" sz="1800" b="1" i="1">
                <a:latin typeface="Arial" charset="0"/>
              </a:rPr>
              <a:t>fimbriae</a:t>
            </a:r>
            <a:r>
              <a:rPr lang="en-US" sz="1800" b="1">
                <a:latin typeface="Arial" charset="0"/>
              </a:rPr>
              <a:t>.  </a:t>
            </a:r>
          </a:p>
          <a:p>
            <a:pPr marL="342900" indent="-342900">
              <a:buFontTx/>
              <a:buAutoNum type="arabicPeriod"/>
            </a:pPr>
            <a:endParaRPr lang="en-US" sz="2000" b="1">
              <a:latin typeface="Arial" charset="0"/>
            </a:endParaRPr>
          </a:p>
          <a:p>
            <a:pPr marL="342900" indent="-342900" algn="ctr">
              <a:buFontTx/>
              <a:buChar char="•"/>
            </a:pPr>
            <a:endParaRPr lang="en-US" b="1">
              <a:latin typeface="Arial" charset="0"/>
            </a:endParaRPr>
          </a:p>
        </p:txBody>
      </p:sp>
      <p:pic>
        <p:nvPicPr>
          <p:cNvPr id="282628" name="Picture 4" descr="Uterus2"/>
          <p:cNvPicPr>
            <a:picLocks noChangeAspect="1" noChangeArrowheads="1"/>
          </p:cNvPicPr>
          <p:nvPr/>
        </p:nvPicPr>
        <p:blipFill>
          <a:blip r:embed="rId3" cstate="print"/>
          <a:srcRect l="50021" b="47798"/>
          <a:stretch>
            <a:fillRect/>
          </a:stretch>
        </p:blipFill>
        <p:spPr bwMode="auto">
          <a:xfrm>
            <a:off x="76200" y="920750"/>
            <a:ext cx="5867400" cy="38782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Uterus1"/>
          <p:cNvPicPr>
            <a:picLocks noChangeAspect="1" noChangeArrowheads="1"/>
          </p:cNvPicPr>
          <p:nvPr/>
        </p:nvPicPr>
        <p:blipFill>
          <a:blip r:embed="rId3" cstate="print"/>
          <a:srcRect/>
          <a:stretch>
            <a:fillRect/>
          </a:stretch>
        </p:blipFill>
        <p:spPr bwMode="auto">
          <a:xfrm>
            <a:off x="0" y="595313"/>
            <a:ext cx="9144000" cy="56657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ovary schematic"/>
          <p:cNvPicPr>
            <a:picLocks noChangeAspect="1" noChangeArrowheads="1"/>
          </p:cNvPicPr>
          <p:nvPr/>
        </p:nvPicPr>
        <p:blipFill>
          <a:blip r:embed="rId3" cstate="print"/>
          <a:srcRect/>
          <a:stretch>
            <a:fillRect/>
          </a:stretch>
        </p:blipFill>
        <p:spPr bwMode="auto">
          <a:xfrm>
            <a:off x="381000" y="609600"/>
            <a:ext cx="4397375" cy="6172200"/>
          </a:xfrm>
          <a:prstGeom prst="rect">
            <a:avLst/>
          </a:prstGeom>
          <a:noFill/>
        </p:spPr>
      </p:pic>
      <p:sp>
        <p:nvSpPr>
          <p:cNvPr id="301059" name="Text Box 3"/>
          <p:cNvSpPr txBox="1">
            <a:spLocks noChangeArrowheads="1"/>
          </p:cNvSpPr>
          <p:nvPr/>
        </p:nvSpPr>
        <p:spPr bwMode="auto">
          <a:xfrm>
            <a:off x="5181600" y="914400"/>
            <a:ext cx="3733800" cy="5578475"/>
          </a:xfrm>
          <a:prstGeom prst="rect">
            <a:avLst/>
          </a:prstGeom>
          <a:noFill/>
          <a:ln w="9525">
            <a:noFill/>
            <a:miter lim="800000"/>
            <a:headEnd/>
            <a:tailEnd/>
          </a:ln>
          <a:effectLst/>
        </p:spPr>
        <p:txBody>
          <a:bodyPr>
            <a:spAutoFit/>
          </a:bodyPr>
          <a:lstStyle/>
          <a:p>
            <a:pPr>
              <a:buFontTx/>
              <a:buChar char="•"/>
            </a:pPr>
            <a:r>
              <a:rPr lang="en-US" sz="2000">
                <a:latin typeface="Arial" charset="0"/>
              </a:rPr>
              <a:t>Paired structures lateral to uterus close to lateral pelvic wall, in</a:t>
            </a:r>
            <a:r>
              <a:rPr lang="en-US" sz="2000" i="1">
                <a:latin typeface="Arial" charset="0"/>
              </a:rPr>
              <a:t> ovarian fossa</a:t>
            </a:r>
          </a:p>
          <a:p>
            <a:pPr>
              <a:buFontTx/>
              <a:buChar char="•"/>
            </a:pPr>
            <a:endParaRPr lang="en-US" sz="2000">
              <a:latin typeface="Arial" charset="0"/>
            </a:endParaRPr>
          </a:p>
          <a:p>
            <a:pPr>
              <a:buFontTx/>
              <a:buChar char="•"/>
            </a:pPr>
            <a:r>
              <a:rPr lang="en-US" sz="2000">
                <a:latin typeface="Arial" charset="0"/>
              </a:rPr>
              <a:t>Almond-shaped, approx. 6cm3, but volume varies</a:t>
            </a:r>
          </a:p>
          <a:p>
            <a:pPr>
              <a:buFontTx/>
              <a:buChar char="•"/>
            </a:pPr>
            <a:endParaRPr lang="en-US" sz="2000">
              <a:latin typeface="Arial" charset="0"/>
            </a:endParaRPr>
          </a:p>
          <a:p>
            <a:pPr>
              <a:buFontTx/>
              <a:buChar char="•"/>
            </a:pPr>
            <a:r>
              <a:rPr lang="en-US" sz="2000">
                <a:latin typeface="Arial" charset="0"/>
              </a:rPr>
              <a:t>Contain primary ovarian follicles </a:t>
            </a:r>
          </a:p>
          <a:p>
            <a:endParaRPr lang="en-US" sz="2000">
              <a:latin typeface="Arial" charset="0"/>
            </a:endParaRPr>
          </a:p>
          <a:p>
            <a:pPr>
              <a:buFontTx/>
              <a:buChar char="•"/>
            </a:pPr>
            <a:r>
              <a:rPr lang="en-US" sz="2000">
                <a:latin typeface="Arial" charset="0"/>
              </a:rPr>
              <a:t>Lymphatic drainage via lumbo-aortic and pelvic lymph nodes.</a:t>
            </a:r>
          </a:p>
          <a:p>
            <a:endParaRPr lang="en-US" sz="2000">
              <a:latin typeface="Arial" charset="0"/>
            </a:endParaRPr>
          </a:p>
          <a:p>
            <a:r>
              <a:rPr lang="en-US" sz="2000" u="sng">
                <a:latin typeface="Arial" charset="0"/>
              </a:rPr>
              <a:t>Ovary dual-purpose:</a:t>
            </a:r>
            <a:r>
              <a:rPr lang="en-US" sz="2000">
                <a:latin typeface="Arial" charset="0"/>
              </a:rPr>
              <a:t> </a:t>
            </a:r>
          </a:p>
          <a:p>
            <a:pPr lvl="1">
              <a:buFontTx/>
              <a:buChar char="•"/>
            </a:pPr>
            <a:r>
              <a:rPr lang="en-US" sz="2000">
                <a:latin typeface="Arial" charset="0"/>
              </a:rPr>
              <a:t>Oocyte development and release (cortex)</a:t>
            </a:r>
          </a:p>
          <a:p>
            <a:pPr lvl="1">
              <a:buFontTx/>
              <a:buChar char="•"/>
            </a:pPr>
            <a:r>
              <a:rPr lang="en-US" sz="2000">
                <a:latin typeface="Arial" charset="0"/>
              </a:rPr>
              <a:t>Endocrine gland (cortex and medulla)</a:t>
            </a:r>
          </a:p>
        </p:txBody>
      </p:sp>
      <p:sp>
        <p:nvSpPr>
          <p:cNvPr id="301060" name="Rectangle 4"/>
          <p:cNvSpPr>
            <a:spLocks noChangeArrowheads="1"/>
          </p:cNvSpPr>
          <p:nvPr/>
        </p:nvSpPr>
        <p:spPr bwMode="auto">
          <a:xfrm>
            <a:off x="76200" y="0"/>
            <a:ext cx="8610600" cy="641350"/>
          </a:xfrm>
          <a:prstGeom prst="rect">
            <a:avLst/>
          </a:prstGeom>
          <a:noFill/>
          <a:ln w="9525">
            <a:noFill/>
            <a:miter lim="800000"/>
            <a:headEnd/>
            <a:tailEnd/>
          </a:ln>
          <a:effectLst/>
        </p:spPr>
        <p:txBody>
          <a:bodyPr>
            <a:spAutoFit/>
          </a:bodyPr>
          <a:lstStyle/>
          <a:p>
            <a:r>
              <a:rPr lang="en-US" sz="1800" b="1">
                <a:latin typeface="Arial" charset="0"/>
              </a:rPr>
              <a:t>Understand relations &amp; functions/SUBPERITONEAL PELVIC VISCERA</a:t>
            </a:r>
            <a:r>
              <a:rPr lang="en-US" sz="1800">
                <a:latin typeface="Arial" charset="0"/>
              </a:rPr>
              <a:t> </a:t>
            </a:r>
            <a:r>
              <a:rPr lang="en-US" sz="1800" b="1">
                <a:latin typeface="Arial" charset="0"/>
              </a:rPr>
              <a:t>/Ovaries</a:t>
            </a:r>
            <a:endParaRPr lang="en-US" sz="1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0" y="265113"/>
            <a:ext cx="9144000" cy="5765800"/>
          </a:xfrm>
          <a:prstGeom prst="rect">
            <a:avLst/>
          </a:prstGeom>
          <a:noFill/>
          <a:ln w="9525">
            <a:noFill/>
            <a:miter lim="800000"/>
            <a:headEnd/>
            <a:tailEnd/>
          </a:ln>
          <a:effectLst/>
        </p:spPr>
        <p:txBody>
          <a:bodyPr>
            <a:spAutoFit/>
          </a:bodyPr>
          <a:lstStyle/>
          <a:p>
            <a:pPr algn="ctr"/>
            <a:r>
              <a:rPr lang="en-US" sz="2800">
                <a:latin typeface="Arial Rounded MT Bold" pitchFamily="34" charset="0"/>
              </a:rPr>
              <a:t>“</a:t>
            </a:r>
            <a:r>
              <a:rPr lang="en-US" sz="3600">
                <a:latin typeface="Arial Rounded MT Bold" pitchFamily="34" charset="0"/>
              </a:rPr>
              <a:t>DESCENT” OF THE OVARY</a:t>
            </a:r>
          </a:p>
          <a:p>
            <a:endParaRPr lang="en-US" sz="2800">
              <a:latin typeface="Arial Rounded MT Bold" pitchFamily="34" charset="0"/>
            </a:endParaRPr>
          </a:p>
          <a:p>
            <a:pPr>
              <a:buFontTx/>
              <a:buChar char="•"/>
            </a:pPr>
            <a:r>
              <a:rPr lang="en-US" sz="2800">
                <a:latin typeface="Arial Rounded MT Bold" pitchFamily="34" charset="0"/>
              </a:rPr>
              <a:t>The ovary also descends, following a gubernaculum, but it does not exit into an extra-abdominal position like the testes.</a:t>
            </a:r>
          </a:p>
          <a:p>
            <a:pPr>
              <a:buFontTx/>
              <a:buChar char="•"/>
            </a:pPr>
            <a:endParaRPr lang="en-US" sz="2800">
              <a:latin typeface="Arial Rounded MT Bold" pitchFamily="34" charset="0"/>
            </a:endParaRPr>
          </a:p>
          <a:p>
            <a:pPr>
              <a:buFontTx/>
              <a:buChar char="•"/>
            </a:pPr>
            <a:r>
              <a:rPr lang="en-US" sz="2800">
                <a:latin typeface="Arial Rounded MT Bold" pitchFamily="34" charset="0"/>
              </a:rPr>
              <a:t>It ends its descent just below rim of bony pelvic girdle.</a:t>
            </a:r>
          </a:p>
          <a:p>
            <a:pPr>
              <a:buFontTx/>
              <a:buChar char="•"/>
            </a:pPr>
            <a:endParaRPr lang="en-US" sz="2800">
              <a:latin typeface="Arial Rounded MT Bold" pitchFamily="34" charset="0"/>
            </a:endParaRPr>
          </a:p>
          <a:p>
            <a:pPr>
              <a:buFontTx/>
              <a:buChar char="•"/>
            </a:pPr>
            <a:r>
              <a:rPr lang="en-US" sz="2800">
                <a:latin typeface="Arial Rounded MT Bold" pitchFamily="34" charset="0"/>
              </a:rPr>
              <a:t>The ovary’s gubernaculum persists in the adult as a pair of fibrous cords that RUN THROUGH A VESTIGAL INGUINAL CANAL, and insert into the LABIA MAJORA.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MidlineFossae"/>
          <p:cNvPicPr>
            <a:picLocks noChangeAspect="1" noChangeArrowheads="1"/>
          </p:cNvPicPr>
          <p:nvPr/>
        </p:nvPicPr>
        <p:blipFill>
          <a:blip r:embed="rId3" cstate="print"/>
          <a:srcRect/>
          <a:stretch>
            <a:fillRect/>
          </a:stretch>
        </p:blipFill>
        <p:spPr bwMode="auto">
          <a:xfrm>
            <a:off x="1808163" y="0"/>
            <a:ext cx="5527675"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UGdiaphragm"/>
          <p:cNvPicPr>
            <a:picLocks noChangeAspect="1" noChangeArrowheads="1"/>
          </p:cNvPicPr>
          <p:nvPr/>
        </p:nvPicPr>
        <p:blipFill>
          <a:blip r:embed="rId3" cstate="print"/>
          <a:srcRect/>
          <a:stretch>
            <a:fillRect/>
          </a:stretch>
        </p:blipFill>
        <p:spPr bwMode="auto">
          <a:xfrm>
            <a:off x="2205038" y="0"/>
            <a:ext cx="4732337"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MidlineFossae"/>
          <p:cNvPicPr>
            <a:picLocks noChangeAspect="1" noChangeArrowheads="1"/>
          </p:cNvPicPr>
          <p:nvPr/>
        </p:nvPicPr>
        <p:blipFill>
          <a:blip r:embed="rId3" cstate="print"/>
          <a:srcRect/>
          <a:stretch>
            <a:fillRect/>
          </a:stretch>
        </p:blipFill>
        <p:spPr bwMode="auto">
          <a:xfrm>
            <a:off x="3581400" y="76200"/>
            <a:ext cx="5527675" cy="6858000"/>
          </a:xfrm>
          <a:prstGeom prst="rect">
            <a:avLst/>
          </a:prstGeom>
          <a:noFill/>
        </p:spPr>
      </p:pic>
      <p:sp>
        <p:nvSpPr>
          <p:cNvPr id="286723" name="Freeform 3"/>
          <p:cNvSpPr>
            <a:spLocks/>
          </p:cNvSpPr>
          <p:nvPr/>
        </p:nvSpPr>
        <p:spPr bwMode="auto">
          <a:xfrm>
            <a:off x="4724400" y="1371600"/>
            <a:ext cx="838200" cy="1371600"/>
          </a:xfrm>
          <a:custGeom>
            <a:avLst/>
            <a:gdLst/>
            <a:ahLst/>
            <a:cxnLst>
              <a:cxn ang="0">
                <a:pos x="192" y="864"/>
              </a:cxn>
              <a:cxn ang="0">
                <a:pos x="192" y="768"/>
              </a:cxn>
              <a:cxn ang="0">
                <a:pos x="240" y="672"/>
              </a:cxn>
              <a:cxn ang="0">
                <a:pos x="384" y="576"/>
              </a:cxn>
              <a:cxn ang="0">
                <a:pos x="480" y="432"/>
              </a:cxn>
              <a:cxn ang="0">
                <a:pos x="480" y="288"/>
              </a:cxn>
              <a:cxn ang="0">
                <a:pos x="528" y="144"/>
              </a:cxn>
              <a:cxn ang="0">
                <a:pos x="432" y="96"/>
              </a:cxn>
              <a:cxn ang="0">
                <a:pos x="336" y="0"/>
              </a:cxn>
              <a:cxn ang="0">
                <a:pos x="432" y="192"/>
              </a:cxn>
              <a:cxn ang="0">
                <a:pos x="432" y="288"/>
              </a:cxn>
              <a:cxn ang="0">
                <a:pos x="336" y="384"/>
              </a:cxn>
              <a:cxn ang="0">
                <a:pos x="192" y="432"/>
              </a:cxn>
              <a:cxn ang="0">
                <a:pos x="144" y="480"/>
              </a:cxn>
              <a:cxn ang="0">
                <a:pos x="48" y="624"/>
              </a:cxn>
              <a:cxn ang="0">
                <a:pos x="0" y="720"/>
              </a:cxn>
              <a:cxn ang="0">
                <a:pos x="96" y="816"/>
              </a:cxn>
              <a:cxn ang="0">
                <a:pos x="192" y="864"/>
              </a:cxn>
            </a:cxnLst>
            <a:rect l="0" t="0" r="r" b="b"/>
            <a:pathLst>
              <a:path w="528" h="864">
                <a:moveTo>
                  <a:pt x="192" y="864"/>
                </a:moveTo>
                <a:lnTo>
                  <a:pt x="192" y="768"/>
                </a:lnTo>
                <a:lnTo>
                  <a:pt x="240" y="672"/>
                </a:lnTo>
                <a:lnTo>
                  <a:pt x="384" y="576"/>
                </a:lnTo>
                <a:lnTo>
                  <a:pt x="480" y="432"/>
                </a:lnTo>
                <a:lnTo>
                  <a:pt x="480" y="288"/>
                </a:lnTo>
                <a:lnTo>
                  <a:pt x="528" y="144"/>
                </a:lnTo>
                <a:lnTo>
                  <a:pt x="432" y="96"/>
                </a:lnTo>
                <a:lnTo>
                  <a:pt x="336" y="0"/>
                </a:lnTo>
                <a:lnTo>
                  <a:pt x="432" y="192"/>
                </a:lnTo>
                <a:lnTo>
                  <a:pt x="432" y="288"/>
                </a:lnTo>
                <a:lnTo>
                  <a:pt x="336" y="384"/>
                </a:lnTo>
                <a:lnTo>
                  <a:pt x="192" y="432"/>
                </a:lnTo>
                <a:lnTo>
                  <a:pt x="144" y="480"/>
                </a:lnTo>
                <a:lnTo>
                  <a:pt x="48" y="624"/>
                </a:lnTo>
                <a:lnTo>
                  <a:pt x="0" y="720"/>
                </a:lnTo>
                <a:lnTo>
                  <a:pt x="96" y="816"/>
                </a:lnTo>
                <a:lnTo>
                  <a:pt x="192" y="864"/>
                </a:lnTo>
                <a:close/>
              </a:path>
            </a:pathLst>
          </a:custGeom>
          <a:solidFill>
            <a:srgbClr val="99FF99">
              <a:alpha val="49001"/>
            </a:srgbClr>
          </a:solidFill>
          <a:ln w="9525">
            <a:noFill/>
            <a:round/>
            <a:headEnd/>
            <a:tailEnd/>
          </a:ln>
          <a:effectLst/>
        </p:spPr>
        <p:txBody>
          <a:bodyPr/>
          <a:lstStyle/>
          <a:p>
            <a:endParaRPr lang="en-US"/>
          </a:p>
        </p:txBody>
      </p:sp>
      <p:sp>
        <p:nvSpPr>
          <p:cNvPr id="286724" name="Freeform 4"/>
          <p:cNvSpPr>
            <a:spLocks/>
          </p:cNvSpPr>
          <p:nvPr/>
        </p:nvSpPr>
        <p:spPr bwMode="auto">
          <a:xfrm>
            <a:off x="4419600" y="1524000"/>
            <a:ext cx="711200" cy="635000"/>
          </a:xfrm>
          <a:custGeom>
            <a:avLst/>
            <a:gdLst/>
            <a:ahLst/>
            <a:cxnLst>
              <a:cxn ang="0">
                <a:pos x="152" y="392"/>
              </a:cxn>
              <a:cxn ang="0">
                <a:pos x="296" y="296"/>
              </a:cxn>
              <a:cxn ang="0">
                <a:pos x="392" y="200"/>
              </a:cxn>
              <a:cxn ang="0">
                <a:pos x="440" y="104"/>
              </a:cxn>
              <a:cxn ang="0">
                <a:pos x="344" y="8"/>
              </a:cxn>
              <a:cxn ang="0">
                <a:pos x="152" y="56"/>
              </a:cxn>
              <a:cxn ang="0">
                <a:pos x="56" y="152"/>
              </a:cxn>
              <a:cxn ang="0">
                <a:pos x="8" y="248"/>
              </a:cxn>
              <a:cxn ang="0">
                <a:pos x="152" y="392"/>
              </a:cxn>
            </a:cxnLst>
            <a:rect l="0" t="0" r="r" b="b"/>
            <a:pathLst>
              <a:path w="448" h="400">
                <a:moveTo>
                  <a:pt x="152" y="392"/>
                </a:moveTo>
                <a:cubicBezTo>
                  <a:pt x="200" y="400"/>
                  <a:pt x="256" y="328"/>
                  <a:pt x="296" y="296"/>
                </a:cubicBezTo>
                <a:cubicBezTo>
                  <a:pt x="336" y="264"/>
                  <a:pt x="368" y="232"/>
                  <a:pt x="392" y="200"/>
                </a:cubicBezTo>
                <a:cubicBezTo>
                  <a:pt x="416" y="168"/>
                  <a:pt x="448" y="136"/>
                  <a:pt x="440" y="104"/>
                </a:cubicBezTo>
                <a:cubicBezTo>
                  <a:pt x="432" y="72"/>
                  <a:pt x="392" y="16"/>
                  <a:pt x="344" y="8"/>
                </a:cubicBezTo>
                <a:cubicBezTo>
                  <a:pt x="296" y="0"/>
                  <a:pt x="200" y="32"/>
                  <a:pt x="152" y="56"/>
                </a:cubicBezTo>
                <a:cubicBezTo>
                  <a:pt x="104" y="80"/>
                  <a:pt x="80" y="120"/>
                  <a:pt x="56" y="152"/>
                </a:cubicBezTo>
                <a:cubicBezTo>
                  <a:pt x="32" y="184"/>
                  <a:pt x="0" y="208"/>
                  <a:pt x="8" y="248"/>
                </a:cubicBezTo>
                <a:cubicBezTo>
                  <a:pt x="16" y="288"/>
                  <a:pt x="104" y="384"/>
                  <a:pt x="152" y="392"/>
                </a:cubicBezTo>
                <a:close/>
              </a:path>
            </a:pathLst>
          </a:custGeom>
          <a:solidFill>
            <a:srgbClr val="F0E500">
              <a:alpha val="55000"/>
            </a:srgbClr>
          </a:solidFill>
          <a:ln w="9525">
            <a:solidFill>
              <a:schemeClr val="tx1"/>
            </a:solidFill>
            <a:round/>
            <a:headEnd/>
            <a:tailEnd/>
          </a:ln>
          <a:effectLst/>
        </p:spPr>
        <p:txBody>
          <a:bodyPr/>
          <a:lstStyle/>
          <a:p>
            <a:endParaRPr lang="en-US"/>
          </a:p>
        </p:txBody>
      </p:sp>
      <p:sp>
        <p:nvSpPr>
          <p:cNvPr id="286725" name="Rectangle 5"/>
          <p:cNvSpPr>
            <a:spLocks noChangeArrowheads="1"/>
          </p:cNvSpPr>
          <p:nvPr/>
        </p:nvSpPr>
        <p:spPr bwMode="auto">
          <a:xfrm>
            <a:off x="76200" y="152400"/>
            <a:ext cx="3352800" cy="1311275"/>
          </a:xfrm>
          <a:prstGeom prst="rect">
            <a:avLst/>
          </a:prstGeom>
          <a:noFill/>
          <a:ln w="9525">
            <a:noFill/>
            <a:miter lim="800000"/>
            <a:headEnd/>
            <a:tailEnd/>
          </a:ln>
          <a:effectLst/>
        </p:spPr>
        <p:txBody>
          <a:bodyPr>
            <a:spAutoFit/>
          </a:bodyPr>
          <a:lstStyle/>
          <a:p>
            <a:pPr algn="ctr"/>
            <a:r>
              <a:rPr lang="en-US" sz="2000" b="1">
                <a:latin typeface="Arial" charset="0"/>
              </a:rPr>
              <a:t>Development of urogenital organs/ RELATIONSHIP TO ADULT MORPHOLOGY</a:t>
            </a:r>
            <a:r>
              <a:rPr lang="en-US" sz="1800">
                <a:latin typeface="Arial" charset="0"/>
              </a:rPr>
              <a:t> </a:t>
            </a:r>
          </a:p>
        </p:txBody>
      </p:sp>
      <p:sp>
        <p:nvSpPr>
          <p:cNvPr id="286726" name="Freeform 6"/>
          <p:cNvSpPr>
            <a:spLocks/>
          </p:cNvSpPr>
          <p:nvPr/>
        </p:nvSpPr>
        <p:spPr bwMode="auto">
          <a:xfrm>
            <a:off x="6705600" y="1981200"/>
            <a:ext cx="457200" cy="381000"/>
          </a:xfrm>
          <a:custGeom>
            <a:avLst/>
            <a:gdLst/>
            <a:ahLst/>
            <a:cxnLst>
              <a:cxn ang="0">
                <a:pos x="96" y="0"/>
              </a:cxn>
              <a:cxn ang="0">
                <a:pos x="0" y="48"/>
              </a:cxn>
              <a:cxn ang="0">
                <a:pos x="192" y="144"/>
              </a:cxn>
              <a:cxn ang="0">
                <a:pos x="240" y="240"/>
              </a:cxn>
              <a:cxn ang="0">
                <a:pos x="288" y="192"/>
              </a:cxn>
              <a:cxn ang="0">
                <a:pos x="240" y="48"/>
              </a:cxn>
              <a:cxn ang="0">
                <a:pos x="96" y="0"/>
              </a:cxn>
            </a:cxnLst>
            <a:rect l="0" t="0" r="r" b="b"/>
            <a:pathLst>
              <a:path w="288" h="240">
                <a:moveTo>
                  <a:pt x="96" y="0"/>
                </a:moveTo>
                <a:lnTo>
                  <a:pt x="0" y="48"/>
                </a:lnTo>
                <a:lnTo>
                  <a:pt x="192" y="144"/>
                </a:lnTo>
                <a:lnTo>
                  <a:pt x="240" y="240"/>
                </a:lnTo>
                <a:lnTo>
                  <a:pt x="288" y="192"/>
                </a:lnTo>
                <a:lnTo>
                  <a:pt x="240" y="48"/>
                </a:lnTo>
                <a:lnTo>
                  <a:pt x="96" y="0"/>
                </a:lnTo>
                <a:close/>
              </a:path>
            </a:pathLst>
          </a:custGeom>
          <a:solidFill>
            <a:srgbClr val="F0E500">
              <a:alpha val="49001"/>
            </a:srgbClr>
          </a:solidFill>
          <a:ln w="9525">
            <a:solidFill>
              <a:schemeClr val="tx1"/>
            </a:solidFill>
            <a:round/>
            <a:headEnd/>
            <a:tailEnd/>
          </a:ln>
          <a:effectLst/>
        </p:spPr>
        <p:txBody>
          <a:bodyPr/>
          <a:lstStyle/>
          <a:p>
            <a:endParaRPr lang="en-US"/>
          </a:p>
        </p:txBody>
      </p:sp>
      <p:sp>
        <p:nvSpPr>
          <p:cNvPr id="286727" name="Freeform 7"/>
          <p:cNvSpPr>
            <a:spLocks/>
          </p:cNvSpPr>
          <p:nvPr/>
        </p:nvSpPr>
        <p:spPr bwMode="auto">
          <a:xfrm>
            <a:off x="6921500" y="1651000"/>
            <a:ext cx="711200" cy="965200"/>
          </a:xfrm>
          <a:custGeom>
            <a:avLst/>
            <a:gdLst/>
            <a:ahLst/>
            <a:cxnLst>
              <a:cxn ang="0">
                <a:pos x="152" y="544"/>
              </a:cxn>
              <a:cxn ang="0">
                <a:pos x="248" y="448"/>
              </a:cxn>
              <a:cxn ang="0">
                <a:pos x="248" y="304"/>
              </a:cxn>
              <a:cxn ang="0">
                <a:pos x="248" y="400"/>
              </a:cxn>
              <a:cxn ang="0">
                <a:pos x="152" y="256"/>
              </a:cxn>
              <a:cxn ang="0">
                <a:pos x="8" y="112"/>
              </a:cxn>
              <a:cxn ang="0">
                <a:pos x="104" y="16"/>
              </a:cxn>
              <a:cxn ang="0">
                <a:pos x="200" y="16"/>
              </a:cxn>
              <a:cxn ang="0">
                <a:pos x="296" y="112"/>
              </a:cxn>
              <a:cxn ang="0">
                <a:pos x="392" y="208"/>
              </a:cxn>
              <a:cxn ang="0">
                <a:pos x="440" y="352"/>
              </a:cxn>
              <a:cxn ang="0">
                <a:pos x="344" y="448"/>
              </a:cxn>
              <a:cxn ang="0">
                <a:pos x="248" y="592"/>
              </a:cxn>
              <a:cxn ang="0">
                <a:pos x="152" y="544"/>
              </a:cxn>
            </a:cxnLst>
            <a:rect l="0" t="0" r="r" b="b"/>
            <a:pathLst>
              <a:path w="448" h="608">
                <a:moveTo>
                  <a:pt x="152" y="544"/>
                </a:moveTo>
                <a:cubicBezTo>
                  <a:pt x="152" y="520"/>
                  <a:pt x="232" y="488"/>
                  <a:pt x="248" y="448"/>
                </a:cubicBezTo>
                <a:cubicBezTo>
                  <a:pt x="264" y="408"/>
                  <a:pt x="248" y="312"/>
                  <a:pt x="248" y="304"/>
                </a:cubicBezTo>
                <a:cubicBezTo>
                  <a:pt x="248" y="296"/>
                  <a:pt x="264" y="408"/>
                  <a:pt x="248" y="400"/>
                </a:cubicBezTo>
                <a:cubicBezTo>
                  <a:pt x="232" y="392"/>
                  <a:pt x="192" y="304"/>
                  <a:pt x="152" y="256"/>
                </a:cubicBezTo>
                <a:cubicBezTo>
                  <a:pt x="112" y="208"/>
                  <a:pt x="16" y="152"/>
                  <a:pt x="8" y="112"/>
                </a:cubicBezTo>
                <a:cubicBezTo>
                  <a:pt x="0" y="72"/>
                  <a:pt x="72" y="32"/>
                  <a:pt x="104" y="16"/>
                </a:cubicBezTo>
                <a:cubicBezTo>
                  <a:pt x="136" y="0"/>
                  <a:pt x="168" y="0"/>
                  <a:pt x="200" y="16"/>
                </a:cubicBezTo>
                <a:cubicBezTo>
                  <a:pt x="232" y="32"/>
                  <a:pt x="264" y="80"/>
                  <a:pt x="296" y="112"/>
                </a:cubicBezTo>
                <a:cubicBezTo>
                  <a:pt x="328" y="144"/>
                  <a:pt x="368" y="168"/>
                  <a:pt x="392" y="208"/>
                </a:cubicBezTo>
                <a:cubicBezTo>
                  <a:pt x="416" y="248"/>
                  <a:pt x="448" y="312"/>
                  <a:pt x="440" y="352"/>
                </a:cubicBezTo>
                <a:cubicBezTo>
                  <a:pt x="432" y="392"/>
                  <a:pt x="376" y="408"/>
                  <a:pt x="344" y="448"/>
                </a:cubicBezTo>
                <a:cubicBezTo>
                  <a:pt x="312" y="488"/>
                  <a:pt x="280" y="576"/>
                  <a:pt x="248" y="592"/>
                </a:cubicBezTo>
                <a:cubicBezTo>
                  <a:pt x="216" y="608"/>
                  <a:pt x="152" y="568"/>
                  <a:pt x="152" y="544"/>
                </a:cubicBezTo>
                <a:close/>
              </a:path>
            </a:pathLst>
          </a:custGeom>
          <a:solidFill>
            <a:srgbClr val="FFCCFF">
              <a:alpha val="48000"/>
            </a:srgbClr>
          </a:solidFill>
          <a:ln w="9525">
            <a:solidFill>
              <a:schemeClr val="tx1"/>
            </a:solidFill>
            <a:round/>
            <a:headEnd/>
            <a:tailEnd/>
          </a:ln>
          <a:effectLst/>
        </p:spPr>
        <p:txBody>
          <a:bodyPr/>
          <a:lstStyle/>
          <a:p>
            <a:endParaRPr lang="en-US"/>
          </a:p>
        </p:txBody>
      </p:sp>
      <p:sp>
        <p:nvSpPr>
          <p:cNvPr id="286728" name="Freeform 8"/>
          <p:cNvSpPr>
            <a:spLocks/>
          </p:cNvSpPr>
          <p:nvPr/>
        </p:nvSpPr>
        <p:spPr bwMode="auto">
          <a:xfrm>
            <a:off x="7467600" y="1524000"/>
            <a:ext cx="533400" cy="1295400"/>
          </a:xfrm>
          <a:custGeom>
            <a:avLst/>
            <a:gdLst/>
            <a:ahLst/>
            <a:cxnLst>
              <a:cxn ang="0">
                <a:pos x="96" y="816"/>
              </a:cxn>
              <a:cxn ang="0">
                <a:pos x="0" y="720"/>
              </a:cxn>
              <a:cxn ang="0">
                <a:pos x="48" y="576"/>
              </a:cxn>
              <a:cxn ang="0">
                <a:pos x="144" y="480"/>
              </a:cxn>
              <a:cxn ang="0">
                <a:pos x="240" y="288"/>
              </a:cxn>
              <a:cxn ang="0">
                <a:pos x="288" y="144"/>
              </a:cxn>
              <a:cxn ang="0">
                <a:pos x="192" y="48"/>
              </a:cxn>
              <a:cxn ang="0">
                <a:pos x="48" y="0"/>
              </a:cxn>
              <a:cxn ang="0">
                <a:pos x="240" y="48"/>
              </a:cxn>
              <a:cxn ang="0">
                <a:pos x="336" y="192"/>
              </a:cxn>
              <a:cxn ang="0">
                <a:pos x="336" y="480"/>
              </a:cxn>
              <a:cxn ang="0">
                <a:pos x="240" y="624"/>
              </a:cxn>
              <a:cxn ang="0">
                <a:pos x="96" y="720"/>
              </a:cxn>
              <a:cxn ang="0">
                <a:pos x="48" y="768"/>
              </a:cxn>
              <a:cxn ang="0">
                <a:pos x="144" y="672"/>
              </a:cxn>
            </a:cxnLst>
            <a:rect l="0" t="0" r="r" b="b"/>
            <a:pathLst>
              <a:path w="336" h="816">
                <a:moveTo>
                  <a:pt x="96" y="816"/>
                </a:moveTo>
                <a:lnTo>
                  <a:pt x="0" y="720"/>
                </a:lnTo>
                <a:lnTo>
                  <a:pt x="48" y="576"/>
                </a:lnTo>
                <a:lnTo>
                  <a:pt x="144" y="480"/>
                </a:lnTo>
                <a:lnTo>
                  <a:pt x="240" y="288"/>
                </a:lnTo>
                <a:lnTo>
                  <a:pt x="288" y="144"/>
                </a:lnTo>
                <a:lnTo>
                  <a:pt x="192" y="48"/>
                </a:lnTo>
                <a:lnTo>
                  <a:pt x="48" y="0"/>
                </a:lnTo>
                <a:lnTo>
                  <a:pt x="240" y="48"/>
                </a:lnTo>
                <a:lnTo>
                  <a:pt x="336" y="192"/>
                </a:lnTo>
                <a:lnTo>
                  <a:pt x="336" y="480"/>
                </a:lnTo>
                <a:lnTo>
                  <a:pt x="240" y="624"/>
                </a:lnTo>
                <a:lnTo>
                  <a:pt x="96" y="720"/>
                </a:lnTo>
                <a:lnTo>
                  <a:pt x="48" y="768"/>
                </a:lnTo>
                <a:lnTo>
                  <a:pt x="144" y="672"/>
                </a:lnTo>
              </a:path>
            </a:pathLst>
          </a:custGeom>
          <a:solidFill>
            <a:srgbClr val="66FF99">
              <a:alpha val="35001"/>
            </a:srgbClr>
          </a:solidFill>
          <a:ln w="9525">
            <a:noFill/>
            <a:round/>
            <a:headEnd/>
            <a:tailEnd/>
          </a:ln>
          <a:effectLst/>
        </p:spPr>
        <p:txBody>
          <a:bodyPr/>
          <a:lstStyle/>
          <a:p>
            <a:endParaRPr lang="en-US"/>
          </a:p>
        </p:txBody>
      </p:sp>
      <p:sp>
        <p:nvSpPr>
          <p:cNvPr id="286729" name="Text Box 9"/>
          <p:cNvSpPr txBox="1">
            <a:spLocks noChangeArrowheads="1"/>
          </p:cNvSpPr>
          <p:nvPr/>
        </p:nvSpPr>
        <p:spPr bwMode="auto">
          <a:xfrm>
            <a:off x="304800" y="3124200"/>
            <a:ext cx="2971800" cy="19177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Note thin wall of rectouterine pouch and posterio-superior portion of vagina</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MidlineFossae"/>
          <p:cNvPicPr>
            <a:picLocks noChangeAspect="1" noChangeArrowheads="1"/>
          </p:cNvPicPr>
          <p:nvPr/>
        </p:nvPicPr>
        <p:blipFill>
          <a:blip r:embed="rId3" cstate="print"/>
          <a:srcRect/>
          <a:stretch>
            <a:fillRect/>
          </a:stretch>
        </p:blipFill>
        <p:spPr bwMode="auto">
          <a:xfrm>
            <a:off x="0" y="0"/>
            <a:ext cx="5527675" cy="6858000"/>
          </a:xfrm>
          <a:prstGeom prst="rect">
            <a:avLst/>
          </a:prstGeom>
          <a:noFill/>
        </p:spPr>
      </p:pic>
      <p:sp>
        <p:nvSpPr>
          <p:cNvPr id="335875" name="Text Box 3"/>
          <p:cNvSpPr txBox="1">
            <a:spLocks noChangeArrowheads="1"/>
          </p:cNvSpPr>
          <p:nvPr/>
        </p:nvSpPr>
        <p:spPr bwMode="auto">
          <a:xfrm>
            <a:off x="5775325" y="188913"/>
            <a:ext cx="3368675" cy="3743325"/>
          </a:xfrm>
          <a:prstGeom prst="rect">
            <a:avLst/>
          </a:prstGeom>
          <a:noFill/>
          <a:ln w="9525">
            <a:noFill/>
            <a:miter lim="800000"/>
            <a:headEnd/>
            <a:tailEnd/>
          </a:ln>
          <a:effectLst/>
        </p:spPr>
        <p:txBody>
          <a:bodyPr>
            <a:spAutoFit/>
          </a:bodyPr>
          <a:lstStyle/>
          <a:p>
            <a:r>
              <a:rPr lang="en-US">
                <a:latin typeface="Arial Rounded MT Bold" pitchFamily="34" charset="0"/>
              </a:rPr>
              <a:t>FEMALES:</a:t>
            </a:r>
          </a:p>
          <a:p>
            <a:r>
              <a:rPr lang="en-US">
                <a:latin typeface="Arial Rounded MT Bold" pitchFamily="34" charset="0"/>
              </a:rPr>
              <a:t>Important “pouches” – regions of perineal coelom – of females:</a:t>
            </a:r>
          </a:p>
          <a:p>
            <a:endParaRPr lang="en-US">
              <a:latin typeface="Arial Rounded MT Bold" pitchFamily="34" charset="0"/>
            </a:endParaRPr>
          </a:p>
          <a:p>
            <a:r>
              <a:rPr lang="en-US">
                <a:solidFill>
                  <a:schemeClr val="accent2"/>
                </a:solidFill>
                <a:latin typeface="Arial Rounded MT Bold" pitchFamily="34" charset="0"/>
              </a:rPr>
              <a:t>VESICOUTERINE POUCH</a:t>
            </a:r>
          </a:p>
          <a:p>
            <a:endParaRPr lang="en-US">
              <a:latin typeface="Arial Rounded MT Bold" pitchFamily="34" charset="0"/>
            </a:endParaRPr>
          </a:p>
          <a:p>
            <a:r>
              <a:rPr lang="en-US">
                <a:solidFill>
                  <a:srgbClr val="FF0000"/>
                </a:solidFill>
                <a:latin typeface="Arial Rounded MT Bold" pitchFamily="34" charset="0"/>
              </a:rPr>
              <a:t>RECTOUTERINE POUCH</a:t>
            </a:r>
          </a:p>
        </p:txBody>
      </p:sp>
      <p:sp>
        <p:nvSpPr>
          <p:cNvPr id="335876" name="Line 4"/>
          <p:cNvSpPr>
            <a:spLocks noChangeShapeType="1"/>
          </p:cNvSpPr>
          <p:nvPr/>
        </p:nvSpPr>
        <p:spPr bwMode="auto">
          <a:xfrm flipH="1" flipV="1">
            <a:off x="4114800" y="1752600"/>
            <a:ext cx="1447800" cy="1524000"/>
          </a:xfrm>
          <a:prstGeom prst="line">
            <a:avLst/>
          </a:prstGeom>
          <a:noFill/>
          <a:ln w="57150">
            <a:solidFill>
              <a:srgbClr val="FF0000"/>
            </a:solidFill>
            <a:round/>
            <a:headEnd/>
            <a:tailEnd type="triangle" w="med" len="med"/>
          </a:ln>
          <a:effectLst/>
        </p:spPr>
        <p:txBody>
          <a:bodyPr/>
          <a:lstStyle/>
          <a:p>
            <a:endParaRPr lang="en-US"/>
          </a:p>
        </p:txBody>
      </p:sp>
      <p:sp>
        <p:nvSpPr>
          <p:cNvPr id="335877" name="Line 5"/>
          <p:cNvSpPr>
            <a:spLocks noChangeShapeType="1"/>
          </p:cNvSpPr>
          <p:nvPr/>
        </p:nvSpPr>
        <p:spPr bwMode="auto">
          <a:xfrm flipH="1">
            <a:off x="3124200" y="838200"/>
            <a:ext cx="1295400" cy="838200"/>
          </a:xfrm>
          <a:prstGeom prst="line">
            <a:avLst/>
          </a:prstGeom>
          <a:noFill/>
          <a:ln w="57150">
            <a:solidFill>
              <a:schemeClr val="accent2"/>
            </a:solidFill>
            <a:round/>
            <a:headEnd/>
            <a:tailEnd type="triangle" w="med" len="med"/>
          </a:ln>
          <a:effectLst/>
        </p:spPr>
        <p:txBody>
          <a:bodyPr/>
          <a:lstStyle/>
          <a:p>
            <a:endParaRPr lang="en-US"/>
          </a:p>
        </p:txBody>
      </p:sp>
      <p:sp>
        <p:nvSpPr>
          <p:cNvPr id="335878" name="Line 6"/>
          <p:cNvSpPr>
            <a:spLocks noChangeShapeType="1"/>
          </p:cNvSpPr>
          <p:nvPr/>
        </p:nvSpPr>
        <p:spPr bwMode="auto">
          <a:xfrm>
            <a:off x="4419600" y="838200"/>
            <a:ext cx="1295400" cy="1219200"/>
          </a:xfrm>
          <a:prstGeom prst="line">
            <a:avLst/>
          </a:prstGeom>
          <a:noFill/>
          <a:ln w="57150">
            <a:solidFill>
              <a:schemeClr val="accent2"/>
            </a:solidFill>
            <a:round/>
            <a:headEnd/>
            <a:tailEnd/>
          </a:ln>
          <a:effec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descr="MidlineFossae"/>
          <p:cNvPicPr>
            <a:picLocks noChangeAspect="1" noChangeArrowheads="1"/>
          </p:cNvPicPr>
          <p:nvPr/>
        </p:nvPicPr>
        <p:blipFill>
          <a:blip r:embed="rId3" cstate="print"/>
          <a:srcRect/>
          <a:stretch>
            <a:fillRect/>
          </a:stretch>
        </p:blipFill>
        <p:spPr bwMode="auto">
          <a:xfrm>
            <a:off x="0" y="0"/>
            <a:ext cx="5527675" cy="6858000"/>
          </a:xfrm>
          <a:prstGeom prst="rect">
            <a:avLst/>
          </a:prstGeom>
          <a:noFill/>
        </p:spPr>
      </p:pic>
      <p:sp>
        <p:nvSpPr>
          <p:cNvPr id="336899" name="Text Box 3"/>
          <p:cNvSpPr txBox="1">
            <a:spLocks noChangeArrowheads="1"/>
          </p:cNvSpPr>
          <p:nvPr/>
        </p:nvSpPr>
        <p:spPr bwMode="auto">
          <a:xfrm>
            <a:off x="5775325" y="188913"/>
            <a:ext cx="3368675" cy="3743325"/>
          </a:xfrm>
          <a:prstGeom prst="rect">
            <a:avLst/>
          </a:prstGeom>
          <a:noFill/>
          <a:ln w="9525">
            <a:noFill/>
            <a:miter lim="800000"/>
            <a:headEnd/>
            <a:tailEnd/>
          </a:ln>
          <a:effectLst/>
        </p:spPr>
        <p:txBody>
          <a:bodyPr>
            <a:spAutoFit/>
          </a:bodyPr>
          <a:lstStyle/>
          <a:p>
            <a:r>
              <a:rPr lang="en-US">
                <a:latin typeface="Arial Rounded MT Bold" pitchFamily="34" charset="0"/>
              </a:rPr>
              <a:t>MALES:  Only ONE Important “pouch” – </a:t>
            </a: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solidFill>
                <a:schemeClr val="accent2"/>
              </a:solidFill>
              <a:latin typeface="Arial Rounded MT Bold" pitchFamily="34" charset="0"/>
            </a:endParaRPr>
          </a:p>
          <a:p>
            <a:endParaRPr lang="en-US">
              <a:latin typeface="Arial Rounded MT Bold" pitchFamily="34" charset="0"/>
            </a:endParaRPr>
          </a:p>
          <a:p>
            <a:r>
              <a:rPr lang="en-US">
                <a:solidFill>
                  <a:srgbClr val="FF0000"/>
                </a:solidFill>
                <a:latin typeface="Arial Rounded MT Bold" pitchFamily="34" charset="0"/>
              </a:rPr>
              <a:t>RECTOVESICLE POUCH</a:t>
            </a:r>
          </a:p>
        </p:txBody>
      </p:sp>
      <p:sp>
        <p:nvSpPr>
          <p:cNvPr id="336900" name="Line 4"/>
          <p:cNvSpPr>
            <a:spLocks noChangeShapeType="1"/>
          </p:cNvSpPr>
          <p:nvPr/>
        </p:nvSpPr>
        <p:spPr bwMode="auto">
          <a:xfrm flipH="1" flipV="1">
            <a:off x="1828800" y="1676400"/>
            <a:ext cx="3733800" cy="182880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0" y="152400"/>
            <a:ext cx="9144000" cy="4960938"/>
          </a:xfrm>
          <a:prstGeom prst="rect">
            <a:avLst/>
          </a:prstGeom>
          <a:noFill/>
          <a:ln w="9525">
            <a:noFill/>
            <a:miter lim="800000"/>
            <a:headEnd/>
            <a:tailEnd/>
          </a:ln>
          <a:effectLst/>
        </p:spPr>
        <p:txBody>
          <a:bodyPr>
            <a:spAutoFit/>
          </a:bodyPr>
          <a:lstStyle/>
          <a:p>
            <a:pPr algn="ctr"/>
            <a:r>
              <a:rPr lang="en-US" sz="3200">
                <a:latin typeface="Arial Rounded MT Bold" pitchFamily="34" charset="0"/>
              </a:rPr>
              <a:t>UTERUS AND VAGINA</a:t>
            </a:r>
          </a:p>
          <a:p>
            <a:endParaRPr lang="en-US">
              <a:latin typeface="Arial Rounded MT Bold" pitchFamily="34" charset="0"/>
            </a:endParaRPr>
          </a:p>
          <a:p>
            <a:pPr>
              <a:buFontTx/>
              <a:buChar char="•"/>
            </a:pPr>
            <a:r>
              <a:rPr lang="en-US">
                <a:latin typeface="Arial Rounded MT Bold" pitchFamily="34" charset="0"/>
              </a:rPr>
              <a:t>Recall the formation of the uterus from the midline fusion of the paramesonephric ducts (fallopian tubes).</a:t>
            </a:r>
          </a:p>
          <a:p>
            <a:pPr>
              <a:buFontTx/>
              <a:buChar char="•"/>
            </a:pPr>
            <a:endParaRPr lang="en-US">
              <a:latin typeface="Arial Rounded MT Bold" pitchFamily="34" charset="0"/>
            </a:endParaRPr>
          </a:p>
          <a:p>
            <a:pPr>
              <a:buFontTx/>
              <a:buChar char="•"/>
            </a:pPr>
            <a:r>
              <a:rPr lang="en-US">
                <a:latin typeface="Arial Rounded MT Bold" pitchFamily="34" charset="0"/>
              </a:rPr>
              <a:t>The space left for the opening ventral to the rectum is the UROGENITAL SINUS.</a:t>
            </a:r>
          </a:p>
          <a:p>
            <a:pPr>
              <a:buFontTx/>
              <a:buChar char="•"/>
            </a:pPr>
            <a:endParaRPr lang="en-US">
              <a:latin typeface="Arial Rounded MT Bold" pitchFamily="34" charset="0"/>
            </a:endParaRPr>
          </a:p>
          <a:p>
            <a:pPr>
              <a:buFontTx/>
              <a:buChar char="•"/>
            </a:pPr>
            <a:r>
              <a:rPr lang="en-US">
                <a:latin typeface="Arial Rounded MT Bold" pitchFamily="34" charset="0"/>
              </a:rPr>
              <a:t>A midline outpocketing of the urogenital sinus grows dorsally toward uterus and forms a tubular VAGINA.</a:t>
            </a:r>
          </a:p>
          <a:p>
            <a:pPr>
              <a:buFontTx/>
              <a:buChar char="•"/>
            </a:pPr>
            <a:endParaRPr lang="en-US">
              <a:latin typeface="Arial Rounded MT Bold" pitchFamily="34" charset="0"/>
            </a:endParaRPr>
          </a:p>
          <a:p>
            <a:pPr>
              <a:buFontTx/>
              <a:buChar char="•"/>
            </a:pPr>
            <a:r>
              <a:rPr lang="en-US">
                <a:latin typeface="Arial Rounded MT Bold" pitchFamily="34" charset="0"/>
              </a:rPr>
              <a:t>The vagina opens at its dorsal end into the uterus and at its ventral end into the urethral part of the urogenital sinus.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SaggitalFemale"/>
          <p:cNvPicPr>
            <a:picLocks noChangeAspect="1" noChangeArrowheads="1"/>
          </p:cNvPicPr>
          <p:nvPr/>
        </p:nvPicPr>
        <p:blipFill>
          <a:blip r:embed="rId3" cstate="print"/>
          <a:srcRect/>
          <a:stretch>
            <a:fillRect/>
          </a:stretch>
        </p:blipFill>
        <p:spPr bwMode="auto">
          <a:xfrm>
            <a:off x="914400" y="0"/>
            <a:ext cx="7543800" cy="5437188"/>
          </a:xfrm>
          <a:prstGeom prst="rect">
            <a:avLst/>
          </a:prstGeom>
          <a:noFill/>
        </p:spPr>
      </p:pic>
      <p:sp>
        <p:nvSpPr>
          <p:cNvPr id="332803" name="Text Box 3"/>
          <p:cNvSpPr txBox="1">
            <a:spLocks noChangeArrowheads="1"/>
          </p:cNvSpPr>
          <p:nvPr/>
        </p:nvSpPr>
        <p:spPr bwMode="auto">
          <a:xfrm>
            <a:off x="212725" y="5638800"/>
            <a:ext cx="8931275" cy="822325"/>
          </a:xfrm>
          <a:prstGeom prst="rect">
            <a:avLst/>
          </a:prstGeom>
          <a:noFill/>
          <a:ln w="9525">
            <a:noFill/>
            <a:miter lim="800000"/>
            <a:headEnd/>
            <a:tailEnd/>
          </a:ln>
          <a:effectLst/>
        </p:spPr>
        <p:txBody>
          <a:bodyPr>
            <a:spAutoFit/>
          </a:bodyPr>
          <a:lstStyle/>
          <a:p>
            <a:r>
              <a:rPr lang="en-US">
                <a:latin typeface="Arial Rounded MT Bold" pitchFamily="34" charset="0"/>
              </a:rPr>
              <a:t>In Females:  THREE OPENINGS of the old cloaca:  (1) urethra, (2) vagina, and (3) anus.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uterus x-sect"/>
          <p:cNvPicPr>
            <a:picLocks noChangeAspect="1" noChangeArrowheads="1"/>
          </p:cNvPicPr>
          <p:nvPr/>
        </p:nvPicPr>
        <p:blipFill>
          <a:blip r:embed="rId3" cstate="print"/>
          <a:srcRect/>
          <a:stretch>
            <a:fillRect/>
          </a:stretch>
        </p:blipFill>
        <p:spPr bwMode="auto">
          <a:xfrm>
            <a:off x="3124200" y="304800"/>
            <a:ext cx="6019800" cy="4911725"/>
          </a:xfrm>
          <a:prstGeom prst="rect">
            <a:avLst/>
          </a:prstGeom>
          <a:noFill/>
        </p:spPr>
      </p:pic>
      <p:sp>
        <p:nvSpPr>
          <p:cNvPr id="284675" name="Text Box 3"/>
          <p:cNvSpPr txBox="1">
            <a:spLocks noChangeArrowheads="1"/>
          </p:cNvSpPr>
          <p:nvPr/>
        </p:nvSpPr>
        <p:spPr bwMode="auto">
          <a:xfrm>
            <a:off x="381000" y="1082675"/>
            <a:ext cx="3429000" cy="5035550"/>
          </a:xfrm>
          <a:prstGeom prst="rect">
            <a:avLst/>
          </a:prstGeom>
          <a:noFill/>
          <a:ln w="9525">
            <a:noFill/>
            <a:miter lim="800000"/>
            <a:headEnd/>
            <a:tailEnd/>
          </a:ln>
          <a:effectLst/>
        </p:spPr>
        <p:txBody>
          <a:bodyPr>
            <a:spAutoFit/>
          </a:bodyPr>
          <a:lstStyle/>
          <a:p>
            <a:pPr>
              <a:buFontTx/>
              <a:buChar char="•"/>
            </a:pPr>
            <a:r>
              <a:rPr lang="en-US" sz="1800">
                <a:latin typeface="Arial" charset="0"/>
              </a:rPr>
              <a:t>Hollow, thick-walled muscular organ between bladder and rectum</a:t>
            </a:r>
          </a:p>
          <a:p>
            <a:pPr>
              <a:buFontTx/>
              <a:buChar char="•"/>
            </a:pPr>
            <a:r>
              <a:rPr lang="en-US" sz="1800">
                <a:latin typeface="Arial" charset="0"/>
              </a:rPr>
              <a:t>Paired-shaped in nullipara, flattened A-P</a:t>
            </a:r>
          </a:p>
          <a:p>
            <a:pPr>
              <a:buFontTx/>
              <a:buChar char="•"/>
            </a:pPr>
            <a:r>
              <a:rPr lang="en-US" sz="1800">
                <a:latin typeface="Arial" charset="0"/>
              </a:rPr>
              <a:t>Long axis almost at right angles to vagina</a:t>
            </a:r>
          </a:p>
          <a:p>
            <a:pPr>
              <a:buFontTx/>
              <a:buChar char="•"/>
            </a:pPr>
            <a:r>
              <a:rPr lang="en-US" sz="1800">
                <a:latin typeface="Arial" charset="0"/>
              </a:rPr>
              <a:t>Superior hypogastric plexus for PAIN and sympathetic nn.</a:t>
            </a:r>
          </a:p>
          <a:p>
            <a:endParaRPr lang="en-US" sz="1800">
              <a:latin typeface="Arial" charset="0"/>
            </a:endParaRPr>
          </a:p>
          <a:p>
            <a:r>
              <a:rPr lang="en-US" sz="1800" u="sng">
                <a:latin typeface="Arial" charset="0"/>
              </a:rPr>
              <a:t>Composed of:</a:t>
            </a:r>
            <a:endParaRPr lang="en-US" sz="1800" i="1" u="sng">
              <a:latin typeface="Arial" charset="0"/>
            </a:endParaRPr>
          </a:p>
          <a:p>
            <a:pPr>
              <a:buFontTx/>
              <a:buChar char="•"/>
            </a:pPr>
            <a:r>
              <a:rPr lang="en-US" sz="1800" b="1" i="1">
                <a:latin typeface="Arial" charset="0"/>
              </a:rPr>
              <a:t>Body</a:t>
            </a:r>
            <a:r>
              <a:rPr lang="en-US" sz="1800" b="1">
                <a:latin typeface="Arial" charset="0"/>
              </a:rPr>
              <a:t> </a:t>
            </a:r>
            <a:r>
              <a:rPr lang="en-US" sz="1800">
                <a:latin typeface="Arial" charset="0"/>
              </a:rPr>
              <a:t>(corpus)</a:t>
            </a:r>
            <a:endParaRPr lang="en-US" sz="1800" i="1">
              <a:latin typeface="Arial" charset="0"/>
            </a:endParaRPr>
          </a:p>
          <a:p>
            <a:pPr>
              <a:buFontTx/>
              <a:buChar char="•"/>
            </a:pPr>
            <a:r>
              <a:rPr lang="en-US" sz="1800" b="1" i="1">
                <a:latin typeface="Arial" charset="0"/>
              </a:rPr>
              <a:t>Fundus</a:t>
            </a:r>
            <a:r>
              <a:rPr lang="en-US" sz="1800">
                <a:latin typeface="Arial" charset="0"/>
              </a:rPr>
              <a:t> superior to uterine tubes</a:t>
            </a:r>
            <a:endParaRPr lang="en-US" sz="1800" i="1">
              <a:latin typeface="Arial" charset="0"/>
            </a:endParaRPr>
          </a:p>
          <a:p>
            <a:pPr>
              <a:buFontTx/>
              <a:buChar char="•"/>
            </a:pPr>
            <a:r>
              <a:rPr lang="en-US" sz="1800" b="1" i="1">
                <a:latin typeface="Arial" charset="0"/>
              </a:rPr>
              <a:t>Cervix </a:t>
            </a:r>
            <a:r>
              <a:rPr lang="en-US" sz="1800">
                <a:latin typeface="Arial" charset="0"/>
              </a:rPr>
              <a:t>(inferiorly) with</a:t>
            </a:r>
            <a:r>
              <a:rPr lang="en-US" sz="1800" i="1">
                <a:latin typeface="Arial" charset="0"/>
              </a:rPr>
              <a:t> internal </a:t>
            </a:r>
            <a:r>
              <a:rPr lang="en-US" sz="1800">
                <a:latin typeface="Arial" charset="0"/>
              </a:rPr>
              <a:t>and</a:t>
            </a:r>
            <a:r>
              <a:rPr lang="en-US" sz="1800" i="1">
                <a:latin typeface="Arial" charset="0"/>
              </a:rPr>
              <a:t> external os; </a:t>
            </a:r>
            <a:r>
              <a:rPr lang="en-US" sz="1800">
                <a:latin typeface="Arial" charset="0"/>
              </a:rPr>
              <a:t>cervix normally blocked by mucus plug except around ovulation</a:t>
            </a:r>
          </a:p>
        </p:txBody>
      </p:sp>
      <p:sp>
        <p:nvSpPr>
          <p:cNvPr id="284676" name="Rectangle 4"/>
          <p:cNvSpPr>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spcBef>
                <a:spcPct val="50000"/>
              </a:spcBef>
            </a:pPr>
            <a:r>
              <a:rPr lang="en-US" sz="4000" b="1">
                <a:latin typeface="Arial" charset="0"/>
              </a:rPr>
              <a:t>Uterus</a:t>
            </a:r>
          </a:p>
        </p:txBody>
      </p:sp>
      <p:sp>
        <p:nvSpPr>
          <p:cNvPr id="284677" name="Freeform 5"/>
          <p:cNvSpPr>
            <a:spLocks/>
          </p:cNvSpPr>
          <p:nvPr/>
        </p:nvSpPr>
        <p:spPr bwMode="auto">
          <a:xfrm>
            <a:off x="5435600" y="3797300"/>
            <a:ext cx="1651000" cy="863600"/>
          </a:xfrm>
          <a:custGeom>
            <a:avLst/>
            <a:gdLst/>
            <a:ahLst/>
            <a:cxnLst>
              <a:cxn ang="0">
                <a:pos x="368" y="56"/>
              </a:cxn>
              <a:cxn ang="0">
                <a:pos x="32" y="56"/>
              </a:cxn>
              <a:cxn ang="0">
                <a:pos x="176" y="392"/>
              </a:cxn>
              <a:cxn ang="0">
                <a:pos x="560" y="536"/>
              </a:cxn>
              <a:cxn ang="0">
                <a:pos x="848" y="344"/>
              </a:cxn>
              <a:cxn ang="0">
                <a:pos x="944" y="200"/>
              </a:cxn>
              <a:cxn ang="0">
                <a:pos x="992" y="56"/>
              </a:cxn>
              <a:cxn ang="0">
                <a:pos x="656" y="56"/>
              </a:cxn>
              <a:cxn ang="0">
                <a:pos x="608" y="248"/>
              </a:cxn>
              <a:cxn ang="0">
                <a:pos x="512" y="344"/>
              </a:cxn>
              <a:cxn ang="0">
                <a:pos x="416" y="248"/>
              </a:cxn>
              <a:cxn ang="0">
                <a:pos x="368" y="56"/>
              </a:cxn>
            </a:cxnLst>
            <a:rect l="0" t="0" r="r" b="b"/>
            <a:pathLst>
              <a:path w="1040" h="544">
                <a:moveTo>
                  <a:pt x="368" y="56"/>
                </a:moveTo>
                <a:cubicBezTo>
                  <a:pt x="304" y="24"/>
                  <a:pt x="64" y="0"/>
                  <a:pt x="32" y="56"/>
                </a:cubicBezTo>
                <a:cubicBezTo>
                  <a:pt x="0" y="112"/>
                  <a:pt x="88" y="312"/>
                  <a:pt x="176" y="392"/>
                </a:cubicBezTo>
                <a:cubicBezTo>
                  <a:pt x="264" y="472"/>
                  <a:pt x="448" y="544"/>
                  <a:pt x="560" y="536"/>
                </a:cubicBezTo>
                <a:cubicBezTo>
                  <a:pt x="672" y="528"/>
                  <a:pt x="784" y="400"/>
                  <a:pt x="848" y="344"/>
                </a:cubicBezTo>
                <a:cubicBezTo>
                  <a:pt x="912" y="288"/>
                  <a:pt x="920" y="248"/>
                  <a:pt x="944" y="200"/>
                </a:cubicBezTo>
                <a:cubicBezTo>
                  <a:pt x="968" y="152"/>
                  <a:pt x="1040" y="80"/>
                  <a:pt x="992" y="56"/>
                </a:cubicBezTo>
                <a:cubicBezTo>
                  <a:pt x="944" y="32"/>
                  <a:pt x="720" y="24"/>
                  <a:pt x="656" y="56"/>
                </a:cubicBezTo>
                <a:cubicBezTo>
                  <a:pt x="592" y="88"/>
                  <a:pt x="632" y="200"/>
                  <a:pt x="608" y="248"/>
                </a:cubicBezTo>
                <a:cubicBezTo>
                  <a:pt x="584" y="296"/>
                  <a:pt x="544" y="344"/>
                  <a:pt x="512" y="344"/>
                </a:cubicBezTo>
                <a:cubicBezTo>
                  <a:pt x="480" y="344"/>
                  <a:pt x="440" y="296"/>
                  <a:pt x="416" y="248"/>
                </a:cubicBezTo>
                <a:cubicBezTo>
                  <a:pt x="392" y="200"/>
                  <a:pt x="432" y="88"/>
                  <a:pt x="368" y="56"/>
                </a:cubicBezTo>
                <a:close/>
              </a:path>
            </a:pathLst>
          </a:custGeom>
          <a:solidFill>
            <a:srgbClr val="FF6699">
              <a:alpha val="49001"/>
            </a:srgbClr>
          </a:solidFill>
          <a:ln w="9525">
            <a:noFill/>
            <a:round/>
            <a:headEnd/>
            <a:tailEnd/>
          </a:ln>
          <a:effectLst/>
        </p:spPr>
        <p:txBody>
          <a:bodyPr/>
          <a:lstStyle/>
          <a:p>
            <a:endParaRPr lang="en-US"/>
          </a:p>
        </p:txBody>
      </p:sp>
      <p:sp>
        <p:nvSpPr>
          <p:cNvPr id="284678" name="Freeform 6"/>
          <p:cNvSpPr>
            <a:spLocks/>
          </p:cNvSpPr>
          <p:nvPr/>
        </p:nvSpPr>
        <p:spPr bwMode="auto">
          <a:xfrm>
            <a:off x="4368800" y="1130300"/>
            <a:ext cx="1841500" cy="2819400"/>
          </a:xfrm>
          <a:custGeom>
            <a:avLst/>
            <a:gdLst/>
            <a:ahLst/>
            <a:cxnLst>
              <a:cxn ang="0">
                <a:pos x="32" y="104"/>
              </a:cxn>
              <a:cxn ang="0">
                <a:pos x="464" y="8"/>
              </a:cxn>
              <a:cxn ang="0">
                <a:pos x="704" y="152"/>
              </a:cxn>
              <a:cxn ang="0">
                <a:pos x="992" y="440"/>
              </a:cxn>
              <a:cxn ang="0">
                <a:pos x="1136" y="872"/>
              </a:cxn>
              <a:cxn ang="0">
                <a:pos x="1136" y="1208"/>
              </a:cxn>
              <a:cxn ang="0">
                <a:pos x="1040" y="1496"/>
              </a:cxn>
              <a:cxn ang="0">
                <a:pos x="1040" y="1688"/>
              </a:cxn>
              <a:cxn ang="0">
                <a:pos x="704" y="1688"/>
              </a:cxn>
              <a:cxn ang="0">
                <a:pos x="752" y="1160"/>
              </a:cxn>
              <a:cxn ang="0">
                <a:pos x="608" y="824"/>
              </a:cxn>
              <a:cxn ang="0">
                <a:pos x="368" y="392"/>
              </a:cxn>
              <a:cxn ang="0">
                <a:pos x="272" y="152"/>
              </a:cxn>
              <a:cxn ang="0">
                <a:pos x="32" y="104"/>
              </a:cxn>
            </a:cxnLst>
            <a:rect l="0" t="0" r="r" b="b"/>
            <a:pathLst>
              <a:path w="1160" h="1776">
                <a:moveTo>
                  <a:pt x="32" y="104"/>
                </a:moveTo>
                <a:cubicBezTo>
                  <a:pt x="64" y="80"/>
                  <a:pt x="352" y="0"/>
                  <a:pt x="464" y="8"/>
                </a:cubicBezTo>
                <a:cubicBezTo>
                  <a:pt x="576" y="16"/>
                  <a:pt x="616" y="80"/>
                  <a:pt x="704" y="152"/>
                </a:cubicBezTo>
                <a:cubicBezTo>
                  <a:pt x="792" y="224"/>
                  <a:pt x="920" y="320"/>
                  <a:pt x="992" y="440"/>
                </a:cubicBezTo>
                <a:cubicBezTo>
                  <a:pt x="1064" y="560"/>
                  <a:pt x="1112" y="744"/>
                  <a:pt x="1136" y="872"/>
                </a:cubicBezTo>
                <a:cubicBezTo>
                  <a:pt x="1160" y="1000"/>
                  <a:pt x="1152" y="1104"/>
                  <a:pt x="1136" y="1208"/>
                </a:cubicBezTo>
                <a:cubicBezTo>
                  <a:pt x="1120" y="1312"/>
                  <a:pt x="1056" y="1416"/>
                  <a:pt x="1040" y="1496"/>
                </a:cubicBezTo>
                <a:cubicBezTo>
                  <a:pt x="1024" y="1576"/>
                  <a:pt x="1096" y="1656"/>
                  <a:pt x="1040" y="1688"/>
                </a:cubicBezTo>
                <a:cubicBezTo>
                  <a:pt x="984" y="1720"/>
                  <a:pt x="752" y="1776"/>
                  <a:pt x="704" y="1688"/>
                </a:cubicBezTo>
                <a:cubicBezTo>
                  <a:pt x="656" y="1600"/>
                  <a:pt x="768" y="1304"/>
                  <a:pt x="752" y="1160"/>
                </a:cubicBezTo>
                <a:cubicBezTo>
                  <a:pt x="736" y="1016"/>
                  <a:pt x="672" y="952"/>
                  <a:pt x="608" y="824"/>
                </a:cubicBezTo>
                <a:cubicBezTo>
                  <a:pt x="544" y="696"/>
                  <a:pt x="424" y="504"/>
                  <a:pt x="368" y="392"/>
                </a:cubicBezTo>
                <a:cubicBezTo>
                  <a:pt x="312" y="280"/>
                  <a:pt x="320" y="200"/>
                  <a:pt x="272" y="152"/>
                </a:cubicBezTo>
                <a:cubicBezTo>
                  <a:pt x="224" y="104"/>
                  <a:pt x="0" y="128"/>
                  <a:pt x="32" y="104"/>
                </a:cubicBezTo>
                <a:close/>
              </a:path>
            </a:pathLst>
          </a:custGeom>
          <a:solidFill>
            <a:srgbClr val="FF99CC">
              <a:alpha val="56000"/>
            </a:srgbClr>
          </a:solidFill>
          <a:ln w="9525">
            <a:noFill/>
            <a:round/>
            <a:headEnd/>
            <a:tailEnd/>
          </a:ln>
          <a:effectLst/>
        </p:spPr>
        <p:txBody>
          <a:bodyPr/>
          <a:lstStyle/>
          <a:p>
            <a:endParaRPr lang="en-US"/>
          </a:p>
        </p:txBody>
      </p:sp>
      <p:sp>
        <p:nvSpPr>
          <p:cNvPr id="284679" name="Freeform 7"/>
          <p:cNvSpPr>
            <a:spLocks/>
          </p:cNvSpPr>
          <p:nvPr/>
        </p:nvSpPr>
        <p:spPr bwMode="auto">
          <a:xfrm>
            <a:off x="6311900" y="1155700"/>
            <a:ext cx="1930400" cy="2832100"/>
          </a:xfrm>
          <a:custGeom>
            <a:avLst/>
            <a:gdLst/>
            <a:ahLst/>
            <a:cxnLst>
              <a:cxn ang="0">
                <a:pos x="1160" y="88"/>
              </a:cxn>
              <a:cxn ang="0">
                <a:pos x="920" y="40"/>
              </a:cxn>
              <a:cxn ang="0">
                <a:pos x="584" y="40"/>
              </a:cxn>
              <a:cxn ang="0">
                <a:pos x="296" y="280"/>
              </a:cxn>
              <a:cxn ang="0">
                <a:pos x="104" y="712"/>
              </a:cxn>
              <a:cxn ang="0">
                <a:pos x="8" y="1096"/>
              </a:cxn>
              <a:cxn ang="0">
                <a:pos x="56" y="1240"/>
              </a:cxn>
              <a:cxn ang="0">
                <a:pos x="104" y="1480"/>
              </a:cxn>
              <a:cxn ang="0">
                <a:pos x="104" y="1720"/>
              </a:cxn>
              <a:cxn ang="0">
                <a:pos x="200" y="1672"/>
              </a:cxn>
              <a:cxn ang="0">
                <a:pos x="440" y="1720"/>
              </a:cxn>
              <a:cxn ang="0">
                <a:pos x="440" y="1288"/>
              </a:cxn>
              <a:cxn ang="0">
                <a:pos x="440" y="952"/>
              </a:cxn>
              <a:cxn ang="0">
                <a:pos x="728" y="616"/>
              </a:cxn>
              <a:cxn ang="0">
                <a:pos x="872" y="280"/>
              </a:cxn>
              <a:cxn ang="0">
                <a:pos x="968" y="136"/>
              </a:cxn>
              <a:cxn ang="0">
                <a:pos x="1160" y="184"/>
              </a:cxn>
              <a:cxn ang="0">
                <a:pos x="1208" y="136"/>
              </a:cxn>
              <a:cxn ang="0">
                <a:pos x="1112" y="136"/>
              </a:cxn>
            </a:cxnLst>
            <a:rect l="0" t="0" r="r" b="b"/>
            <a:pathLst>
              <a:path w="1216" h="1784">
                <a:moveTo>
                  <a:pt x="1160" y="88"/>
                </a:moveTo>
                <a:cubicBezTo>
                  <a:pt x="1088" y="68"/>
                  <a:pt x="1016" y="48"/>
                  <a:pt x="920" y="40"/>
                </a:cubicBezTo>
                <a:cubicBezTo>
                  <a:pt x="824" y="32"/>
                  <a:pt x="688" y="0"/>
                  <a:pt x="584" y="40"/>
                </a:cubicBezTo>
                <a:cubicBezTo>
                  <a:pt x="480" y="80"/>
                  <a:pt x="376" y="168"/>
                  <a:pt x="296" y="280"/>
                </a:cubicBezTo>
                <a:cubicBezTo>
                  <a:pt x="216" y="392"/>
                  <a:pt x="152" y="576"/>
                  <a:pt x="104" y="712"/>
                </a:cubicBezTo>
                <a:cubicBezTo>
                  <a:pt x="56" y="848"/>
                  <a:pt x="16" y="1008"/>
                  <a:pt x="8" y="1096"/>
                </a:cubicBezTo>
                <a:cubicBezTo>
                  <a:pt x="0" y="1184"/>
                  <a:pt x="40" y="1176"/>
                  <a:pt x="56" y="1240"/>
                </a:cubicBezTo>
                <a:cubicBezTo>
                  <a:pt x="72" y="1304"/>
                  <a:pt x="96" y="1400"/>
                  <a:pt x="104" y="1480"/>
                </a:cubicBezTo>
                <a:cubicBezTo>
                  <a:pt x="112" y="1560"/>
                  <a:pt x="88" y="1688"/>
                  <a:pt x="104" y="1720"/>
                </a:cubicBezTo>
                <a:cubicBezTo>
                  <a:pt x="120" y="1752"/>
                  <a:pt x="144" y="1672"/>
                  <a:pt x="200" y="1672"/>
                </a:cubicBezTo>
                <a:cubicBezTo>
                  <a:pt x="256" y="1672"/>
                  <a:pt x="400" y="1784"/>
                  <a:pt x="440" y="1720"/>
                </a:cubicBezTo>
                <a:cubicBezTo>
                  <a:pt x="480" y="1656"/>
                  <a:pt x="440" y="1416"/>
                  <a:pt x="440" y="1288"/>
                </a:cubicBezTo>
                <a:cubicBezTo>
                  <a:pt x="440" y="1160"/>
                  <a:pt x="392" y="1064"/>
                  <a:pt x="440" y="952"/>
                </a:cubicBezTo>
                <a:cubicBezTo>
                  <a:pt x="488" y="840"/>
                  <a:pt x="656" y="728"/>
                  <a:pt x="728" y="616"/>
                </a:cubicBezTo>
                <a:cubicBezTo>
                  <a:pt x="800" y="504"/>
                  <a:pt x="832" y="360"/>
                  <a:pt x="872" y="280"/>
                </a:cubicBezTo>
                <a:cubicBezTo>
                  <a:pt x="912" y="200"/>
                  <a:pt x="920" y="152"/>
                  <a:pt x="968" y="136"/>
                </a:cubicBezTo>
                <a:cubicBezTo>
                  <a:pt x="1016" y="120"/>
                  <a:pt x="1120" y="184"/>
                  <a:pt x="1160" y="184"/>
                </a:cubicBezTo>
                <a:cubicBezTo>
                  <a:pt x="1200" y="184"/>
                  <a:pt x="1216" y="144"/>
                  <a:pt x="1208" y="136"/>
                </a:cubicBezTo>
                <a:cubicBezTo>
                  <a:pt x="1200" y="128"/>
                  <a:pt x="1156" y="132"/>
                  <a:pt x="1112" y="136"/>
                </a:cubicBezTo>
              </a:path>
            </a:pathLst>
          </a:custGeom>
          <a:solidFill>
            <a:srgbClr val="FF99CC">
              <a:alpha val="58000"/>
            </a:srgbClr>
          </a:solidFill>
          <a:ln w="9525">
            <a:noFill/>
            <a:round/>
            <a:headEnd/>
            <a:tailEnd/>
          </a:ln>
          <a:effectLst/>
        </p:spPr>
        <p:txBody>
          <a:bodyPr/>
          <a:lstStyle/>
          <a:p>
            <a:endParaRPr lang="en-US"/>
          </a:p>
        </p:txBody>
      </p:sp>
      <p:sp>
        <p:nvSpPr>
          <p:cNvPr id="284680" name="Freeform 8"/>
          <p:cNvSpPr>
            <a:spLocks/>
          </p:cNvSpPr>
          <p:nvPr/>
        </p:nvSpPr>
        <p:spPr bwMode="auto">
          <a:xfrm>
            <a:off x="4318000" y="558800"/>
            <a:ext cx="4038600" cy="838200"/>
          </a:xfrm>
          <a:custGeom>
            <a:avLst/>
            <a:gdLst/>
            <a:ahLst/>
            <a:cxnLst>
              <a:cxn ang="0">
                <a:pos x="64" y="464"/>
              </a:cxn>
              <a:cxn ang="0">
                <a:pos x="112" y="416"/>
              </a:cxn>
              <a:cxn ang="0">
                <a:pos x="448" y="368"/>
              </a:cxn>
              <a:cxn ang="0">
                <a:pos x="976" y="464"/>
              </a:cxn>
              <a:cxn ang="0">
                <a:pos x="1456" y="512"/>
              </a:cxn>
              <a:cxn ang="0">
                <a:pos x="1744" y="368"/>
              </a:cxn>
              <a:cxn ang="0">
                <a:pos x="2032" y="368"/>
              </a:cxn>
              <a:cxn ang="0">
                <a:pos x="2464" y="512"/>
              </a:cxn>
              <a:cxn ang="0">
                <a:pos x="2464" y="416"/>
              </a:cxn>
              <a:cxn ang="0">
                <a:pos x="1984" y="224"/>
              </a:cxn>
              <a:cxn ang="0">
                <a:pos x="1504" y="32"/>
              </a:cxn>
              <a:cxn ang="0">
                <a:pos x="1024" y="32"/>
              </a:cxn>
              <a:cxn ang="0">
                <a:pos x="592" y="128"/>
              </a:cxn>
              <a:cxn ang="0">
                <a:pos x="160" y="320"/>
              </a:cxn>
              <a:cxn ang="0">
                <a:pos x="16" y="416"/>
              </a:cxn>
              <a:cxn ang="0">
                <a:pos x="64" y="464"/>
              </a:cxn>
            </a:cxnLst>
            <a:rect l="0" t="0" r="r" b="b"/>
            <a:pathLst>
              <a:path w="2544" h="528">
                <a:moveTo>
                  <a:pt x="64" y="464"/>
                </a:moveTo>
                <a:cubicBezTo>
                  <a:pt x="80" y="464"/>
                  <a:pt x="48" y="432"/>
                  <a:pt x="112" y="416"/>
                </a:cubicBezTo>
                <a:cubicBezTo>
                  <a:pt x="176" y="400"/>
                  <a:pt x="304" y="360"/>
                  <a:pt x="448" y="368"/>
                </a:cubicBezTo>
                <a:cubicBezTo>
                  <a:pt x="592" y="376"/>
                  <a:pt x="808" y="440"/>
                  <a:pt x="976" y="464"/>
                </a:cubicBezTo>
                <a:cubicBezTo>
                  <a:pt x="1144" y="488"/>
                  <a:pt x="1328" y="528"/>
                  <a:pt x="1456" y="512"/>
                </a:cubicBezTo>
                <a:cubicBezTo>
                  <a:pt x="1584" y="496"/>
                  <a:pt x="1648" y="392"/>
                  <a:pt x="1744" y="368"/>
                </a:cubicBezTo>
                <a:cubicBezTo>
                  <a:pt x="1840" y="344"/>
                  <a:pt x="1912" y="344"/>
                  <a:pt x="2032" y="368"/>
                </a:cubicBezTo>
                <a:cubicBezTo>
                  <a:pt x="2152" y="392"/>
                  <a:pt x="2392" y="504"/>
                  <a:pt x="2464" y="512"/>
                </a:cubicBezTo>
                <a:cubicBezTo>
                  <a:pt x="2536" y="520"/>
                  <a:pt x="2544" y="464"/>
                  <a:pt x="2464" y="416"/>
                </a:cubicBezTo>
                <a:cubicBezTo>
                  <a:pt x="2384" y="368"/>
                  <a:pt x="2144" y="288"/>
                  <a:pt x="1984" y="224"/>
                </a:cubicBezTo>
                <a:cubicBezTo>
                  <a:pt x="1824" y="160"/>
                  <a:pt x="1664" y="64"/>
                  <a:pt x="1504" y="32"/>
                </a:cubicBezTo>
                <a:cubicBezTo>
                  <a:pt x="1344" y="0"/>
                  <a:pt x="1176" y="16"/>
                  <a:pt x="1024" y="32"/>
                </a:cubicBezTo>
                <a:cubicBezTo>
                  <a:pt x="872" y="48"/>
                  <a:pt x="736" y="80"/>
                  <a:pt x="592" y="128"/>
                </a:cubicBezTo>
                <a:cubicBezTo>
                  <a:pt x="448" y="176"/>
                  <a:pt x="256" y="272"/>
                  <a:pt x="160" y="320"/>
                </a:cubicBezTo>
                <a:cubicBezTo>
                  <a:pt x="64" y="368"/>
                  <a:pt x="32" y="392"/>
                  <a:pt x="16" y="416"/>
                </a:cubicBezTo>
                <a:cubicBezTo>
                  <a:pt x="0" y="440"/>
                  <a:pt x="48" y="464"/>
                  <a:pt x="64" y="464"/>
                </a:cubicBezTo>
                <a:close/>
              </a:path>
            </a:pathLst>
          </a:custGeom>
          <a:solidFill>
            <a:srgbClr val="FFCCFF">
              <a:alpha val="46001"/>
            </a:srgbClr>
          </a:solidFill>
          <a:ln w="9525">
            <a:noFill/>
            <a:round/>
            <a:headEnd/>
            <a:tailEnd/>
          </a:ln>
          <a:effec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8"/>
                                        </p:tgtEl>
                                        <p:attrNameLst>
                                          <p:attrName>style.visibility</p:attrName>
                                        </p:attrNameLst>
                                      </p:cBhvr>
                                      <p:to>
                                        <p:strVal val="visible"/>
                                      </p:to>
                                    </p:set>
                                    <p:animEffect transition="in" filter="dissolve">
                                      <p:cBhvr>
                                        <p:cTn id="7" dur="500"/>
                                        <p:tgtEl>
                                          <p:spTgt spid="2846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4679"/>
                                        </p:tgtEl>
                                        <p:attrNameLst>
                                          <p:attrName>style.visibility</p:attrName>
                                        </p:attrNameLst>
                                      </p:cBhvr>
                                      <p:to>
                                        <p:strVal val="visible"/>
                                      </p:to>
                                    </p:set>
                                    <p:animEffect transition="in" filter="dissolve">
                                      <p:cBhvr>
                                        <p:cTn id="10" dur="500"/>
                                        <p:tgtEl>
                                          <p:spTgt spid="28467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4680"/>
                                        </p:tgtEl>
                                        <p:attrNameLst>
                                          <p:attrName>style.visibility</p:attrName>
                                        </p:attrNameLst>
                                      </p:cBhvr>
                                      <p:to>
                                        <p:strVal val="visible"/>
                                      </p:to>
                                    </p:set>
                                    <p:animEffect transition="in" filter="dissolve">
                                      <p:cBhvr>
                                        <p:cTn id="15" dur="500"/>
                                        <p:tgtEl>
                                          <p:spTgt spid="2846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84677"/>
                                        </p:tgtEl>
                                        <p:attrNameLst>
                                          <p:attrName>style.visibility</p:attrName>
                                        </p:attrNameLst>
                                      </p:cBhvr>
                                      <p:to>
                                        <p:strVal val="visible"/>
                                      </p:to>
                                    </p:set>
                                    <p:animEffect transition="in" filter="dissolve">
                                      <p:cBhvr>
                                        <p:cTn id="20" dur="500"/>
                                        <p:tgtEl>
                                          <p:spTgt spid="28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animBg="1"/>
      <p:bldP spid="284678" grpId="0" animBg="1"/>
      <p:bldP spid="284679" grpId="0" animBg="1"/>
      <p:bldP spid="2846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Text Box 3"/>
          <p:cNvSpPr txBox="1">
            <a:spLocks noChangeArrowheads="1"/>
          </p:cNvSpPr>
          <p:nvPr/>
        </p:nvSpPr>
        <p:spPr bwMode="auto">
          <a:xfrm>
            <a:off x="0" y="4457343"/>
            <a:ext cx="9144000" cy="2400657"/>
          </a:xfrm>
          <a:prstGeom prst="rect">
            <a:avLst/>
          </a:prstGeom>
          <a:noFill/>
          <a:ln w="9525">
            <a:noFill/>
            <a:miter lim="800000"/>
            <a:headEnd/>
            <a:tailEnd/>
          </a:ln>
          <a:effectLst/>
        </p:spPr>
        <p:txBody>
          <a:bodyPr wrap="square">
            <a:spAutoFit/>
          </a:bodyPr>
          <a:lstStyle/>
          <a:p>
            <a:pPr algn="ctr">
              <a:spcBef>
                <a:spcPct val="50000"/>
              </a:spcBef>
            </a:pPr>
            <a:endParaRPr lang="en-US" b="1" dirty="0">
              <a:solidFill>
                <a:srgbClr val="FF66FF"/>
              </a:solidFill>
              <a:latin typeface="Arial" charset="0"/>
            </a:endParaRPr>
          </a:p>
          <a:p>
            <a:pPr>
              <a:buFontTx/>
              <a:buChar char="•"/>
            </a:pPr>
            <a:r>
              <a:rPr lang="en-US" sz="1800" b="1" dirty="0">
                <a:latin typeface="Arial" charset="0"/>
              </a:rPr>
              <a:t>Fibro-muscular tube, length varies somewhat but 7.5 – </a:t>
            </a:r>
            <a:r>
              <a:rPr lang="en-US" sz="1800" b="1" dirty="0" smtClean="0">
                <a:latin typeface="Arial" charset="0"/>
              </a:rPr>
              <a:t>9 cm </a:t>
            </a:r>
            <a:r>
              <a:rPr lang="en-US" sz="1800" b="1" dirty="0">
                <a:latin typeface="Arial" charset="0"/>
              </a:rPr>
              <a:t>on average</a:t>
            </a:r>
          </a:p>
          <a:p>
            <a:pPr>
              <a:buFontTx/>
              <a:buChar char="•"/>
            </a:pPr>
            <a:endParaRPr lang="en-US" sz="1800" b="1" dirty="0">
              <a:latin typeface="Arial" charset="0"/>
            </a:endParaRPr>
          </a:p>
          <a:p>
            <a:pPr>
              <a:buFontTx/>
              <a:buChar char="•"/>
            </a:pPr>
            <a:r>
              <a:rPr lang="en-US" sz="1800" b="1" dirty="0">
                <a:latin typeface="Arial" charset="0"/>
              </a:rPr>
              <a:t>Vaginal part of cervix at anterior-superior end of vagina</a:t>
            </a:r>
          </a:p>
          <a:p>
            <a:endParaRPr lang="en-US" sz="1800" b="1" dirty="0">
              <a:latin typeface="Arial" charset="0"/>
            </a:endParaRPr>
          </a:p>
          <a:p>
            <a:pPr>
              <a:buFontTx/>
              <a:buChar char="•"/>
            </a:pPr>
            <a:r>
              <a:rPr lang="en-US" sz="1800" b="1" dirty="0">
                <a:latin typeface="Arial" charset="0"/>
              </a:rPr>
              <a:t>No mucus glands! Lubrication from vascular weeping.</a:t>
            </a:r>
          </a:p>
          <a:p>
            <a:endParaRPr lang="en-US" sz="1800" b="1" dirty="0">
              <a:latin typeface="Arial" charset="0"/>
            </a:endParaRPr>
          </a:p>
          <a:p>
            <a:pPr>
              <a:buFontTx/>
              <a:buChar char="•"/>
            </a:pPr>
            <a:r>
              <a:rPr lang="en-US" sz="1800" b="1" dirty="0">
                <a:latin typeface="Arial" charset="0"/>
              </a:rPr>
              <a:t>Upper portion from </a:t>
            </a:r>
            <a:r>
              <a:rPr lang="en-US" sz="1800" b="1" dirty="0" err="1" smtClean="0">
                <a:latin typeface="Arial" charset="0"/>
              </a:rPr>
              <a:t>paramesonephric</a:t>
            </a:r>
            <a:r>
              <a:rPr lang="en-US" sz="1800" b="1" dirty="0" smtClean="0">
                <a:latin typeface="Arial" charset="0"/>
              </a:rPr>
              <a:t> </a:t>
            </a:r>
            <a:r>
              <a:rPr lang="en-US" sz="1800" b="1" dirty="0">
                <a:latin typeface="Arial" charset="0"/>
              </a:rPr>
              <a:t>ducts, lower from external </a:t>
            </a:r>
            <a:r>
              <a:rPr lang="en-US" sz="1800" b="1" dirty="0" err="1" smtClean="0">
                <a:latin typeface="Arial" charset="0"/>
              </a:rPr>
              <a:t>invagination</a:t>
            </a:r>
            <a:endParaRPr lang="en-US" sz="1800" b="1" dirty="0">
              <a:latin typeface="Arial" charset="0"/>
            </a:endParaRPr>
          </a:p>
        </p:txBody>
      </p:sp>
      <p:pic>
        <p:nvPicPr>
          <p:cNvPr id="59394" name="Picture 2" descr="http://apbrwww5.apsu.edu/thompsonj/Anatomy%20&amp;%20Physiology/2020/2020%20Exam%20Reviews/Exam%205/uterus.ls.fig.28.14a.jpg"/>
          <p:cNvPicPr>
            <a:picLocks noChangeAspect="1" noChangeArrowheads="1"/>
          </p:cNvPicPr>
          <p:nvPr/>
        </p:nvPicPr>
        <p:blipFill>
          <a:blip r:embed="rId3" cstate="print"/>
          <a:srcRect/>
          <a:stretch>
            <a:fillRect/>
          </a:stretch>
        </p:blipFill>
        <p:spPr bwMode="auto">
          <a:xfrm>
            <a:off x="0" y="-1"/>
            <a:ext cx="8763000" cy="4625963"/>
          </a:xfrm>
          <a:prstGeom prst="rect">
            <a:avLst/>
          </a:prstGeom>
          <a:noFill/>
        </p:spPr>
      </p:pic>
    </p:spTree>
    <p:extLst>
      <p:ext uri="{BB962C8B-B14F-4D97-AF65-F5344CB8AC3E}">
        <p14:creationId xmlns:p14="http://schemas.microsoft.com/office/powerpoint/2010/main" val="10695334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image"/>
          <p:cNvPicPr>
            <a:picLocks noChangeAspect="1" noChangeArrowheads="1"/>
          </p:cNvPicPr>
          <p:nvPr/>
        </p:nvPicPr>
        <p:blipFill>
          <a:blip r:embed="rId2" cstate="print"/>
          <a:srcRect/>
          <a:stretch>
            <a:fillRect/>
          </a:stretch>
        </p:blipFill>
        <p:spPr bwMode="auto">
          <a:xfrm>
            <a:off x="3581400" y="457200"/>
            <a:ext cx="5389544" cy="5257800"/>
          </a:xfrm>
          <a:prstGeom prst="rect">
            <a:avLst/>
          </a:prstGeom>
          <a:noFill/>
        </p:spPr>
      </p:pic>
      <p:sp>
        <p:nvSpPr>
          <p:cNvPr id="3" name="TextBox 2"/>
          <p:cNvSpPr txBox="1"/>
          <p:nvPr/>
        </p:nvSpPr>
        <p:spPr>
          <a:xfrm>
            <a:off x="0" y="533400"/>
            <a:ext cx="3505200" cy="4955203"/>
          </a:xfrm>
          <a:prstGeom prst="rect">
            <a:avLst/>
          </a:prstGeom>
          <a:noFill/>
        </p:spPr>
        <p:txBody>
          <a:bodyPr wrap="square" rtlCol="0">
            <a:spAutoFit/>
          </a:bodyPr>
          <a:lstStyle/>
          <a:p>
            <a:r>
              <a:rPr lang="en-US" sz="2800" dirty="0" smtClean="0">
                <a:latin typeface="Arial" pitchFamily="34" charset="0"/>
                <a:cs typeface="Arial" pitchFamily="34" charset="0"/>
              </a:rPr>
              <a:t>Uterus Autonomics: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Sympathetic: T12-L1 via sympathetic trunk and [synapse in] </a:t>
            </a:r>
            <a:r>
              <a:rPr lang="en-US" dirty="0" err="1" smtClean="0">
                <a:latin typeface="Arial" pitchFamily="34" charset="0"/>
                <a:cs typeface="Arial" pitchFamily="34" charset="0"/>
              </a:rPr>
              <a:t>hypogastric</a:t>
            </a:r>
            <a:r>
              <a:rPr lang="en-US" dirty="0" smtClean="0">
                <a:latin typeface="Arial" pitchFamily="34" charset="0"/>
                <a:cs typeface="Arial" pitchFamily="34" charset="0"/>
              </a:rPr>
              <a:t> plexus</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Parasympathetic: S2-4 via </a:t>
            </a:r>
            <a:r>
              <a:rPr lang="en-US" dirty="0" err="1" smtClean="0">
                <a:latin typeface="Arial" pitchFamily="34" charset="0"/>
                <a:cs typeface="Arial" pitchFamily="34" charset="0"/>
              </a:rPr>
              <a:t>hypogastric</a:t>
            </a:r>
            <a:r>
              <a:rPr lang="en-US" dirty="0" smtClean="0">
                <a:latin typeface="Arial" pitchFamily="34" charset="0"/>
                <a:cs typeface="Arial" pitchFamily="34" charset="0"/>
              </a:rPr>
              <a:t> plexus.</a:t>
            </a:r>
            <a:endParaRPr lang="en-US" dirty="0">
              <a:latin typeface="Arial" pitchFamily="34" charset="0"/>
              <a:cs typeface="Arial" pitchFamily="34" charset="0"/>
            </a:endParaRPr>
          </a:p>
        </p:txBody>
      </p:sp>
      <p:sp>
        <p:nvSpPr>
          <p:cNvPr id="2" name="Rectangle 1"/>
          <p:cNvSpPr/>
          <p:nvPr/>
        </p:nvSpPr>
        <p:spPr>
          <a:xfrm>
            <a:off x="381000" y="5943600"/>
            <a:ext cx="7696200" cy="646331"/>
          </a:xfrm>
          <a:prstGeom prst="rect">
            <a:avLst/>
          </a:prstGeom>
        </p:spPr>
        <p:txBody>
          <a:bodyPr wrap="square">
            <a:spAutoFit/>
          </a:bodyPr>
          <a:lstStyle/>
          <a:p>
            <a:pPr lvl="1"/>
            <a:r>
              <a:rPr lang="en-US" sz="1800" b="1" dirty="0">
                <a:latin typeface="Arial" charset="0"/>
              </a:rPr>
              <a:t>Lower vagina – </a:t>
            </a:r>
            <a:r>
              <a:rPr lang="en-US" sz="1800" b="1" i="1" dirty="0" err="1">
                <a:solidFill>
                  <a:srgbClr val="000000"/>
                </a:solidFill>
                <a:latin typeface="Arial" charset="0"/>
              </a:rPr>
              <a:t>pudendal</a:t>
            </a:r>
            <a:r>
              <a:rPr lang="en-US" sz="1800" b="1" i="1" dirty="0">
                <a:solidFill>
                  <a:srgbClr val="000000"/>
                </a:solidFill>
                <a:latin typeface="Arial" charset="0"/>
              </a:rPr>
              <a:t> nerve</a:t>
            </a:r>
            <a:r>
              <a:rPr lang="en-US" sz="1800" b="1" i="1" dirty="0">
                <a:latin typeface="Arial" charset="0"/>
              </a:rPr>
              <a:t> </a:t>
            </a:r>
            <a:r>
              <a:rPr lang="en-US" sz="1800" b="1" dirty="0" smtClean="0">
                <a:latin typeface="Arial" charset="0"/>
              </a:rPr>
              <a:t>provides somatic </a:t>
            </a:r>
            <a:r>
              <a:rPr lang="en-US" sz="1800" b="1" dirty="0">
                <a:latin typeface="Arial" charset="0"/>
              </a:rPr>
              <a:t>motor and </a:t>
            </a:r>
            <a:r>
              <a:rPr lang="en-US" sz="1800" b="1" dirty="0" smtClean="0">
                <a:latin typeface="Arial" charset="0"/>
              </a:rPr>
              <a:t>sensory,</a:t>
            </a:r>
            <a:endParaRPr lang="en-US" sz="1800" b="1" dirty="0">
              <a:latin typeface="Arial" charset="0"/>
            </a:endParaRPr>
          </a:p>
        </p:txBody>
      </p:sp>
      <p:cxnSp>
        <p:nvCxnSpPr>
          <p:cNvPr id="5" name="Elbow Connector 4"/>
          <p:cNvCxnSpPr/>
          <p:nvPr/>
        </p:nvCxnSpPr>
        <p:spPr>
          <a:xfrm rot="5400000" flipH="1" flipV="1">
            <a:off x="5867400" y="4495800"/>
            <a:ext cx="2057400" cy="685800"/>
          </a:xfrm>
          <a:prstGeom prst="bentConnector3">
            <a:avLst>
              <a:gd name="adj1" fmla="val 28920"/>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12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uterine flexure"/>
          <p:cNvPicPr>
            <a:picLocks noChangeAspect="1" noChangeArrowheads="1"/>
          </p:cNvPicPr>
          <p:nvPr/>
        </p:nvPicPr>
        <p:blipFill>
          <a:blip r:embed="rId3" cstate="print"/>
          <a:srcRect/>
          <a:stretch>
            <a:fillRect/>
          </a:stretch>
        </p:blipFill>
        <p:spPr bwMode="auto">
          <a:xfrm>
            <a:off x="76200" y="838200"/>
            <a:ext cx="5334000" cy="4559300"/>
          </a:xfrm>
          <a:prstGeom prst="rect">
            <a:avLst/>
          </a:prstGeom>
          <a:noFill/>
        </p:spPr>
      </p:pic>
      <p:sp>
        <p:nvSpPr>
          <p:cNvPr id="292867" name="Text Box 3"/>
          <p:cNvSpPr txBox="1">
            <a:spLocks noChangeArrowheads="1"/>
          </p:cNvSpPr>
          <p:nvPr/>
        </p:nvSpPr>
        <p:spPr bwMode="auto">
          <a:xfrm>
            <a:off x="5638800" y="0"/>
            <a:ext cx="3505200" cy="6783388"/>
          </a:xfrm>
          <a:prstGeom prst="rect">
            <a:avLst/>
          </a:prstGeom>
          <a:noFill/>
          <a:ln w="9525">
            <a:solidFill>
              <a:srgbClr val="FF0000"/>
            </a:solidFill>
            <a:miter lim="800000"/>
            <a:headEnd/>
            <a:tailEnd/>
          </a:ln>
          <a:effectLst/>
        </p:spPr>
        <p:txBody>
          <a:bodyPr>
            <a:spAutoFit/>
          </a:bodyPr>
          <a:lstStyle/>
          <a:p>
            <a:pPr algn="ctr">
              <a:spcBef>
                <a:spcPct val="50000"/>
              </a:spcBef>
            </a:pPr>
            <a:endParaRPr lang="en-US" b="1" dirty="0">
              <a:solidFill>
                <a:srgbClr val="FF66FF"/>
              </a:solidFill>
              <a:latin typeface="Arial" charset="0"/>
            </a:endParaRPr>
          </a:p>
          <a:p>
            <a:pPr>
              <a:buFontTx/>
              <a:buChar char="•"/>
            </a:pPr>
            <a:r>
              <a:rPr lang="en-US" sz="1800" b="1" dirty="0">
                <a:latin typeface="Arial" charset="0"/>
              </a:rPr>
              <a:t>Fibro-muscular tube, length varies somewhat but 7.5 – 9cm on average</a:t>
            </a:r>
          </a:p>
          <a:p>
            <a:pPr>
              <a:buFontTx/>
              <a:buChar char="•"/>
            </a:pPr>
            <a:endParaRPr lang="en-US" sz="1800" b="1" dirty="0">
              <a:latin typeface="Arial" charset="0"/>
            </a:endParaRPr>
          </a:p>
          <a:p>
            <a:pPr>
              <a:buFontTx/>
              <a:buChar char="•"/>
            </a:pPr>
            <a:r>
              <a:rPr lang="en-US" sz="1800" b="1" dirty="0">
                <a:latin typeface="Arial" charset="0"/>
              </a:rPr>
              <a:t>Vaginal part of cervix at anterior-superior end of vagina</a:t>
            </a:r>
          </a:p>
          <a:p>
            <a:endParaRPr lang="en-US" sz="1800" b="1" dirty="0">
              <a:latin typeface="Arial" charset="0"/>
            </a:endParaRPr>
          </a:p>
          <a:p>
            <a:pPr>
              <a:buFontTx/>
              <a:buChar char="•"/>
            </a:pPr>
            <a:r>
              <a:rPr lang="en-US" sz="1800" b="1" dirty="0">
                <a:latin typeface="Arial" charset="0"/>
              </a:rPr>
              <a:t>No mucus glands! Lubrication from vascular weeping.</a:t>
            </a:r>
          </a:p>
          <a:p>
            <a:endParaRPr lang="en-US" sz="1800" b="1" dirty="0">
              <a:latin typeface="Arial" charset="0"/>
            </a:endParaRPr>
          </a:p>
          <a:p>
            <a:pPr>
              <a:buFontTx/>
              <a:buChar char="•"/>
            </a:pPr>
            <a:r>
              <a:rPr lang="en-US" sz="1800" b="1" dirty="0">
                <a:latin typeface="Arial" charset="0"/>
              </a:rPr>
              <a:t>Upper portion from </a:t>
            </a:r>
            <a:r>
              <a:rPr lang="en-US" sz="1800" b="1" dirty="0" err="1">
                <a:latin typeface="Arial" charset="0"/>
              </a:rPr>
              <a:t>paramesonepthic</a:t>
            </a:r>
            <a:r>
              <a:rPr lang="en-US" sz="1800" b="1" dirty="0">
                <a:latin typeface="Arial" charset="0"/>
              </a:rPr>
              <a:t> ducts, lower from external invagination</a:t>
            </a:r>
          </a:p>
          <a:p>
            <a:pPr lvl="1">
              <a:buFontTx/>
              <a:buChar char="•"/>
            </a:pPr>
            <a:r>
              <a:rPr lang="en-US" sz="1800" b="1" dirty="0">
                <a:latin typeface="Arial" charset="0"/>
              </a:rPr>
              <a:t>Upper vagina - autonomic from </a:t>
            </a:r>
            <a:r>
              <a:rPr lang="en-US" sz="1800" b="1" i="1" dirty="0">
                <a:solidFill>
                  <a:srgbClr val="FF0000"/>
                </a:solidFill>
                <a:latin typeface="Arial" charset="0"/>
              </a:rPr>
              <a:t>vaginal plexus</a:t>
            </a:r>
            <a:r>
              <a:rPr lang="en-US" sz="1800" b="1" dirty="0">
                <a:latin typeface="Arial" charset="0"/>
              </a:rPr>
              <a:t> (sympathetic) &amp; </a:t>
            </a:r>
            <a:r>
              <a:rPr lang="en-US" sz="1800" b="1" i="1" dirty="0">
                <a:solidFill>
                  <a:schemeClr val="accent2"/>
                </a:solidFill>
                <a:latin typeface="Arial" charset="0"/>
              </a:rPr>
              <a:t>pelvic splanchnic nerves</a:t>
            </a:r>
            <a:r>
              <a:rPr lang="en-US" sz="1800" b="1" dirty="0">
                <a:latin typeface="Arial" charset="0"/>
              </a:rPr>
              <a:t> (parasympathetic)</a:t>
            </a:r>
          </a:p>
          <a:p>
            <a:pPr lvl="1">
              <a:buFontTx/>
              <a:buChar char="•"/>
            </a:pPr>
            <a:r>
              <a:rPr lang="en-US" sz="1800" b="1" dirty="0">
                <a:latin typeface="Arial" charset="0"/>
              </a:rPr>
              <a:t>Lower vagina – </a:t>
            </a:r>
            <a:r>
              <a:rPr lang="en-US" sz="1800" b="1" i="1" dirty="0" err="1">
                <a:solidFill>
                  <a:srgbClr val="00FF00"/>
                </a:solidFill>
                <a:latin typeface="Arial" charset="0"/>
              </a:rPr>
              <a:t>pudendal</a:t>
            </a:r>
            <a:r>
              <a:rPr lang="en-US" sz="1800" b="1" i="1" dirty="0">
                <a:solidFill>
                  <a:srgbClr val="00FF00"/>
                </a:solidFill>
                <a:latin typeface="Arial" charset="0"/>
              </a:rPr>
              <a:t> nerve</a:t>
            </a:r>
            <a:r>
              <a:rPr lang="en-US" sz="1800" b="1" i="1" dirty="0">
                <a:latin typeface="Arial" charset="0"/>
              </a:rPr>
              <a:t> </a:t>
            </a:r>
            <a:r>
              <a:rPr lang="en-US" sz="1800" b="1" dirty="0">
                <a:latin typeface="Arial" charset="0"/>
              </a:rPr>
              <a:t>(somatic motor and sensory)</a:t>
            </a:r>
          </a:p>
        </p:txBody>
      </p:sp>
      <p:sp>
        <p:nvSpPr>
          <p:cNvPr id="292868" name="Line 4"/>
          <p:cNvSpPr>
            <a:spLocks noChangeShapeType="1"/>
          </p:cNvSpPr>
          <p:nvPr/>
        </p:nvSpPr>
        <p:spPr bwMode="auto">
          <a:xfrm flipH="1" flipV="1">
            <a:off x="2209800" y="4572000"/>
            <a:ext cx="3810000" cy="1524000"/>
          </a:xfrm>
          <a:prstGeom prst="line">
            <a:avLst/>
          </a:prstGeom>
          <a:noFill/>
          <a:ln w="38100">
            <a:solidFill>
              <a:srgbClr val="00FF00"/>
            </a:solidFill>
            <a:round/>
            <a:headEnd/>
            <a:tailEnd type="triangle" w="med" len="med"/>
          </a:ln>
          <a:effectLst/>
        </p:spPr>
        <p:txBody>
          <a:bodyPr/>
          <a:lstStyle/>
          <a:p>
            <a:endParaRPr lang="en-US"/>
          </a:p>
        </p:txBody>
      </p:sp>
      <p:sp>
        <p:nvSpPr>
          <p:cNvPr id="292869" name="Line 5"/>
          <p:cNvSpPr>
            <a:spLocks noChangeShapeType="1"/>
          </p:cNvSpPr>
          <p:nvPr/>
        </p:nvSpPr>
        <p:spPr bwMode="auto">
          <a:xfrm flipH="1" flipV="1">
            <a:off x="2743200" y="3352800"/>
            <a:ext cx="3352800" cy="2133600"/>
          </a:xfrm>
          <a:prstGeom prst="line">
            <a:avLst/>
          </a:prstGeom>
          <a:noFill/>
          <a:ln w="57150">
            <a:solidFill>
              <a:schemeClr val="accent2"/>
            </a:solidFill>
            <a:round/>
            <a:headEnd/>
            <a:tailEnd type="triangle" w="med" len="med"/>
          </a:ln>
          <a:effectLst/>
        </p:spPr>
        <p:txBody>
          <a:bodyPr/>
          <a:lstStyle/>
          <a:p>
            <a:endParaRPr lang="en-US"/>
          </a:p>
        </p:txBody>
      </p:sp>
      <p:sp>
        <p:nvSpPr>
          <p:cNvPr id="292870" name="Line 6"/>
          <p:cNvSpPr>
            <a:spLocks noChangeShapeType="1"/>
          </p:cNvSpPr>
          <p:nvPr/>
        </p:nvSpPr>
        <p:spPr bwMode="auto">
          <a:xfrm flipH="1" flipV="1">
            <a:off x="2895600" y="2438400"/>
            <a:ext cx="3124200" cy="2514600"/>
          </a:xfrm>
          <a:prstGeom prst="line">
            <a:avLst/>
          </a:prstGeom>
          <a:noFill/>
          <a:ln w="38100">
            <a:solidFill>
              <a:srgbClr val="FF0000"/>
            </a:solidFill>
            <a:round/>
            <a:headEnd/>
            <a:tailEnd type="triangle" w="med" len="med"/>
          </a:ln>
          <a:effectLst/>
        </p:spPr>
        <p:txBody>
          <a:bodyPr/>
          <a:lstStyle/>
          <a:p>
            <a:endParaRPr lang="en-US"/>
          </a:p>
        </p:txBody>
      </p:sp>
      <p:sp>
        <p:nvSpPr>
          <p:cNvPr id="292871" name="Rectangle 7"/>
          <p:cNvSpPr>
            <a:spLocks noChangeArrowheads="1"/>
          </p:cNvSpPr>
          <p:nvPr/>
        </p:nvSpPr>
        <p:spPr bwMode="auto">
          <a:xfrm>
            <a:off x="76200" y="0"/>
            <a:ext cx="8763000" cy="701675"/>
          </a:xfrm>
          <a:prstGeom prst="rect">
            <a:avLst/>
          </a:prstGeom>
          <a:noFill/>
          <a:ln w="9525">
            <a:noFill/>
            <a:miter lim="800000"/>
            <a:headEnd/>
            <a:tailEnd/>
          </a:ln>
          <a:effectLst/>
        </p:spPr>
        <p:txBody>
          <a:bodyPr>
            <a:spAutoFit/>
          </a:bodyPr>
          <a:lstStyle/>
          <a:p>
            <a:pPr>
              <a:spcBef>
                <a:spcPct val="50000"/>
              </a:spcBef>
            </a:pPr>
            <a:r>
              <a:rPr lang="en-US" sz="2000" b="1">
                <a:latin typeface="Arial" charset="0"/>
              </a:rPr>
              <a:t>Understanding relations &amp; functions/SUBPERITONEAL PELVIC VISCERA</a:t>
            </a:r>
            <a:r>
              <a:rPr lang="en-US" sz="2000">
                <a:latin typeface="Arial" charset="0"/>
              </a:rPr>
              <a:t> </a:t>
            </a:r>
            <a:r>
              <a:rPr lang="en-US" sz="2000" b="1">
                <a:latin typeface="Arial" charset="0"/>
              </a:rPr>
              <a:t>/Uterus &amp; vagina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2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animBg="1"/>
      <p:bldP spid="292869" grpId="0" animBg="1"/>
      <p:bldP spid="2928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0" y="265113"/>
            <a:ext cx="9144000" cy="5888037"/>
          </a:xfrm>
          <a:prstGeom prst="rect">
            <a:avLst/>
          </a:prstGeom>
          <a:noFill/>
          <a:ln w="9525">
            <a:noFill/>
            <a:miter lim="800000"/>
            <a:headEnd/>
            <a:tailEnd/>
          </a:ln>
          <a:effectLst/>
        </p:spPr>
        <p:txBody>
          <a:bodyPr>
            <a:spAutoFit/>
          </a:bodyPr>
          <a:lstStyle/>
          <a:p>
            <a:r>
              <a:rPr lang="en-US" sz="3600">
                <a:latin typeface="Arial Rounded MT Bold" pitchFamily="34" charset="0"/>
              </a:rPr>
              <a:t>DESCENT OF THE TESTES:</a:t>
            </a:r>
          </a:p>
          <a:p>
            <a:endParaRPr lang="en-US" sz="3600">
              <a:latin typeface="Arial Rounded MT Bold" pitchFamily="34" charset="0"/>
            </a:endParaRPr>
          </a:p>
          <a:p>
            <a:pPr>
              <a:buFontTx/>
              <a:buChar char="•"/>
            </a:pPr>
            <a:r>
              <a:rPr lang="en-US" sz="2800">
                <a:latin typeface="Arial Rounded MT Bold" pitchFamily="34" charset="0"/>
              </a:rPr>
              <a:t>Recall from the previous lecture that the male testes descend from their initially intraperitoneal position, through the body wall, into a pouch protruding from the body wall called the </a:t>
            </a:r>
            <a:r>
              <a:rPr lang="en-US" sz="2800">
                <a:solidFill>
                  <a:srgbClr val="FF0000"/>
                </a:solidFill>
                <a:latin typeface="Arial Rounded MT Bold" pitchFamily="34" charset="0"/>
              </a:rPr>
              <a:t>SCROTUM</a:t>
            </a:r>
            <a:r>
              <a:rPr lang="en-US" sz="2800">
                <a:latin typeface="Arial Rounded MT Bold" pitchFamily="34" charset="0"/>
              </a:rPr>
              <a:t>.</a:t>
            </a:r>
          </a:p>
          <a:p>
            <a:pPr>
              <a:buFontTx/>
              <a:buChar char="•"/>
            </a:pPr>
            <a:endParaRPr lang="en-US" sz="2800">
              <a:latin typeface="Arial Rounded MT Bold" pitchFamily="34" charset="0"/>
            </a:endParaRPr>
          </a:p>
          <a:p>
            <a:pPr>
              <a:buFontTx/>
              <a:buChar char="•"/>
            </a:pPr>
            <a:r>
              <a:rPr lang="en-US" sz="2800">
                <a:latin typeface="Arial Rounded MT Bold" pitchFamily="34" charset="0"/>
              </a:rPr>
              <a:t>Everything gets drug along in this descent: ductus deferens, nerves, blood vessels.</a:t>
            </a:r>
          </a:p>
          <a:p>
            <a:pPr>
              <a:buFontTx/>
              <a:buChar char="•"/>
            </a:pPr>
            <a:endParaRPr lang="en-US" sz="2800">
              <a:latin typeface="Arial Rounded MT Bold" pitchFamily="34" charset="0"/>
            </a:endParaRPr>
          </a:p>
          <a:p>
            <a:pPr>
              <a:buFontTx/>
              <a:buChar char="•"/>
            </a:pPr>
            <a:r>
              <a:rPr lang="en-US" sz="2800">
                <a:latin typeface="Arial Rounded MT Bold" pitchFamily="34" charset="0"/>
              </a:rPr>
              <a:t>All of these together form a connection (“leash”) of testicular connections called the </a:t>
            </a:r>
            <a:r>
              <a:rPr lang="en-US" sz="2800">
                <a:solidFill>
                  <a:srgbClr val="FF0000"/>
                </a:solidFill>
                <a:latin typeface="Arial Rounded MT Bold" pitchFamily="34" charset="0"/>
              </a:rPr>
              <a:t>SPERMATIC CORD.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ThreeOpenings"/>
          <p:cNvPicPr>
            <a:picLocks noChangeAspect="1" noChangeArrowheads="1"/>
          </p:cNvPicPr>
          <p:nvPr/>
        </p:nvPicPr>
        <p:blipFill>
          <a:blip r:embed="rId3" cstate="print"/>
          <a:srcRect/>
          <a:stretch>
            <a:fillRect/>
          </a:stretch>
        </p:blipFill>
        <p:spPr bwMode="auto">
          <a:xfrm>
            <a:off x="0" y="704850"/>
            <a:ext cx="9144000" cy="54483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212725" y="188913"/>
            <a:ext cx="8931275" cy="6315075"/>
          </a:xfrm>
          <a:prstGeom prst="rect">
            <a:avLst/>
          </a:prstGeom>
          <a:noFill/>
          <a:ln w="9525">
            <a:noFill/>
            <a:miter lim="800000"/>
            <a:headEnd/>
            <a:tailEnd/>
          </a:ln>
          <a:effectLst/>
        </p:spPr>
        <p:txBody>
          <a:bodyPr>
            <a:spAutoFit/>
          </a:bodyPr>
          <a:lstStyle/>
          <a:p>
            <a:r>
              <a:rPr lang="en-US" sz="3600">
                <a:latin typeface="Arial Rounded MT Bold" pitchFamily="34" charset="0"/>
              </a:rPr>
              <a:t>RETROPERITONEAL POSITION OF THE TESTES</a:t>
            </a:r>
          </a:p>
          <a:p>
            <a:endParaRPr lang="en-US" sz="2800">
              <a:latin typeface="Arial Rounded MT Bold" pitchFamily="34" charset="0"/>
            </a:endParaRPr>
          </a:p>
          <a:p>
            <a:pPr>
              <a:buFontTx/>
              <a:buChar char="•"/>
            </a:pPr>
            <a:r>
              <a:rPr lang="en-US" sz="2800">
                <a:latin typeface="Arial Rounded MT Bold" pitchFamily="34" charset="0"/>
              </a:rPr>
              <a:t>The serial homolog of the coelom and its peritoneal boundaries together are called the </a:t>
            </a:r>
            <a:r>
              <a:rPr lang="en-US" sz="2800">
                <a:solidFill>
                  <a:srgbClr val="FF0000"/>
                </a:solidFill>
                <a:latin typeface="Arial Rounded MT Bold" pitchFamily="34" charset="0"/>
              </a:rPr>
              <a:t>TUNICA VAGINALIS</a:t>
            </a:r>
            <a:r>
              <a:rPr lang="en-US" sz="2800">
                <a:latin typeface="Arial Rounded MT Bold" pitchFamily="34" charset="0"/>
              </a:rPr>
              <a:t>.</a:t>
            </a:r>
          </a:p>
          <a:p>
            <a:pPr>
              <a:buFontTx/>
              <a:buChar char="•"/>
            </a:pPr>
            <a:r>
              <a:rPr lang="en-US" sz="2800">
                <a:latin typeface="Arial Rounded MT Bold" pitchFamily="34" charset="0"/>
              </a:rPr>
              <a:t>(Another way of saying this is that each testis is surrounded by its own little coelomic sac.</a:t>
            </a:r>
          </a:p>
          <a:p>
            <a:pPr>
              <a:buFontTx/>
              <a:buChar char="•"/>
            </a:pPr>
            <a:r>
              <a:rPr lang="en-US" sz="2800">
                <a:latin typeface="Arial Rounded MT Bold" pitchFamily="34" charset="0"/>
              </a:rPr>
              <a:t>Remember, each testis started out retroperitoneal on the dorsal side of the body wall with the coelom ventral to it.</a:t>
            </a:r>
          </a:p>
          <a:p>
            <a:pPr>
              <a:buFontTx/>
              <a:buChar char="•"/>
            </a:pPr>
            <a:r>
              <a:rPr lang="en-US" sz="2800">
                <a:latin typeface="Arial Rounded MT Bold" pitchFamily="34" charset="0"/>
              </a:rPr>
              <a:t>Appropriately, tunica vaginalis is wrapped around only part of each testis – the ventral side, leaving it retroperitoneal even in the scrotal sac.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212725" y="265113"/>
            <a:ext cx="8931275" cy="6299200"/>
          </a:xfrm>
          <a:prstGeom prst="rect">
            <a:avLst/>
          </a:prstGeom>
          <a:noFill/>
          <a:ln w="9525">
            <a:noFill/>
            <a:miter lim="800000"/>
            <a:headEnd/>
            <a:tailEnd/>
          </a:ln>
          <a:effectLst/>
        </p:spPr>
        <p:txBody>
          <a:bodyPr>
            <a:spAutoFit/>
          </a:bodyPr>
          <a:lstStyle/>
          <a:p>
            <a:r>
              <a:rPr lang="en-US">
                <a:latin typeface="Arial Rounded MT Bold" pitchFamily="34" charset="0"/>
              </a:rPr>
              <a:t>WHY DESCEND???</a:t>
            </a:r>
          </a:p>
          <a:p>
            <a:endParaRPr lang="en-US">
              <a:latin typeface="Arial Rounded MT Bold" pitchFamily="34" charset="0"/>
            </a:endParaRPr>
          </a:p>
          <a:p>
            <a:r>
              <a:rPr lang="en-US">
                <a:latin typeface="Arial Rounded MT Bold" pitchFamily="34" charset="0"/>
              </a:rPr>
              <a:t>Preserve male fertility – sperm must be kept a bit cooler than standard mammalian body temperature.  Otherwise they degenerate and lose motility.</a:t>
            </a:r>
          </a:p>
          <a:p>
            <a:endParaRPr lang="en-US">
              <a:latin typeface="Arial Rounded MT Bold" pitchFamily="34" charset="0"/>
            </a:endParaRPr>
          </a:p>
          <a:p>
            <a:r>
              <a:rPr lang="en-US">
                <a:latin typeface="Arial Rounded MT Bold" pitchFamily="34" charset="0"/>
              </a:rPr>
              <a:t>Recall from the previous lecture:</a:t>
            </a:r>
          </a:p>
          <a:p>
            <a:pPr>
              <a:buFontTx/>
              <a:buChar char="•"/>
            </a:pPr>
            <a:r>
              <a:rPr lang="en-US">
                <a:latin typeface="Arial Rounded MT Bold" pitchFamily="34" charset="0"/>
              </a:rPr>
              <a:t>As a transitory stage of kidney degenerates, a ligament called the </a:t>
            </a:r>
            <a:r>
              <a:rPr lang="en-US">
                <a:solidFill>
                  <a:srgbClr val="FF0000"/>
                </a:solidFill>
                <a:latin typeface="Arial Rounded MT Bold" pitchFamily="34" charset="0"/>
              </a:rPr>
              <a:t>GUBERNACULUM</a:t>
            </a:r>
            <a:r>
              <a:rPr lang="en-US">
                <a:latin typeface="Arial Rounded MT Bold" pitchFamily="34" charset="0"/>
              </a:rPr>
              <a:t> descends on each side of abdomen from inferior pole of gonad.</a:t>
            </a:r>
          </a:p>
          <a:p>
            <a:pPr>
              <a:buFontTx/>
              <a:buChar char="•"/>
            </a:pPr>
            <a:r>
              <a:rPr lang="en-US">
                <a:latin typeface="Arial Rounded MT Bold" pitchFamily="34" charset="0"/>
              </a:rPr>
              <a:t>Gubernaculum passes obliquely through developing anterior abdominal wall at site of future inguinal canal and attaches at internal surface of labioscrotal swelling (future position of scrotum in males or labium majorum in females).</a:t>
            </a:r>
          </a:p>
          <a:p>
            <a:pPr>
              <a:buFontTx/>
              <a:buChar char="•"/>
            </a:pPr>
            <a:r>
              <a:rPr lang="en-US">
                <a:latin typeface="Arial Rounded MT Bold" pitchFamily="34" charset="0"/>
              </a:rPr>
              <a:t>Gubernaculum is thought to guide descent of testes into scrotum, and ultimately anchors testis to scrotal wall.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0" y="0"/>
            <a:ext cx="8915400" cy="3378200"/>
          </a:xfrm>
          <a:prstGeom prst="rect">
            <a:avLst/>
          </a:prstGeom>
          <a:noFill/>
          <a:ln w="9525">
            <a:noFill/>
            <a:miter lim="800000"/>
            <a:headEnd/>
            <a:tailEnd/>
          </a:ln>
          <a:effectLst/>
        </p:spPr>
        <p:txBody>
          <a:bodyPr>
            <a:spAutoFit/>
          </a:bodyPr>
          <a:lstStyle/>
          <a:p>
            <a:r>
              <a:rPr lang="en-US">
                <a:latin typeface="Arial Rounded MT Bold" pitchFamily="34" charset="0"/>
              </a:rPr>
              <a:t>ENTRANCE INTO THE SCROTUM</a:t>
            </a:r>
          </a:p>
          <a:p>
            <a:endParaRPr lang="en-US">
              <a:latin typeface="Arial Rounded MT Bold" pitchFamily="34" charset="0"/>
            </a:endParaRPr>
          </a:p>
          <a:p>
            <a:pPr>
              <a:buFontTx/>
              <a:buChar char="•"/>
            </a:pPr>
            <a:r>
              <a:rPr lang="en-US">
                <a:latin typeface="Arial Rounded MT Bold" pitchFamily="34" charset="0"/>
              </a:rPr>
              <a:t>Spermatic cord passes through opening to the scrotal pouch to reach the testis on each side.</a:t>
            </a:r>
          </a:p>
          <a:p>
            <a:pPr>
              <a:buFontTx/>
              <a:buChar char="•"/>
            </a:pPr>
            <a:r>
              <a:rPr lang="en-US">
                <a:latin typeface="Arial Rounded MT Bold" pitchFamily="34" charset="0"/>
              </a:rPr>
              <a:t>If it were a wide open hole, loops of the intestine could slip out there – with resulting damage to gut tube (constriction or strangulation) – a “</a:t>
            </a:r>
            <a:r>
              <a:rPr lang="en-US">
                <a:solidFill>
                  <a:srgbClr val="FF0000"/>
                </a:solidFill>
                <a:latin typeface="Arial Rounded MT Bold" pitchFamily="34" charset="0"/>
              </a:rPr>
              <a:t>HERNIATION</a:t>
            </a:r>
            <a:r>
              <a:rPr lang="en-US">
                <a:latin typeface="Arial Rounded MT Bold" pitchFamily="34" charset="0"/>
              </a:rPr>
              <a:t>” or </a:t>
            </a:r>
            <a:r>
              <a:rPr lang="en-US">
                <a:solidFill>
                  <a:srgbClr val="FF0000"/>
                </a:solidFill>
                <a:latin typeface="Arial Rounded MT Bold" pitchFamily="34" charset="0"/>
              </a:rPr>
              <a:t>HERNIA</a:t>
            </a:r>
            <a:r>
              <a:rPr lang="en-US">
                <a:latin typeface="Arial Rounded MT Bold" pitchFamily="34" charset="0"/>
              </a:rPr>
              <a:t>.</a:t>
            </a:r>
          </a:p>
          <a:p>
            <a:pPr>
              <a:buFontTx/>
              <a:buChar char="•"/>
            </a:pPr>
            <a:r>
              <a:rPr lang="en-US">
                <a:latin typeface="Arial Rounded MT Bold" pitchFamily="34" charset="0"/>
              </a:rPr>
              <a:t>This danger is guarded against by the opening being a very narrow slit – the </a:t>
            </a:r>
            <a:r>
              <a:rPr lang="en-US">
                <a:solidFill>
                  <a:srgbClr val="FF0000"/>
                </a:solidFill>
                <a:latin typeface="Arial Rounded MT Bold" pitchFamily="34" charset="0"/>
              </a:rPr>
              <a:t>INGUINAL CANAL</a:t>
            </a:r>
            <a:r>
              <a:rPr lang="en-US">
                <a:latin typeface="Arial Rounded MT Bold"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migrate"/>
          <p:cNvPicPr>
            <a:picLocks noChangeAspect="1" noChangeArrowheads="1"/>
          </p:cNvPicPr>
          <p:nvPr/>
        </p:nvPicPr>
        <p:blipFill>
          <a:blip r:embed="rId3" cstate="print"/>
          <a:srcRect/>
          <a:stretch>
            <a:fillRect/>
          </a:stretch>
        </p:blipFill>
        <p:spPr bwMode="auto">
          <a:xfrm>
            <a:off x="914400" y="304800"/>
            <a:ext cx="6934200" cy="5200650"/>
          </a:xfrm>
          <a:prstGeom prst="rect">
            <a:avLst/>
          </a:prstGeom>
          <a:noFill/>
        </p:spPr>
      </p:pic>
      <p:sp>
        <p:nvSpPr>
          <p:cNvPr id="325635" name="Text Box 3"/>
          <p:cNvSpPr txBox="1">
            <a:spLocks noChangeArrowheads="1"/>
          </p:cNvSpPr>
          <p:nvPr/>
        </p:nvSpPr>
        <p:spPr bwMode="auto">
          <a:xfrm>
            <a:off x="0" y="5484813"/>
            <a:ext cx="9144000" cy="946150"/>
          </a:xfrm>
          <a:prstGeom prst="rect">
            <a:avLst/>
          </a:prstGeom>
          <a:noFill/>
          <a:ln w="9525">
            <a:noFill/>
            <a:miter lim="800000"/>
            <a:headEnd/>
            <a:tailEnd/>
          </a:ln>
          <a:effectLst/>
        </p:spPr>
        <p:txBody>
          <a:bodyPr>
            <a:spAutoFit/>
          </a:bodyPr>
          <a:lstStyle/>
          <a:p>
            <a:r>
              <a:rPr lang="en-US" sz="2800">
                <a:latin typeface="Arial Rounded MT Bold" pitchFamily="34" charset="0"/>
              </a:rPr>
              <a:t>The testes “descend” and place the spermatic cord in a position just </a:t>
            </a:r>
            <a:r>
              <a:rPr lang="en-US" sz="2800">
                <a:solidFill>
                  <a:srgbClr val="FF0000"/>
                </a:solidFill>
                <a:latin typeface="Arial Rounded MT Bold" pitchFamily="34" charset="0"/>
              </a:rPr>
              <a:t>ventral (“in front of”)</a:t>
            </a:r>
            <a:r>
              <a:rPr lang="en-US" sz="2800">
                <a:latin typeface="Arial Rounded MT Bold" pitchFamily="34" charset="0"/>
              </a:rPr>
              <a:t> the ureter!!</a:t>
            </a:r>
            <a:endParaRPr lang="en-US">
              <a:latin typeface="Arial Rounded MT Bold" pitchFamily="34" charset="0"/>
            </a:endParaRPr>
          </a:p>
        </p:txBody>
      </p:sp>
      <p:sp>
        <p:nvSpPr>
          <p:cNvPr id="325636" name="Line 4"/>
          <p:cNvSpPr>
            <a:spLocks noChangeShapeType="1"/>
          </p:cNvSpPr>
          <p:nvPr/>
        </p:nvSpPr>
        <p:spPr bwMode="auto">
          <a:xfrm>
            <a:off x="4724400" y="2590800"/>
            <a:ext cx="609600" cy="304800"/>
          </a:xfrm>
          <a:prstGeom prst="line">
            <a:avLst/>
          </a:prstGeom>
          <a:noFill/>
          <a:ln w="76200">
            <a:solidFill>
              <a:srgbClr val="FF0000"/>
            </a:solidFill>
            <a:round/>
            <a:headEnd/>
            <a:tailEnd type="triangle" w="med" len="med"/>
          </a:ln>
          <a:effectLst/>
        </p:spPr>
        <p:txBody>
          <a:bodyPr/>
          <a:lstStyle/>
          <a:p>
            <a:endParaRPr lang="en-US"/>
          </a:p>
        </p:txBody>
      </p:sp>
      <p:sp>
        <p:nvSpPr>
          <p:cNvPr id="325637" name="Text Box 5"/>
          <p:cNvSpPr txBox="1">
            <a:spLocks noChangeArrowheads="1"/>
          </p:cNvSpPr>
          <p:nvPr/>
        </p:nvSpPr>
        <p:spPr bwMode="auto">
          <a:xfrm>
            <a:off x="3336925" y="88900"/>
            <a:ext cx="5295900" cy="579438"/>
          </a:xfrm>
          <a:prstGeom prst="rect">
            <a:avLst/>
          </a:prstGeom>
          <a:noFill/>
          <a:ln w="9525">
            <a:noFill/>
            <a:miter lim="800000"/>
            <a:headEnd/>
            <a:tailEnd/>
          </a:ln>
          <a:effectLst/>
        </p:spPr>
        <p:txBody>
          <a:bodyPr wrap="none">
            <a:spAutoFit/>
          </a:bodyPr>
          <a:lstStyle/>
          <a:p>
            <a:r>
              <a:rPr lang="en-US" sz="3200">
                <a:latin typeface="Arial Rounded MT Bold" pitchFamily="34" charset="0"/>
              </a:rPr>
              <a:t>POSITION OF THE TUBES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GenitaliaMale"/>
          <p:cNvPicPr>
            <a:picLocks noChangeAspect="1" noChangeArrowheads="1"/>
          </p:cNvPicPr>
          <p:nvPr/>
        </p:nvPicPr>
        <p:blipFill>
          <a:blip r:embed="rId3" cstate="print"/>
          <a:srcRect/>
          <a:stretch>
            <a:fillRect/>
          </a:stretch>
        </p:blipFill>
        <p:spPr bwMode="auto">
          <a:xfrm>
            <a:off x="3657600" y="762000"/>
            <a:ext cx="5486400" cy="5235575"/>
          </a:xfrm>
          <a:prstGeom prst="rect">
            <a:avLst/>
          </a:prstGeom>
          <a:noFill/>
        </p:spPr>
      </p:pic>
      <p:sp>
        <p:nvSpPr>
          <p:cNvPr id="324611" name="Rectangle 3"/>
          <p:cNvSpPr>
            <a:spLocks noChangeArrowheads="1"/>
          </p:cNvSpPr>
          <p:nvPr/>
        </p:nvSpPr>
        <p:spPr bwMode="auto">
          <a:xfrm>
            <a:off x="0" y="0"/>
            <a:ext cx="4572000" cy="6846888"/>
          </a:xfrm>
          <a:prstGeom prst="rect">
            <a:avLst/>
          </a:prstGeom>
          <a:noFill/>
          <a:ln w="9525">
            <a:noFill/>
            <a:miter lim="800000"/>
            <a:headEnd/>
            <a:tailEnd/>
          </a:ln>
          <a:effectLst/>
        </p:spPr>
        <p:txBody>
          <a:bodyPr>
            <a:spAutoFit/>
          </a:bodyPr>
          <a:lstStyle/>
          <a:p>
            <a:pPr>
              <a:spcBef>
                <a:spcPct val="50000"/>
              </a:spcBef>
            </a:pPr>
            <a:r>
              <a:rPr lang="en-US">
                <a:latin typeface="Arial Rounded MT Bold" pitchFamily="34" charset="0"/>
              </a:rPr>
              <a:t>ENTRANCE INTO THE SCROTUM</a:t>
            </a:r>
          </a:p>
          <a:p>
            <a:pPr>
              <a:spcBef>
                <a:spcPct val="50000"/>
              </a:spcBef>
            </a:pPr>
            <a:r>
              <a:rPr lang="en-US">
                <a:latin typeface="Arial Rounded MT Bold" pitchFamily="34" charset="0"/>
              </a:rPr>
              <a:t>Spermatic cord passes through opening to the scrotal pouch to reach the testis on each side.</a:t>
            </a:r>
          </a:p>
          <a:p>
            <a:pPr>
              <a:spcBef>
                <a:spcPct val="50000"/>
              </a:spcBef>
              <a:buFontTx/>
              <a:buChar char="•"/>
            </a:pPr>
            <a:r>
              <a:rPr lang="en-US">
                <a:latin typeface="Arial Rounded MT Bold" pitchFamily="34" charset="0"/>
              </a:rPr>
              <a:t>If it were a wide open hole, loops of the intestine could slip out there – with resulting damage to gut tube (constriction or strangulation) – a “</a:t>
            </a:r>
            <a:r>
              <a:rPr lang="en-US">
                <a:solidFill>
                  <a:srgbClr val="FF0000"/>
                </a:solidFill>
                <a:latin typeface="Arial Rounded MT Bold" pitchFamily="34" charset="0"/>
              </a:rPr>
              <a:t>HERNIATION</a:t>
            </a:r>
            <a:r>
              <a:rPr lang="en-US">
                <a:latin typeface="Arial Rounded MT Bold" pitchFamily="34" charset="0"/>
              </a:rPr>
              <a:t>” or </a:t>
            </a:r>
            <a:r>
              <a:rPr lang="en-US">
                <a:solidFill>
                  <a:srgbClr val="FF0000"/>
                </a:solidFill>
                <a:latin typeface="Arial Rounded MT Bold" pitchFamily="34" charset="0"/>
              </a:rPr>
              <a:t>HERNIA</a:t>
            </a:r>
            <a:r>
              <a:rPr lang="en-US">
                <a:latin typeface="Arial Rounded MT Bold" pitchFamily="34" charset="0"/>
              </a:rPr>
              <a:t>.</a:t>
            </a:r>
          </a:p>
          <a:p>
            <a:pPr>
              <a:spcBef>
                <a:spcPct val="50000"/>
              </a:spcBef>
              <a:buFontTx/>
              <a:buChar char="•"/>
            </a:pPr>
            <a:r>
              <a:rPr lang="en-US">
                <a:latin typeface="Arial Rounded MT Bold" pitchFamily="34" charset="0"/>
              </a:rPr>
              <a:t>This danger is guarded against by the opening being a very narrow slit – the </a:t>
            </a:r>
            <a:r>
              <a:rPr lang="en-US">
                <a:solidFill>
                  <a:srgbClr val="FF0000"/>
                </a:solidFill>
                <a:latin typeface="Arial Rounded MT Bold" pitchFamily="34" charset="0"/>
              </a:rPr>
              <a:t>INGUINAL CANAL</a:t>
            </a:r>
            <a:r>
              <a:rPr lang="en-US">
                <a:latin typeface="Arial Rounded MT Bold" pitchFamily="34" charset="0"/>
              </a:rPr>
              <a:t>.</a:t>
            </a:r>
          </a:p>
        </p:txBody>
      </p:sp>
      <p:sp>
        <p:nvSpPr>
          <p:cNvPr id="324612" name="Line 4"/>
          <p:cNvSpPr>
            <a:spLocks noChangeShapeType="1"/>
          </p:cNvSpPr>
          <p:nvPr/>
        </p:nvSpPr>
        <p:spPr bwMode="auto">
          <a:xfrm flipH="1">
            <a:off x="5562600" y="533400"/>
            <a:ext cx="838200" cy="137160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BodywallMM"/>
          <p:cNvPicPr>
            <a:picLocks noChangeAspect="1" noChangeArrowheads="1"/>
          </p:cNvPicPr>
          <p:nvPr/>
        </p:nvPicPr>
        <p:blipFill>
          <a:blip r:embed="rId3" cstate="print"/>
          <a:srcRect/>
          <a:stretch>
            <a:fillRect/>
          </a:stretch>
        </p:blipFill>
        <p:spPr bwMode="auto">
          <a:xfrm>
            <a:off x="2590800" y="0"/>
            <a:ext cx="6003925" cy="6858000"/>
          </a:xfrm>
          <a:prstGeom prst="rect">
            <a:avLst/>
          </a:prstGeom>
          <a:noFill/>
        </p:spPr>
      </p:pic>
      <p:sp>
        <p:nvSpPr>
          <p:cNvPr id="214019" name="Text Box 3"/>
          <p:cNvSpPr txBox="1">
            <a:spLocks noChangeArrowheads="1"/>
          </p:cNvSpPr>
          <p:nvPr/>
        </p:nvSpPr>
        <p:spPr bwMode="auto">
          <a:xfrm>
            <a:off x="228600" y="1219200"/>
            <a:ext cx="2292350" cy="1190625"/>
          </a:xfrm>
          <a:prstGeom prst="rect">
            <a:avLst/>
          </a:prstGeom>
          <a:noFill/>
          <a:ln w="9525">
            <a:noFill/>
            <a:miter lim="800000"/>
            <a:headEnd/>
            <a:tailEnd/>
          </a:ln>
          <a:effectLst/>
        </p:spPr>
        <p:txBody>
          <a:bodyPr wrap="none">
            <a:spAutoFit/>
          </a:bodyPr>
          <a:lstStyle/>
          <a:p>
            <a:r>
              <a:rPr lang="en-US" sz="3600"/>
              <a:t>Body Wall</a:t>
            </a:r>
          </a:p>
          <a:p>
            <a:r>
              <a:rPr lang="en-US" sz="3600"/>
              <a:t>Derivatives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ScrotumLayers"/>
          <p:cNvPicPr>
            <a:picLocks noChangeAspect="1" noChangeArrowheads="1"/>
          </p:cNvPicPr>
          <p:nvPr/>
        </p:nvPicPr>
        <p:blipFill>
          <a:blip r:embed="rId3" cstate="print"/>
          <a:srcRect/>
          <a:stretch>
            <a:fillRect/>
          </a:stretch>
        </p:blipFill>
        <p:spPr bwMode="auto">
          <a:xfrm>
            <a:off x="304800" y="-7938"/>
            <a:ext cx="8458200" cy="681196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0" y="188913"/>
            <a:ext cx="9144000" cy="6548437"/>
          </a:xfrm>
          <a:prstGeom prst="rect">
            <a:avLst/>
          </a:prstGeom>
          <a:noFill/>
          <a:ln w="9525">
            <a:noFill/>
            <a:miter lim="800000"/>
            <a:headEnd/>
            <a:tailEnd/>
          </a:ln>
          <a:effectLst/>
        </p:spPr>
        <p:txBody>
          <a:bodyPr>
            <a:spAutoFit/>
          </a:bodyPr>
          <a:lstStyle/>
          <a:p>
            <a:r>
              <a:rPr lang="en-US" sz="2800">
                <a:latin typeface="Arial Rounded MT Bold" pitchFamily="34" charset="0"/>
              </a:rPr>
              <a:t>SERIAL HOMOLOGS OF SCROTAL STRUCTURES</a:t>
            </a:r>
          </a:p>
          <a:p>
            <a:endParaRPr lang="en-US" sz="2800">
              <a:latin typeface="Arial Rounded MT Bold" pitchFamily="34" charset="0"/>
            </a:endParaRPr>
          </a:p>
          <a:p>
            <a:r>
              <a:rPr lang="en-US" sz="2800">
                <a:latin typeface="Arial Rounded MT Bold" pitchFamily="34" charset="0"/>
              </a:rPr>
              <a:t>As testes push through body wall, they carry with them all layers and a bit of coelomic space.  The equivalents are:</a:t>
            </a:r>
          </a:p>
          <a:p>
            <a:endParaRPr lang="en-US" sz="2000">
              <a:latin typeface="Arial Rounded MT Bold" pitchFamily="34" charset="0"/>
            </a:endParaRPr>
          </a:p>
          <a:p>
            <a:pPr>
              <a:buFontTx/>
              <a:buChar char="•"/>
            </a:pPr>
            <a:r>
              <a:rPr lang="en-US">
                <a:latin typeface="Arial Rounded MT Bold" pitchFamily="34" charset="0"/>
              </a:rPr>
              <a:t>Skin:  </a:t>
            </a:r>
            <a:r>
              <a:rPr lang="en-US">
                <a:solidFill>
                  <a:srgbClr val="FF0000"/>
                </a:solidFill>
                <a:latin typeface="Arial Rounded MT Bold" pitchFamily="34" charset="0"/>
              </a:rPr>
              <a:t>SCROTAL SAC</a:t>
            </a:r>
          </a:p>
          <a:p>
            <a:pPr>
              <a:buFontTx/>
              <a:buChar char="•"/>
            </a:pPr>
            <a:endParaRPr lang="en-US">
              <a:solidFill>
                <a:srgbClr val="FF0000"/>
              </a:solidFill>
              <a:latin typeface="Arial Rounded MT Bold" pitchFamily="34" charset="0"/>
            </a:endParaRPr>
          </a:p>
          <a:p>
            <a:pPr>
              <a:buFontTx/>
              <a:buChar char="•"/>
            </a:pPr>
            <a:r>
              <a:rPr lang="en-US">
                <a:latin typeface="Arial Rounded MT Bold" pitchFamily="34" charset="0"/>
              </a:rPr>
              <a:t>Superficial fascia: </a:t>
            </a:r>
            <a:r>
              <a:rPr lang="en-US">
                <a:solidFill>
                  <a:srgbClr val="FF0000"/>
                </a:solidFill>
                <a:latin typeface="Arial Rounded MT Bold" pitchFamily="34" charset="0"/>
              </a:rPr>
              <a:t>DARTOS MUSCLE</a:t>
            </a:r>
          </a:p>
          <a:p>
            <a:pPr>
              <a:buFontTx/>
              <a:buChar char="•"/>
            </a:pPr>
            <a:endParaRPr lang="en-US">
              <a:solidFill>
                <a:srgbClr val="FF0000"/>
              </a:solidFill>
              <a:latin typeface="Arial Rounded MT Bold" pitchFamily="34" charset="0"/>
            </a:endParaRPr>
          </a:p>
          <a:p>
            <a:pPr>
              <a:buFontTx/>
              <a:buChar char="•"/>
            </a:pPr>
            <a:r>
              <a:rPr lang="en-US">
                <a:latin typeface="Arial Rounded MT Bold" pitchFamily="34" charset="0"/>
              </a:rPr>
              <a:t>External oblique: </a:t>
            </a:r>
            <a:r>
              <a:rPr lang="en-US">
                <a:solidFill>
                  <a:srgbClr val="FF0000"/>
                </a:solidFill>
                <a:latin typeface="Arial Rounded MT Bold" pitchFamily="34" charset="0"/>
              </a:rPr>
              <a:t>EXTERNAL SPERMATIC FASCIA</a:t>
            </a:r>
          </a:p>
          <a:p>
            <a:pPr>
              <a:buFontTx/>
              <a:buChar char="•"/>
            </a:pPr>
            <a:endParaRPr lang="en-US">
              <a:solidFill>
                <a:srgbClr val="FF0000"/>
              </a:solidFill>
              <a:latin typeface="Arial Rounded MT Bold" pitchFamily="34" charset="0"/>
            </a:endParaRPr>
          </a:p>
          <a:p>
            <a:pPr>
              <a:buFontTx/>
              <a:buChar char="•"/>
            </a:pPr>
            <a:r>
              <a:rPr lang="en-US">
                <a:latin typeface="Arial Rounded MT Bold" pitchFamily="34" charset="0"/>
              </a:rPr>
              <a:t>Internal oblique: </a:t>
            </a:r>
            <a:r>
              <a:rPr lang="en-US">
                <a:solidFill>
                  <a:srgbClr val="FF0000"/>
                </a:solidFill>
                <a:latin typeface="Arial Rounded MT Bold" pitchFamily="34" charset="0"/>
              </a:rPr>
              <a:t>CREMASTER MUSCLE</a:t>
            </a:r>
          </a:p>
          <a:p>
            <a:pPr>
              <a:buFontTx/>
              <a:buChar char="•"/>
            </a:pPr>
            <a:endParaRPr lang="en-US">
              <a:solidFill>
                <a:srgbClr val="FF0000"/>
              </a:solidFill>
              <a:latin typeface="Arial Rounded MT Bold" pitchFamily="34" charset="0"/>
            </a:endParaRPr>
          </a:p>
          <a:p>
            <a:pPr>
              <a:buFontTx/>
              <a:buChar char="•"/>
            </a:pPr>
            <a:r>
              <a:rPr lang="en-US">
                <a:latin typeface="Arial Rounded MT Bold" pitchFamily="34" charset="0"/>
              </a:rPr>
              <a:t>Transversus abdominus: </a:t>
            </a:r>
            <a:r>
              <a:rPr lang="en-US">
                <a:solidFill>
                  <a:srgbClr val="FF0000"/>
                </a:solidFill>
                <a:latin typeface="Arial Rounded MT Bold" pitchFamily="34" charset="0"/>
              </a:rPr>
              <a:t>INTERNAL SPERMATIC FASCIA</a:t>
            </a:r>
          </a:p>
          <a:p>
            <a:pPr>
              <a:buFontTx/>
              <a:buChar char="•"/>
            </a:pPr>
            <a:endParaRPr lang="en-US">
              <a:solidFill>
                <a:srgbClr val="FF0000"/>
              </a:solidFill>
              <a:latin typeface="Arial Rounded MT Bold" pitchFamily="34" charset="0"/>
            </a:endParaRPr>
          </a:p>
          <a:p>
            <a:pPr>
              <a:buFontTx/>
              <a:buChar char="•"/>
            </a:pPr>
            <a:r>
              <a:rPr lang="en-US">
                <a:latin typeface="Arial Rounded MT Bold" pitchFamily="34" charset="0"/>
              </a:rPr>
              <a:t>Coelom + peritoneum: </a:t>
            </a:r>
            <a:r>
              <a:rPr lang="en-US">
                <a:solidFill>
                  <a:srgbClr val="FF0000"/>
                </a:solidFill>
                <a:latin typeface="Arial Rounded MT Bold" pitchFamily="34" charset="0"/>
              </a:rPr>
              <a:t>TUNICA VAGINALIS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SaggitalMale"/>
          <p:cNvPicPr>
            <a:picLocks noChangeAspect="1" noChangeArrowheads="1"/>
          </p:cNvPicPr>
          <p:nvPr/>
        </p:nvPicPr>
        <p:blipFill>
          <a:blip r:embed="rId3" cstate="print"/>
          <a:srcRect/>
          <a:stretch>
            <a:fillRect/>
          </a:stretch>
        </p:blipFill>
        <p:spPr bwMode="auto">
          <a:xfrm>
            <a:off x="685800" y="0"/>
            <a:ext cx="7543800" cy="5464175"/>
          </a:xfrm>
          <a:prstGeom prst="rect">
            <a:avLst/>
          </a:prstGeom>
          <a:noFill/>
        </p:spPr>
      </p:pic>
      <p:sp>
        <p:nvSpPr>
          <p:cNvPr id="326659" name="Rectangle 3"/>
          <p:cNvSpPr>
            <a:spLocks noChangeArrowheads="1"/>
          </p:cNvSpPr>
          <p:nvPr/>
        </p:nvSpPr>
        <p:spPr bwMode="auto">
          <a:xfrm>
            <a:off x="0" y="5562600"/>
            <a:ext cx="9144000" cy="822325"/>
          </a:xfrm>
          <a:prstGeom prst="rect">
            <a:avLst/>
          </a:prstGeom>
          <a:noFill/>
          <a:ln w="9525">
            <a:noFill/>
            <a:miter lim="800000"/>
            <a:headEnd/>
            <a:tailEnd/>
          </a:ln>
          <a:effectLst/>
        </p:spPr>
        <p:txBody>
          <a:bodyPr>
            <a:spAutoFit/>
          </a:bodyPr>
          <a:lstStyle/>
          <a:p>
            <a:pPr>
              <a:spcBef>
                <a:spcPct val="50000"/>
              </a:spcBef>
            </a:pPr>
            <a:r>
              <a:rPr lang="en-US">
                <a:latin typeface="Arial Rounded MT Bold" pitchFamily="34" charset="0"/>
              </a:rPr>
              <a:t>Notice how the spermatic cord loops ventral to (“in front of”) the attachment of the ureter of the bladder.</a:t>
            </a:r>
          </a:p>
        </p:txBody>
      </p:sp>
      <p:sp>
        <p:nvSpPr>
          <p:cNvPr id="326660" name="Line 4"/>
          <p:cNvSpPr>
            <a:spLocks noChangeShapeType="1"/>
          </p:cNvSpPr>
          <p:nvPr/>
        </p:nvSpPr>
        <p:spPr bwMode="auto">
          <a:xfrm>
            <a:off x="2895600" y="152400"/>
            <a:ext cx="1524000" cy="60960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SaggitalMale"/>
          <p:cNvPicPr>
            <a:picLocks noChangeAspect="1" noChangeArrowheads="1"/>
          </p:cNvPicPr>
          <p:nvPr/>
        </p:nvPicPr>
        <p:blipFill>
          <a:blip r:embed="rId3" cstate="print"/>
          <a:srcRect/>
          <a:stretch>
            <a:fillRect/>
          </a:stretch>
        </p:blipFill>
        <p:spPr bwMode="auto">
          <a:xfrm>
            <a:off x="685800" y="0"/>
            <a:ext cx="7543800" cy="5464175"/>
          </a:xfrm>
          <a:prstGeom prst="rect">
            <a:avLst/>
          </a:prstGeom>
          <a:noFill/>
        </p:spPr>
      </p:pic>
      <p:sp>
        <p:nvSpPr>
          <p:cNvPr id="327683" name="Rectangle 3"/>
          <p:cNvSpPr>
            <a:spLocks noChangeArrowheads="1"/>
          </p:cNvSpPr>
          <p:nvPr/>
        </p:nvSpPr>
        <p:spPr bwMode="auto">
          <a:xfrm>
            <a:off x="0" y="5122863"/>
            <a:ext cx="9144000" cy="1735137"/>
          </a:xfrm>
          <a:prstGeom prst="rect">
            <a:avLst/>
          </a:prstGeom>
          <a:noFill/>
          <a:ln w="9525">
            <a:noFill/>
            <a:miter lim="800000"/>
            <a:headEnd/>
            <a:tailEnd/>
          </a:ln>
          <a:effectLst/>
        </p:spPr>
        <p:txBody>
          <a:bodyPr>
            <a:spAutoFit/>
          </a:bodyPr>
          <a:lstStyle/>
          <a:p>
            <a:pPr>
              <a:spcBef>
                <a:spcPct val="50000"/>
              </a:spcBef>
            </a:pPr>
            <a:r>
              <a:rPr lang="en-US">
                <a:latin typeface="Arial Rounded MT Bold" pitchFamily="34" charset="0"/>
              </a:rPr>
              <a:t>Sperm are stored at the distal end of the old mesonephric duct...at the distal end of the ductus deferens.</a:t>
            </a:r>
          </a:p>
          <a:p>
            <a:pPr>
              <a:spcBef>
                <a:spcPct val="50000"/>
              </a:spcBef>
            </a:pPr>
            <a:r>
              <a:rPr lang="en-US">
                <a:latin typeface="Arial Rounded MT Bold" pitchFamily="34" charset="0"/>
              </a:rPr>
              <a:t>This distal end bit that attaches to the testis is called the </a:t>
            </a:r>
            <a:r>
              <a:rPr lang="en-US">
                <a:solidFill>
                  <a:srgbClr val="FF0000"/>
                </a:solidFill>
                <a:latin typeface="Arial Rounded MT Bold" pitchFamily="34" charset="0"/>
              </a:rPr>
              <a:t>EPIDIDYMIS</a:t>
            </a:r>
            <a:r>
              <a:rPr lang="en-US">
                <a:latin typeface="Arial Rounded MT Bold" pitchFamily="34" charset="0"/>
              </a:rPr>
              <a:t>.</a:t>
            </a:r>
          </a:p>
        </p:txBody>
      </p:sp>
      <p:sp>
        <p:nvSpPr>
          <p:cNvPr id="327684" name="Line 4"/>
          <p:cNvSpPr>
            <a:spLocks noChangeShapeType="1"/>
          </p:cNvSpPr>
          <p:nvPr/>
        </p:nvSpPr>
        <p:spPr bwMode="auto">
          <a:xfrm flipH="1">
            <a:off x="2667000" y="3962400"/>
            <a:ext cx="1066800" cy="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IschiorectalFossa"/>
          <p:cNvPicPr>
            <a:picLocks noChangeAspect="1" noChangeArrowheads="1"/>
          </p:cNvPicPr>
          <p:nvPr/>
        </p:nvPicPr>
        <p:blipFill>
          <a:blip r:embed="rId3" cstate="print"/>
          <a:srcRect/>
          <a:stretch>
            <a:fillRect/>
          </a:stretch>
        </p:blipFill>
        <p:spPr bwMode="auto">
          <a:xfrm>
            <a:off x="685800" y="33338"/>
            <a:ext cx="7696200" cy="67246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IntIliac"/>
          <p:cNvPicPr>
            <a:picLocks noChangeAspect="1" noChangeArrowheads="1"/>
          </p:cNvPicPr>
          <p:nvPr/>
        </p:nvPicPr>
        <p:blipFill>
          <a:blip r:embed="rId3" cstate="print"/>
          <a:srcRect/>
          <a:stretch>
            <a:fillRect/>
          </a:stretch>
        </p:blipFill>
        <p:spPr bwMode="auto">
          <a:xfrm>
            <a:off x="304800" y="30163"/>
            <a:ext cx="8458200" cy="67341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0325" y="0"/>
            <a:ext cx="9083675" cy="6832600"/>
          </a:xfrm>
          <a:prstGeom prst="rect">
            <a:avLst/>
          </a:prstGeom>
          <a:noFill/>
          <a:ln w="9525">
            <a:noFill/>
            <a:miter lim="800000"/>
            <a:headEnd/>
            <a:tailEnd/>
          </a:ln>
          <a:effectLst/>
        </p:spPr>
        <p:txBody>
          <a:bodyPr>
            <a:spAutoFit/>
          </a:bodyPr>
          <a:lstStyle/>
          <a:p>
            <a:pPr algn="ctr"/>
            <a:r>
              <a:rPr lang="en-US" sz="3200">
                <a:latin typeface="Arial Rounded MT Bold" pitchFamily="34" charset="0"/>
              </a:rPr>
              <a:t>ERECTILE TISSUE</a:t>
            </a:r>
          </a:p>
          <a:p>
            <a:endParaRPr lang="en-US" sz="1800">
              <a:latin typeface="Arial Rounded MT Bold" pitchFamily="34" charset="0"/>
            </a:endParaRPr>
          </a:p>
          <a:p>
            <a:pPr>
              <a:buFontTx/>
              <a:buChar char="•"/>
            </a:pPr>
            <a:r>
              <a:rPr lang="en-US" sz="2800">
                <a:latin typeface="Arial Rounded MT Bold" pitchFamily="34" charset="0"/>
              </a:rPr>
              <a:t>Just above (cranial to) cloacal opening in human embryo is a small bump called the </a:t>
            </a:r>
            <a:r>
              <a:rPr lang="en-US" sz="2800">
                <a:solidFill>
                  <a:srgbClr val="FF0000"/>
                </a:solidFill>
                <a:latin typeface="Arial Rounded MT Bold" pitchFamily="34" charset="0"/>
              </a:rPr>
              <a:t>GENITAL TUBERCLE</a:t>
            </a:r>
            <a:r>
              <a:rPr lang="en-US" sz="2800">
                <a:latin typeface="Arial Rounded MT Bold" pitchFamily="34" charset="0"/>
              </a:rPr>
              <a:t>.</a:t>
            </a:r>
          </a:p>
          <a:p>
            <a:pPr>
              <a:buFontTx/>
              <a:buChar char="•"/>
            </a:pPr>
            <a:r>
              <a:rPr lang="en-US" sz="2800">
                <a:latin typeface="Arial Rounded MT Bold" pitchFamily="34" charset="0"/>
              </a:rPr>
              <a:t>It forms from tissue of the cloacal rim.</a:t>
            </a:r>
          </a:p>
          <a:p>
            <a:pPr>
              <a:buFontTx/>
              <a:buChar char="•"/>
            </a:pPr>
            <a:r>
              <a:rPr lang="en-US" sz="2800">
                <a:latin typeface="Arial Rounded MT Bold" pitchFamily="34" charset="0"/>
              </a:rPr>
              <a:t>It elongates and comes to hang over opening.</a:t>
            </a:r>
          </a:p>
          <a:p>
            <a:pPr>
              <a:buFontTx/>
              <a:buChar char="•"/>
            </a:pPr>
            <a:r>
              <a:rPr lang="en-US" sz="2800">
                <a:latin typeface="Arial Rounded MT Bold" pitchFamily="34" charset="0"/>
              </a:rPr>
              <a:t>Specialized erectile tissue develops from mesoderm in the tubercle as well as rim of urogenital opening.</a:t>
            </a:r>
          </a:p>
          <a:p>
            <a:pPr>
              <a:buFontTx/>
              <a:buChar char="•"/>
            </a:pPr>
            <a:endParaRPr lang="en-US" sz="2800">
              <a:latin typeface="Arial Rounded MT Bold" pitchFamily="34" charset="0"/>
            </a:endParaRPr>
          </a:p>
          <a:p>
            <a:pPr>
              <a:buFontTx/>
              <a:buChar char="•"/>
            </a:pPr>
            <a:r>
              <a:rPr lang="en-US" sz="2800">
                <a:latin typeface="Arial Rounded MT Bold" pitchFamily="34" charset="0"/>
              </a:rPr>
              <a:t>The specialized erectile tissues form as two masses on each side of the midline (total of four-4):  </a:t>
            </a:r>
          </a:p>
          <a:p>
            <a:pPr>
              <a:buFontTx/>
              <a:buChar char="•"/>
            </a:pPr>
            <a:r>
              <a:rPr lang="en-US" sz="2800">
                <a:latin typeface="Arial Rounded MT Bold" pitchFamily="34" charset="0"/>
              </a:rPr>
              <a:t>Closer to midline:  right and left </a:t>
            </a:r>
            <a:r>
              <a:rPr lang="en-US" sz="2800">
                <a:solidFill>
                  <a:srgbClr val="FF0000"/>
                </a:solidFill>
                <a:latin typeface="Arial Rounded MT Bold" pitchFamily="34" charset="0"/>
              </a:rPr>
              <a:t>BULB</a:t>
            </a:r>
            <a:r>
              <a:rPr lang="en-US" sz="2800">
                <a:latin typeface="Arial Rounded MT Bold" pitchFamily="34" charset="0"/>
              </a:rPr>
              <a:t>.</a:t>
            </a:r>
          </a:p>
          <a:p>
            <a:pPr>
              <a:buFontTx/>
              <a:buChar char="•"/>
            </a:pPr>
            <a:r>
              <a:rPr lang="en-US" sz="2800">
                <a:latin typeface="Arial Rounded MT Bold" pitchFamily="34" charset="0"/>
              </a:rPr>
              <a:t>More laterally:  right and left </a:t>
            </a:r>
            <a:r>
              <a:rPr lang="en-US" sz="2800">
                <a:solidFill>
                  <a:srgbClr val="FF0000"/>
                </a:solidFill>
                <a:latin typeface="Arial Rounded MT Bold" pitchFamily="34" charset="0"/>
              </a:rPr>
              <a:t>CRUS</a:t>
            </a:r>
            <a:r>
              <a:rPr lang="en-US" sz="2800">
                <a:latin typeface="Arial Rounded MT Bold" pitchFamily="34" charset="0"/>
              </a:rPr>
              <a:t> (plural – curura).</a:t>
            </a:r>
            <a:endParaRPr lang="en-US" sz="1600">
              <a:latin typeface="Arial Rounded MT Bold"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uh.edu/~tgill2/image020.jpg"/>
          <p:cNvPicPr>
            <a:picLocks noChangeAspect="1" noChangeArrowheads="1"/>
          </p:cNvPicPr>
          <p:nvPr/>
        </p:nvPicPr>
        <p:blipFill>
          <a:blip r:embed="rId3" cstate="print"/>
          <a:srcRect/>
          <a:stretch>
            <a:fillRect/>
          </a:stretch>
        </p:blipFill>
        <p:spPr bwMode="auto">
          <a:xfrm>
            <a:off x="838200" y="0"/>
            <a:ext cx="6847284" cy="4572795"/>
          </a:xfrm>
          <a:prstGeom prst="rect">
            <a:avLst/>
          </a:prstGeom>
          <a:noFill/>
        </p:spPr>
      </p:pic>
      <p:sp>
        <p:nvSpPr>
          <p:cNvPr id="337922" name="Text Box 2"/>
          <p:cNvSpPr txBox="1">
            <a:spLocks noChangeArrowheads="1"/>
          </p:cNvSpPr>
          <p:nvPr/>
        </p:nvSpPr>
        <p:spPr bwMode="auto">
          <a:xfrm>
            <a:off x="0" y="4203427"/>
            <a:ext cx="9083675" cy="2677656"/>
          </a:xfrm>
          <a:prstGeom prst="rect">
            <a:avLst/>
          </a:prstGeom>
          <a:noFill/>
          <a:ln w="9525">
            <a:noFill/>
            <a:miter lim="800000"/>
            <a:headEnd/>
            <a:tailEnd/>
          </a:ln>
          <a:effectLst/>
        </p:spPr>
        <p:txBody>
          <a:bodyPr>
            <a:spAutoFit/>
          </a:bodyPr>
          <a:lstStyle/>
          <a:p>
            <a:pPr algn="ctr"/>
            <a:r>
              <a:rPr lang="en-US" sz="1400" dirty="0">
                <a:latin typeface="Arial Rounded MT Bold" pitchFamily="34" charset="0"/>
              </a:rPr>
              <a:t>ERECTILE TISSUE</a:t>
            </a:r>
          </a:p>
          <a:p>
            <a:endParaRPr lang="en-US" sz="1400" dirty="0">
              <a:latin typeface="Arial Rounded MT Bold" pitchFamily="34" charset="0"/>
            </a:endParaRPr>
          </a:p>
          <a:p>
            <a:pPr>
              <a:buFontTx/>
              <a:buChar char="•"/>
            </a:pPr>
            <a:r>
              <a:rPr lang="en-US" sz="1400" dirty="0">
                <a:latin typeface="Arial Rounded MT Bold" pitchFamily="34" charset="0"/>
              </a:rPr>
              <a:t>Just above (cranial to) </a:t>
            </a:r>
            <a:r>
              <a:rPr lang="en-US" sz="1400" dirty="0" err="1">
                <a:latin typeface="Arial Rounded MT Bold" pitchFamily="34" charset="0"/>
              </a:rPr>
              <a:t>cloacal</a:t>
            </a:r>
            <a:r>
              <a:rPr lang="en-US" sz="1400" dirty="0">
                <a:latin typeface="Arial Rounded MT Bold" pitchFamily="34" charset="0"/>
              </a:rPr>
              <a:t> opening in human embryo is a small bump called the </a:t>
            </a:r>
            <a:r>
              <a:rPr lang="en-US" sz="1400" dirty="0">
                <a:solidFill>
                  <a:srgbClr val="FF0000"/>
                </a:solidFill>
                <a:latin typeface="Arial Rounded MT Bold" pitchFamily="34" charset="0"/>
              </a:rPr>
              <a:t>GENITAL TUBERCLE</a:t>
            </a:r>
            <a:r>
              <a:rPr lang="en-US" sz="1400" dirty="0">
                <a:latin typeface="Arial Rounded MT Bold" pitchFamily="34" charset="0"/>
              </a:rPr>
              <a:t>.</a:t>
            </a:r>
          </a:p>
          <a:p>
            <a:pPr>
              <a:buFontTx/>
              <a:buChar char="•"/>
            </a:pPr>
            <a:r>
              <a:rPr lang="en-US" sz="1400" dirty="0">
                <a:latin typeface="Arial Rounded MT Bold" pitchFamily="34" charset="0"/>
              </a:rPr>
              <a:t>It forms from tissue of the </a:t>
            </a:r>
            <a:r>
              <a:rPr lang="en-US" sz="1400" dirty="0" err="1">
                <a:latin typeface="Arial Rounded MT Bold" pitchFamily="34" charset="0"/>
              </a:rPr>
              <a:t>cloacal</a:t>
            </a:r>
            <a:r>
              <a:rPr lang="en-US" sz="1400" dirty="0">
                <a:latin typeface="Arial Rounded MT Bold" pitchFamily="34" charset="0"/>
              </a:rPr>
              <a:t> rim.</a:t>
            </a:r>
          </a:p>
          <a:p>
            <a:pPr>
              <a:buFontTx/>
              <a:buChar char="•"/>
            </a:pPr>
            <a:r>
              <a:rPr lang="en-US" sz="1400" dirty="0">
                <a:latin typeface="Arial Rounded MT Bold" pitchFamily="34" charset="0"/>
              </a:rPr>
              <a:t>It elongates and comes to hang over opening.</a:t>
            </a:r>
          </a:p>
          <a:p>
            <a:pPr>
              <a:buFontTx/>
              <a:buChar char="•"/>
            </a:pPr>
            <a:r>
              <a:rPr lang="en-US" sz="1400" dirty="0">
                <a:latin typeface="Arial Rounded MT Bold" pitchFamily="34" charset="0"/>
              </a:rPr>
              <a:t>Specialized erectile tissue develops from mesoderm in the tubercle as well as rim of </a:t>
            </a:r>
            <a:r>
              <a:rPr lang="en-US" sz="1400" dirty="0" err="1">
                <a:latin typeface="Arial Rounded MT Bold" pitchFamily="34" charset="0"/>
              </a:rPr>
              <a:t>urogenital</a:t>
            </a:r>
            <a:r>
              <a:rPr lang="en-US" sz="1400" dirty="0">
                <a:latin typeface="Arial Rounded MT Bold" pitchFamily="34" charset="0"/>
              </a:rPr>
              <a:t> opening.</a:t>
            </a:r>
          </a:p>
          <a:p>
            <a:pPr>
              <a:buFontTx/>
              <a:buChar char="•"/>
            </a:pPr>
            <a:endParaRPr lang="en-US" sz="1400" dirty="0">
              <a:latin typeface="Arial Rounded MT Bold" pitchFamily="34" charset="0"/>
            </a:endParaRPr>
          </a:p>
          <a:p>
            <a:pPr>
              <a:buFontTx/>
              <a:buChar char="•"/>
            </a:pPr>
            <a:r>
              <a:rPr lang="en-US" sz="1400" dirty="0">
                <a:latin typeface="Arial Rounded MT Bold" pitchFamily="34" charset="0"/>
              </a:rPr>
              <a:t>The specialized erectile tissues form as two masses on each side of the midline (total of four-4):  </a:t>
            </a:r>
          </a:p>
          <a:p>
            <a:pPr>
              <a:buFontTx/>
              <a:buChar char="•"/>
            </a:pPr>
            <a:r>
              <a:rPr lang="en-US" sz="1400" dirty="0">
                <a:latin typeface="Arial Rounded MT Bold" pitchFamily="34" charset="0"/>
              </a:rPr>
              <a:t>Closer to midline:  right and left </a:t>
            </a:r>
            <a:r>
              <a:rPr lang="en-US" sz="1400" dirty="0">
                <a:solidFill>
                  <a:srgbClr val="FF0000"/>
                </a:solidFill>
                <a:latin typeface="Arial Rounded MT Bold" pitchFamily="34" charset="0"/>
              </a:rPr>
              <a:t>BULB</a:t>
            </a:r>
            <a:r>
              <a:rPr lang="en-US" sz="1400" dirty="0">
                <a:latin typeface="Arial Rounded MT Bold" pitchFamily="34" charset="0"/>
              </a:rPr>
              <a:t>.</a:t>
            </a:r>
          </a:p>
          <a:p>
            <a:pPr>
              <a:buFontTx/>
              <a:buChar char="•"/>
            </a:pPr>
            <a:r>
              <a:rPr lang="en-US" sz="1400" dirty="0">
                <a:latin typeface="Arial Rounded MT Bold" pitchFamily="34" charset="0"/>
              </a:rPr>
              <a:t>More laterally:  right and left </a:t>
            </a:r>
            <a:r>
              <a:rPr lang="en-US" sz="1400" dirty="0">
                <a:solidFill>
                  <a:srgbClr val="FF0000"/>
                </a:solidFill>
                <a:latin typeface="Arial Rounded MT Bold" pitchFamily="34" charset="0"/>
              </a:rPr>
              <a:t>CRUS</a:t>
            </a:r>
            <a:r>
              <a:rPr lang="en-US" sz="1400" dirty="0">
                <a:latin typeface="Arial Rounded MT Bold" pitchFamily="34" charset="0"/>
              </a:rPr>
              <a:t> (plural – </a:t>
            </a:r>
            <a:r>
              <a:rPr lang="en-US" sz="1400" dirty="0" err="1">
                <a:latin typeface="Arial Rounded MT Bold" pitchFamily="34" charset="0"/>
              </a:rPr>
              <a:t>curura</a:t>
            </a:r>
            <a:r>
              <a:rPr lang="en-US" sz="1400" dirty="0">
                <a:latin typeface="Arial Rounded MT Bold" pitchFamily="34"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GenTubercle"/>
          <p:cNvPicPr>
            <a:picLocks noChangeAspect="1" noChangeArrowheads="1"/>
          </p:cNvPicPr>
          <p:nvPr/>
        </p:nvPicPr>
        <p:blipFill>
          <a:blip r:embed="rId3" cstate="print"/>
          <a:srcRect/>
          <a:stretch>
            <a:fillRect/>
          </a:stretch>
        </p:blipFill>
        <p:spPr bwMode="auto">
          <a:xfrm>
            <a:off x="1066800" y="2514600"/>
            <a:ext cx="7086600" cy="4105275"/>
          </a:xfrm>
          <a:prstGeom prst="rect">
            <a:avLst/>
          </a:prstGeom>
          <a:noFill/>
        </p:spPr>
      </p:pic>
      <p:sp>
        <p:nvSpPr>
          <p:cNvPr id="338947" name="Rectangle 3"/>
          <p:cNvSpPr>
            <a:spLocks noChangeArrowheads="1"/>
          </p:cNvSpPr>
          <p:nvPr/>
        </p:nvSpPr>
        <p:spPr bwMode="auto">
          <a:xfrm>
            <a:off x="0" y="0"/>
            <a:ext cx="9144000" cy="2830513"/>
          </a:xfrm>
          <a:prstGeom prst="rect">
            <a:avLst/>
          </a:prstGeom>
          <a:noFill/>
          <a:ln w="9525">
            <a:noFill/>
            <a:miter lim="800000"/>
            <a:headEnd/>
            <a:tailEnd/>
          </a:ln>
          <a:effectLst/>
        </p:spPr>
        <p:txBody>
          <a:bodyPr>
            <a:spAutoFit/>
          </a:bodyPr>
          <a:lstStyle/>
          <a:p>
            <a:pPr>
              <a:spcBef>
                <a:spcPct val="50000"/>
              </a:spcBef>
            </a:pPr>
            <a:r>
              <a:rPr lang="en-US">
                <a:latin typeface="Arial Rounded MT Bold" pitchFamily="34" charset="0"/>
              </a:rPr>
              <a:t>(RETURN TO) DIVISION OF THE CLOACA</a:t>
            </a:r>
          </a:p>
          <a:p>
            <a:pPr>
              <a:spcBef>
                <a:spcPct val="50000"/>
              </a:spcBef>
              <a:buFontTx/>
              <a:buChar char="•"/>
            </a:pPr>
            <a:r>
              <a:rPr lang="en-US">
                <a:latin typeface="Arial Rounded MT Bold" pitchFamily="34" charset="0"/>
              </a:rPr>
              <a:t>Recall how the </a:t>
            </a:r>
            <a:r>
              <a:rPr lang="en-US">
                <a:solidFill>
                  <a:srgbClr val="FF0000"/>
                </a:solidFill>
                <a:latin typeface="Arial Rounded MT Bold" pitchFamily="34" charset="0"/>
              </a:rPr>
              <a:t>urogenital diaphragm</a:t>
            </a:r>
            <a:r>
              <a:rPr lang="en-US">
                <a:latin typeface="Arial Rounded MT Bold" pitchFamily="34" charset="0"/>
              </a:rPr>
              <a:t> subdivided the cloaca in a rectum and a bladder.</a:t>
            </a:r>
          </a:p>
          <a:p>
            <a:pPr>
              <a:spcBef>
                <a:spcPct val="50000"/>
              </a:spcBef>
              <a:buFontTx/>
              <a:buChar char="•"/>
            </a:pPr>
            <a:r>
              <a:rPr lang="en-US">
                <a:latin typeface="Arial Rounded MT Bold" pitchFamily="34" charset="0"/>
              </a:rPr>
              <a:t>Recall also how it subdivide the cloacal opening to split off the urogenital opening from the anus.</a:t>
            </a:r>
          </a:p>
          <a:p>
            <a:pPr>
              <a:spcBef>
                <a:spcPct val="50000"/>
              </a:spcBef>
              <a:buFontTx/>
              <a:buChar char="•"/>
            </a:pPr>
            <a:r>
              <a:rPr lang="en-US">
                <a:latin typeface="Arial Rounded MT Bold" pitchFamily="34" charset="0"/>
              </a:rPr>
              <a:t>The urogenital opening is the more ventral of the two.</a:t>
            </a:r>
          </a:p>
        </p:txBody>
      </p:sp>
      <p:sp>
        <p:nvSpPr>
          <p:cNvPr id="338948" name="Line 4"/>
          <p:cNvSpPr>
            <a:spLocks noChangeShapeType="1"/>
          </p:cNvSpPr>
          <p:nvPr/>
        </p:nvSpPr>
        <p:spPr bwMode="auto">
          <a:xfrm flipH="1">
            <a:off x="5715000" y="4191000"/>
            <a:ext cx="2438400" cy="60960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0" y="0"/>
            <a:ext cx="9144000" cy="5691188"/>
          </a:xfrm>
          <a:prstGeom prst="rect">
            <a:avLst/>
          </a:prstGeom>
          <a:noFill/>
          <a:ln w="9525">
            <a:noFill/>
            <a:miter lim="800000"/>
            <a:headEnd/>
            <a:tailEnd/>
          </a:ln>
          <a:effectLst/>
        </p:spPr>
        <p:txBody>
          <a:bodyPr>
            <a:spAutoFit/>
          </a:bodyPr>
          <a:lstStyle/>
          <a:p>
            <a:pPr algn="ctr"/>
            <a:r>
              <a:rPr lang="en-US" sz="3200">
                <a:latin typeface="Arial Rounded MT Bold" pitchFamily="34" charset="0"/>
              </a:rPr>
              <a:t>ERECTILE TISSUE IN THE MALE</a:t>
            </a:r>
          </a:p>
          <a:p>
            <a:endParaRPr lang="en-US">
              <a:latin typeface="Arial Rounded MT Bold" pitchFamily="34" charset="0"/>
            </a:endParaRPr>
          </a:p>
          <a:p>
            <a:r>
              <a:rPr lang="en-US">
                <a:latin typeface="Arial Rounded MT Bold" pitchFamily="34" charset="0"/>
              </a:rPr>
              <a:t>Males have three columns of erectile tissue.</a:t>
            </a:r>
          </a:p>
          <a:p>
            <a:endParaRPr lang="en-US">
              <a:latin typeface="Arial Rounded MT Bold" pitchFamily="34" charset="0"/>
            </a:endParaRPr>
          </a:p>
          <a:p>
            <a:pPr>
              <a:buFontTx/>
              <a:buChar char="•"/>
            </a:pPr>
            <a:r>
              <a:rPr lang="en-US">
                <a:latin typeface="Arial Rounded MT Bold" pitchFamily="34" charset="0"/>
              </a:rPr>
              <a:t>Right and left bulbs fuse in the midline to form the </a:t>
            </a:r>
            <a:r>
              <a:rPr lang="en-US">
                <a:solidFill>
                  <a:srgbClr val="FF0000"/>
                </a:solidFill>
                <a:latin typeface="Arial Rounded MT Bold" pitchFamily="34" charset="0"/>
              </a:rPr>
              <a:t>CORPORA SPONGIOSUM</a:t>
            </a:r>
            <a:r>
              <a:rPr lang="en-US">
                <a:latin typeface="Arial Rounded MT Bold" pitchFamily="34" charset="0"/>
              </a:rPr>
              <a:t> – surrounds the urethra.</a:t>
            </a:r>
          </a:p>
          <a:p>
            <a:pPr>
              <a:buFontTx/>
              <a:buChar char="•"/>
            </a:pPr>
            <a:r>
              <a:rPr lang="en-US">
                <a:latin typeface="Arial Rounded MT Bold" pitchFamily="34" charset="0"/>
              </a:rPr>
              <a:t>Urethra emerges out of tip of enlarged genital tubercle – the </a:t>
            </a:r>
            <a:r>
              <a:rPr lang="en-US">
                <a:solidFill>
                  <a:srgbClr val="FF0000"/>
                </a:solidFill>
                <a:latin typeface="Arial Rounded MT Bold" pitchFamily="34" charset="0"/>
              </a:rPr>
              <a:t>GLANS OF THE PENIS</a:t>
            </a:r>
            <a:r>
              <a:rPr lang="en-US">
                <a:latin typeface="Arial Rounded MT Bold" pitchFamily="34" charset="0"/>
              </a:rPr>
              <a:t>.</a:t>
            </a:r>
          </a:p>
          <a:p>
            <a:pPr>
              <a:buFontTx/>
              <a:buChar char="•"/>
            </a:pPr>
            <a:r>
              <a:rPr lang="en-US">
                <a:latin typeface="Arial Rounded MT Bold" pitchFamily="34" charset="0"/>
              </a:rPr>
              <a:t>At its tip is the bulbous dilation that is the GLANS OF THE PENIS.</a:t>
            </a:r>
          </a:p>
          <a:p>
            <a:endParaRPr lang="en-US">
              <a:latin typeface="Arial Rounded MT Bold" pitchFamily="34" charset="0"/>
            </a:endParaRPr>
          </a:p>
          <a:p>
            <a:pPr>
              <a:buFontTx/>
              <a:buChar char="•"/>
            </a:pPr>
            <a:r>
              <a:rPr lang="en-US">
                <a:latin typeface="Arial Rounded MT Bold" pitchFamily="34" charset="0"/>
              </a:rPr>
              <a:t>Right and left crura remain independent and form the paired </a:t>
            </a:r>
            <a:r>
              <a:rPr lang="en-US">
                <a:solidFill>
                  <a:srgbClr val="FF0000"/>
                </a:solidFill>
                <a:latin typeface="Arial Rounded MT Bold" pitchFamily="34" charset="0"/>
              </a:rPr>
              <a:t>CORPORA CAVERNOSA</a:t>
            </a:r>
            <a:r>
              <a:rPr lang="en-US">
                <a:latin typeface="Arial Rounded MT Bold" pitchFamily="34" charset="0"/>
              </a:rPr>
              <a:t>.</a:t>
            </a:r>
          </a:p>
          <a:p>
            <a:pPr>
              <a:buFontTx/>
              <a:buChar char="•"/>
            </a:pPr>
            <a:r>
              <a:rPr lang="en-US">
                <a:latin typeface="Arial Rounded MT Bold" pitchFamily="34" charset="0"/>
              </a:rPr>
              <a:t>Right and left sides are bound to one another by </a:t>
            </a:r>
            <a:r>
              <a:rPr lang="en-US">
                <a:solidFill>
                  <a:srgbClr val="FF0000"/>
                </a:solidFill>
                <a:latin typeface="Arial Rounded MT Bold" pitchFamily="34" charset="0"/>
              </a:rPr>
              <a:t>TUNICA ALBUGINEA</a:t>
            </a:r>
            <a:r>
              <a:rPr lang="en-US">
                <a:latin typeface="Arial Rounded MT Bold" pitchFamily="34"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uh.edu/~tgill2/image020.jpg"/>
          <p:cNvPicPr>
            <a:picLocks noChangeAspect="1" noChangeArrowheads="1"/>
          </p:cNvPicPr>
          <p:nvPr/>
        </p:nvPicPr>
        <p:blipFill>
          <a:blip r:embed="rId3" cstate="print"/>
          <a:srcRect/>
          <a:stretch>
            <a:fillRect/>
          </a:stretch>
        </p:blipFill>
        <p:spPr bwMode="auto">
          <a:xfrm>
            <a:off x="-2362200" y="914400"/>
            <a:ext cx="6389688" cy="4267200"/>
          </a:xfrm>
          <a:prstGeom prst="rect">
            <a:avLst/>
          </a:prstGeom>
          <a:noFill/>
        </p:spPr>
      </p:pic>
      <p:sp>
        <p:nvSpPr>
          <p:cNvPr id="339970" name="Text Box 2"/>
          <p:cNvSpPr txBox="1">
            <a:spLocks noChangeArrowheads="1"/>
          </p:cNvSpPr>
          <p:nvPr/>
        </p:nvSpPr>
        <p:spPr bwMode="auto">
          <a:xfrm>
            <a:off x="4038600" y="0"/>
            <a:ext cx="5105400" cy="6494085"/>
          </a:xfrm>
          <a:prstGeom prst="rect">
            <a:avLst/>
          </a:prstGeom>
          <a:noFill/>
          <a:ln w="9525">
            <a:noFill/>
            <a:miter lim="800000"/>
            <a:headEnd/>
            <a:tailEnd/>
          </a:ln>
          <a:effectLst/>
        </p:spPr>
        <p:txBody>
          <a:bodyPr wrap="square">
            <a:spAutoFit/>
          </a:bodyPr>
          <a:lstStyle/>
          <a:p>
            <a:pPr algn="ctr"/>
            <a:r>
              <a:rPr lang="en-US" sz="2800" dirty="0">
                <a:latin typeface="Arial Rounded MT Bold" pitchFamily="34" charset="0"/>
              </a:rPr>
              <a:t>ERECTILE TISSUE IN THE MALE</a:t>
            </a:r>
          </a:p>
          <a:p>
            <a:endParaRPr lang="en-US" sz="2000" dirty="0">
              <a:latin typeface="Arial Rounded MT Bold" pitchFamily="34" charset="0"/>
            </a:endParaRPr>
          </a:p>
          <a:p>
            <a:r>
              <a:rPr lang="en-US" sz="2000" dirty="0">
                <a:latin typeface="Arial Rounded MT Bold" pitchFamily="34" charset="0"/>
              </a:rPr>
              <a:t>Males have three columns of erectile tissue.</a:t>
            </a:r>
          </a:p>
          <a:p>
            <a:endParaRPr lang="en-US" sz="2000" dirty="0">
              <a:latin typeface="Arial Rounded MT Bold" pitchFamily="34" charset="0"/>
            </a:endParaRPr>
          </a:p>
          <a:p>
            <a:pPr>
              <a:buFontTx/>
              <a:buChar char="•"/>
            </a:pPr>
            <a:r>
              <a:rPr lang="en-US" sz="2000" dirty="0">
                <a:latin typeface="Arial Rounded MT Bold" pitchFamily="34" charset="0"/>
              </a:rPr>
              <a:t>Right and left bulbs fuse in the midline to form the </a:t>
            </a:r>
            <a:r>
              <a:rPr lang="en-US" sz="2000" dirty="0">
                <a:solidFill>
                  <a:srgbClr val="FF0000"/>
                </a:solidFill>
                <a:latin typeface="Arial Rounded MT Bold" pitchFamily="34" charset="0"/>
              </a:rPr>
              <a:t>CORPORA SPONGIOSUM</a:t>
            </a:r>
            <a:r>
              <a:rPr lang="en-US" sz="2000" dirty="0">
                <a:latin typeface="Arial Rounded MT Bold" pitchFamily="34" charset="0"/>
              </a:rPr>
              <a:t> – surrounds the urethra.</a:t>
            </a:r>
          </a:p>
          <a:p>
            <a:pPr>
              <a:buFontTx/>
              <a:buChar char="•"/>
            </a:pPr>
            <a:r>
              <a:rPr lang="en-US" sz="2000" dirty="0">
                <a:latin typeface="Arial Rounded MT Bold" pitchFamily="34" charset="0"/>
              </a:rPr>
              <a:t>Urethra emerges out of tip of enlarged genital tubercle – the </a:t>
            </a:r>
            <a:r>
              <a:rPr lang="en-US" sz="2000" dirty="0">
                <a:solidFill>
                  <a:srgbClr val="FF0000"/>
                </a:solidFill>
                <a:latin typeface="Arial Rounded MT Bold" pitchFamily="34" charset="0"/>
              </a:rPr>
              <a:t>GLANS OF THE PENIS</a:t>
            </a:r>
            <a:r>
              <a:rPr lang="en-US" sz="2000" dirty="0">
                <a:latin typeface="Arial Rounded MT Bold" pitchFamily="34" charset="0"/>
              </a:rPr>
              <a:t>.</a:t>
            </a:r>
          </a:p>
          <a:p>
            <a:pPr>
              <a:buFontTx/>
              <a:buChar char="•"/>
            </a:pPr>
            <a:r>
              <a:rPr lang="en-US" sz="2000" dirty="0">
                <a:latin typeface="Arial Rounded MT Bold" pitchFamily="34" charset="0"/>
              </a:rPr>
              <a:t>At its tip is the bulbous dilation that is the GLANS OF THE PENIS.</a:t>
            </a:r>
          </a:p>
          <a:p>
            <a:endParaRPr lang="en-US" sz="2000" dirty="0">
              <a:latin typeface="Arial Rounded MT Bold" pitchFamily="34" charset="0"/>
            </a:endParaRPr>
          </a:p>
          <a:p>
            <a:pPr>
              <a:buFontTx/>
              <a:buChar char="•"/>
            </a:pPr>
            <a:r>
              <a:rPr lang="en-US" sz="2000" dirty="0">
                <a:latin typeface="Arial Rounded MT Bold" pitchFamily="34" charset="0"/>
              </a:rPr>
              <a:t>Right and left </a:t>
            </a:r>
            <a:r>
              <a:rPr lang="en-US" sz="2000" dirty="0" err="1">
                <a:latin typeface="Arial Rounded MT Bold" pitchFamily="34" charset="0"/>
              </a:rPr>
              <a:t>crura</a:t>
            </a:r>
            <a:r>
              <a:rPr lang="en-US" sz="2000" dirty="0">
                <a:latin typeface="Arial Rounded MT Bold" pitchFamily="34" charset="0"/>
              </a:rPr>
              <a:t> remain independent and form the paired </a:t>
            </a:r>
            <a:r>
              <a:rPr lang="en-US" sz="2000" dirty="0">
                <a:solidFill>
                  <a:srgbClr val="FF0000"/>
                </a:solidFill>
                <a:latin typeface="Arial Rounded MT Bold" pitchFamily="34" charset="0"/>
              </a:rPr>
              <a:t>CORPORA CAVERNOSA</a:t>
            </a:r>
            <a:r>
              <a:rPr lang="en-US" sz="2000" dirty="0">
                <a:latin typeface="Arial Rounded MT Bold" pitchFamily="34" charset="0"/>
              </a:rPr>
              <a:t>.</a:t>
            </a:r>
          </a:p>
          <a:p>
            <a:pPr>
              <a:buFontTx/>
              <a:buChar char="•"/>
            </a:pPr>
            <a:r>
              <a:rPr lang="en-US" sz="2000" dirty="0">
                <a:latin typeface="Arial Rounded MT Bold" pitchFamily="34" charset="0"/>
              </a:rPr>
              <a:t>Right and left sides are bound to one another by </a:t>
            </a:r>
            <a:r>
              <a:rPr lang="en-US" sz="2000" dirty="0">
                <a:solidFill>
                  <a:srgbClr val="FF0000"/>
                </a:solidFill>
                <a:latin typeface="Arial Rounded MT Bold" pitchFamily="34" charset="0"/>
              </a:rPr>
              <a:t>TUNICA ALBUGINEA</a:t>
            </a:r>
            <a:r>
              <a:rPr lang="en-US" sz="2000" dirty="0">
                <a:latin typeface="Arial Rounded MT Bold" pitchFamily="34" charset="0"/>
              </a:rPr>
              <a:t>.</a:t>
            </a:r>
          </a:p>
        </p:txBody>
      </p:sp>
      <p:sp>
        <p:nvSpPr>
          <p:cNvPr id="4" name="Rectangle 3"/>
          <p:cNvSpPr/>
          <p:nvPr/>
        </p:nvSpPr>
        <p:spPr>
          <a:xfrm>
            <a:off x="-533400" y="3352800"/>
            <a:ext cx="9144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PenisColumns"/>
          <p:cNvPicPr>
            <a:picLocks noChangeAspect="1" noChangeArrowheads="1"/>
          </p:cNvPicPr>
          <p:nvPr/>
        </p:nvPicPr>
        <p:blipFill>
          <a:blip r:embed="rId3" cstate="print"/>
          <a:srcRect/>
          <a:stretch>
            <a:fillRect/>
          </a:stretch>
        </p:blipFill>
        <p:spPr bwMode="auto">
          <a:xfrm>
            <a:off x="5659438" y="4498975"/>
            <a:ext cx="3484562" cy="2359025"/>
          </a:xfrm>
          <a:prstGeom prst="rect">
            <a:avLst/>
          </a:prstGeom>
          <a:noFill/>
        </p:spPr>
      </p:pic>
      <p:pic>
        <p:nvPicPr>
          <p:cNvPr id="233476" name="Picture 4" descr="UrethraAndColumns"/>
          <p:cNvPicPr>
            <a:picLocks noChangeAspect="1" noChangeArrowheads="1"/>
          </p:cNvPicPr>
          <p:nvPr/>
        </p:nvPicPr>
        <p:blipFill>
          <a:blip r:embed="rId4" cstate="print"/>
          <a:srcRect/>
          <a:stretch>
            <a:fillRect/>
          </a:stretch>
        </p:blipFill>
        <p:spPr bwMode="auto">
          <a:xfrm>
            <a:off x="0" y="0"/>
            <a:ext cx="5426075" cy="5499100"/>
          </a:xfrm>
          <a:prstGeom prst="rect">
            <a:avLst/>
          </a:prstGeom>
          <a:noFill/>
        </p:spPr>
      </p:pic>
      <p:sp>
        <p:nvSpPr>
          <p:cNvPr id="233477" name="Line 5"/>
          <p:cNvSpPr>
            <a:spLocks noChangeShapeType="1"/>
          </p:cNvSpPr>
          <p:nvPr/>
        </p:nvSpPr>
        <p:spPr bwMode="auto">
          <a:xfrm flipH="1" flipV="1">
            <a:off x="3352800" y="3505200"/>
            <a:ext cx="4114800" cy="1295400"/>
          </a:xfrm>
          <a:prstGeom prst="line">
            <a:avLst/>
          </a:prstGeom>
          <a:noFill/>
          <a:ln w="57150">
            <a:solidFill>
              <a:srgbClr val="FF0000"/>
            </a:solidFill>
            <a:round/>
            <a:headEnd/>
            <a:tailEnd/>
          </a:ln>
          <a:effectLst/>
        </p:spPr>
        <p:txBody>
          <a:bodyPr/>
          <a:lstStyle/>
          <a:p>
            <a:endParaRPr lang="en-US"/>
          </a:p>
        </p:txBody>
      </p:sp>
      <p:sp>
        <p:nvSpPr>
          <p:cNvPr id="233478" name="Line 6"/>
          <p:cNvSpPr>
            <a:spLocks noChangeShapeType="1"/>
          </p:cNvSpPr>
          <p:nvPr/>
        </p:nvSpPr>
        <p:spPr bwMode="auto">
          <a:xfrm flipH="1" flipV="1">
            <a:off x="2438400" y="3429000"/>
            <a:ext cx="4953000" cy="3276600"/>
          </a:xfrm>
          <a:prstGeom prst="line">
            <a:avLst/>
          </a:prstGeom>
          <a:noFill/>
          <a:ln w="57150">
            <a:solidFill>
              <a:srgbClr val="FF0000"/>
            </a:solidFill>
            <a:round/>
            <a:headEnd/>
            <a:tailEnd/>
          </a:ln>
          <a:effec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PenisColumns"/>
          <p:cNvPicPr>
            <a:picLocks noChangeAspect="1" noChangeArrowheads="1"/>
          </p:cNvPicPr>
          <p:nvPr/>
        </p:nvPicPr>
        <p:blipFill>
          <a:blip r:embed="rId3" cstate="print"/>
          <a:srcRect/>
          <a:stretch>
            <a:fillRect/>
          </a:stretch>
        </p:blipFill>
        <p:spPr bwMode="auto">
          <a:xfrm>
            <a:off x="0" y="334963"/>
            <a:ext cx="9144000" cy="618966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PenisParts"/>
          <p:cNvPicPr>
            <a:picLocks noChangeAspect="1" noChangeArrowheads="1"/>
          </p:cNvPicPr>
          <p:nvPr/>
        </p:nvPicPr>
        <p:blipFill>
          <a:blip r:embed="rId3" cstate="print"/>
          <a:srcRect/>
          <a:stretch>
            <a:fillRect/>
          </a:stretch>
        </p:blipFill>
        <p:spPr bwMode="auto">
          <a:xfrm>
            <a:off x="2036763" y="0"/>
            <a:ext cx="50673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0" y="0"/>
            <a:ext cx="9144000" cy="5232202"/>
          </a:xfrm>
          <a:prstGeom prst="rect">
            <a:avLst/>
          </a:prstGeom>
          <a:noFill/>
          <a:ln w="9525">
            <a:noFill/>
            <a:miter lim="800000"/>
            <a:headEnd/>
            <a:tailEnd/>
          </a:ln>
          <a:effectLst/>
        </p:spPr>
        <p:txBody>
          <a:bodyPr>
            <a:spAutoFit/>
          </a:bodyPr>
          <a:lstStyle/>
          <a:p>
            <a:pPr algn="ctr">
              <a:spcBef>
                <a:spcPct val="50000"/>
              </a:spcBef>
            </a:pPr>
            <a:r>
              <a:rPr lang="en-US" sz="3600" dirty="0">
                <a:latin typeface="Arial Rounded MT Bold" pitchFamily="34" charset="0"/>
              </a:rPr>
              <a:t>ERECTILE TISSUE IN THE FEMALE</a:t>
            </a:r>
          </a:p>
          <a:p>
            <a:pPr>
              <a:spcBef>
                <a:spcPct val="50000"/>
              </a:spcBef>
              <a:buFontTx/>
              <a:buChar char="•"/>
            </a:pPr>
            <a:r>
              <a:rPr lang="en-US" sz="2800" dirty="0">
                <a:latin typeface="Arial Rounded MT Bold" pitchFamily="34" charset="0"/>
              </a:rPr>
              <a:t>Erectile tissue is present, but bulbs do not fuse in midline and do not enlarge  as much.</a:t>
            </a:r>
          </a:p>
          <a:p>
            <a:pPr>
              <a:spcBef>
                <a:spcPct val="50000"/>
              </a:spcBef>
              <a:buFontTx/>
              <a:buChar char="•"/>
            </a:pPr>
            <a:r>
              <a:rPr lang="en-US" dirty="0">
                <a:latin typeface="Arial Rounded MT Bold" pitchFamily="34" charset="0"/>
              </a:rPr>
              <a:t>They form separate masses of erectile tissue on either side of the </a:t>
            </a:r>
            <a:r>
              <a:rPr lang="en-US" dirty="0" err="1">
                <a:latin typeface="Arial Rounded MT Bold" pitchFamily="34" charset="0"/>
              </a:rPr>
              <a:t>vginal</a:t>
            </a:r>
            <a:r>
              <a:rPr lang="en-US" dirty="0">
                <a:latin typeface="Arial Rounded MT Bold" pitchFamily="34" charset="0"/>
              </a:rPr>
              <a:t> opening  - the </a:t>
            </a:r>
            <a:r>
              <a:rPr lang="en-US" dirty="0">
                <a:solidFill>
                  <a:srgbClr val="FF0000"/>
                </a:solidFill>
                <a:latin typeface="Arial Rounded MT Bold" pitchFamily="34" charset="0"/>
              </a:rPr>
              <a:t>BULBS OF THE VESTIBULE</a:t>
            </a:r>
            <a:r>
              <a:rPr lang="en-US" dirty="0">
                <a:latin typeface="Arial Rounded MT Bold" pitchFamily="34" charset="0"/>
              </a:rPr>
              <a:t>, which become the </a:t>
            </a:r>
            <a:r>
              <a:rPr lang="en-US" dirty="0">
                <a:solidFill>
                  <a:srgbClr val="FF0000"/>
                </a:solidFill>
                <a:latin typeface="Arial Rounded MT Bold" pitchFamily="34" charset="0"/>
              </a:rPr>
              <a:t>LABIA MINORA</a:t>
            </a:r>
            <a:r>
              <a:rPr lang="en-US" dirty="0">
                <a:latin typeface="Arial Rounded MT Bold" pitchFamily="34" charset="0"/>
              </a:rPr>
              <a:t> (singular, MINORUM)</a:t>
            </a:r>
          </a:p>
          <a:p>
            <a:pPr>
              <a:spcBef>
                <a:spcPct val="50000"/>
              </a:spcBef>
              <a:buFontTx/>
              <a:buChar char="•"/>
            </a:pPr>
            <a:r>
              <a:rPr lang="en-US" dirty="0">
                <a:latin typeface="Arial Rounded MT Bold" pitchFamily="34" charset="0"/>
              </a:rPr>
              <a:t>As a result, the female urethra cannot be enclosed in the midline (as in the corpora </a:t>
            </a:r>
            <a:r>
              <a:rPr lang="en-US" dirty="0" err="1">
                <a:latin typeface="Arial Rounded MT Bold" pitchFamily="34" charset="0"/>
              </a:rPr>
              <a:t>spongiosa</a:t>
            </a:r>
            <a:r>
              <a:rPr lang="en-US" dirty="0">
                <a:latin typeface="Arial Rounded MT Bold" pitchFamily="34" charset="0"/>
              </a:rPr>
              <a:t> of the male)</a:t>
            </a:r>
          </a:p>
          <a:p>
            <a:pPr>
              <a:spcBef>
                <a:spcPct val="50000"/>
              </a:spcBef>
              <a:buFontTx/>
              <a:buChar char="•"/>
            </a:pPr>
            <a:r>
              <a:rPr lang="en-US" dirty="0">
                <a:latin typeface="Arial Rounded MT Bold" pitchFamily="34" charset="0"/>
              </a:rPr>
              <a:t>The tip end if the midline columns is the </a:t>
            </a:r>
            <a:r>
              <a:rPr lang="en-US" dirty="0">
                <a:solidFill>
                  <a:srgbClr val="FF0000"/>
                </a:solidFill>
                <a:latin typeface="Arial Rounded MT Bold" pitchFamily="34" charset="0"/>
              </a:rPr>
              <a:t>CLITORIS</a:t>
            </a:r>
            <a:r>
              <a:rPr lang="en-US" dirty="0" smtClean="0">
                <a:latin typeface="Arial Rounded MT Bold" pitchFamily="34" charset="0"/>
              </a:rPr>
              <a:t>. (Similarly sensitive to </a:t>
            </a:r>
            <a:r>
              <a:rPr lang="en-US" dirty="0" err="1" smtClean="0">
                <a:latin typeface="Arial Rounded MT Bold" pitchFamily="34" charset="0"/>
              </a:rPr>
              <a:t>glans</a:t>
            </a:r>
            <a:r>
              <a:rPr lang="en-US" dirty="0" smtClean="0">
                <a:latin typeface="Arial Rounded MT Bold" pitchFamily="34" charset="0"/>
              </a:rPr>
              <a:t> of male.) Right and left </a:t>
            </a:r>
            <a:r>
              <a:rPr lang="en-US" dirty="0" err="1" smtClean="0">
                <a:latin typeface="Arial Rounded MT Bold" pitchFamily="34" charset="0"/>
              </a:rPr>
              <a:t>crura</a:t>
            </a:r>
            <a:r>
              <a:rPr lang="en-US" dirty="0" smtClean="0">
                <a:latin typeface="Arial Rounded MT Bold" pitchFamily="34" charset="0"/>
              </a:rPr>
              <a:t> form (much smaller) corpora </a:t>
            </a:r>
            <a:r>
              <a:rPr lang="en-US" dirty="0" err="1" smtClean="0">
                <a:latin typeface="Arial Rounded MT Bold" pitchFamily="34" charset="0"/>
              </a:rPr>
              <a:t>cavernosa</a:t>
            </a:r>
            <a:r>
              <a:rPr lang="en-US" dirty="0" smtClean="0">
                <a:latin typeface="Arial Rounded MT Bold" pitchFamily="34" charset="0"/>
              </a:rPr>
              <a:t> of clitoris.</a:t>
            </a:r>
            <a:endParaRPr lang="en-US" dirty="0">
              <a:latin typeface="Arial Rounded MT Bol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mesonephric ducts"/>
          <p:cNvPicPr>
            <a:picLocks noChangeAspect="1" noChangeArrowheads="1"/>
          </p:cNvPicPr>
          <p:nvPr/>
        </p:nvPicPr>
        <p:blipFill>
          <a:blip r:embed="rId3" cstate="print"/>
          <a:srcRect/>
          <a:stretch>
            <a:fillRect/>
          </a:stretch>
        </p:blipFill>
        <p:spPr bwMode="auto">
          <a:xfrm>
            <a:off x="2286000" y="762000"/>
            <a:ext cx="6858000" cy="5830888"/>
          </a:xfrm>
          <a:prstGeom prst="rect">
            <a:avLst/>
          </a:prstGeom>
          <a:noFill/>
        </p:spPr>
      </p:pic>
      <p:sp>
        <p:nvSpPr>
          <p:cNvPr id="280579" name="Text Box 3"/>
          <p:cNvSpPr txBox="1">
            <a:spLocks noChangeArrowheads="1"/>
          </p:cNvSpPr>
          <p:nvPr/>
        </p:nvSpPr>
        <p:spPr bwMode="auto">
          <a:xfrm>
            <a:off x="6477000" y="2362200"/>
            <a:ext cx="685800" cy="210026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latin typeface="Arial" charset="0"/>
              </a:rPr>
              <a:t>X</a:t>
            </a:r>
          </a:p>
          <a:p>
            <a:pPr algn="ctr">
              <a:spcBef>
                <a:spcPct val="50000"/>
              </a:spcBef>
            </a:pPr>
            <a:r>
              <a:rPr lang="en-US" b="1">
                <a:solidFill>
                  <a:srgbClr val="FF0000"/>
                </a:solidFill>
                <a:latin typeface="Arial" charset="0"/>
              </a:rPr>
              <a:t>X</a:t>
            </a:r>
          </a:p>
          <a:p>
            <a:pPr algn="ctr">
              <a:spcBef>
                <a:spcPct val="50000"/>
              </a:spcBef>
            </a:pPr>
            <a:r>
              <a:rPr lang="en-US" b="1">
                <a:solidFill>
                  <a:srgbClr val="FF0000"/>
                </a:solidFill>
                <a:latin typeface="Arial" charset="0"/>
              </a:rPr>
              <a:t>X</a:t>
            </a:r>
          </a:p>
          <a:p>
            <a:pPr algn="ctr">
              <a:spcBef>
                <a:spcPct val="50000"/>
              </a:spcBef>
            </a:pPr>
            <a:r>
              <a:rPr lang="en-US" b="1">
                <a:solidFill>
                  <a:srgbClr val="FF0000"/>
                </a:solidFill>
                <a:latin typeface="Arial" charset="0"/>
              </a:rPr>
              <a:t>X</a:t>
            </a:r>
          </a:p>
        </p:txBody>
      </p:sp>
      <p:sp>
        <p:nvSpPr>
          <p:cNvPr id="280580" name="Text Box 4"/>
          <p:cNvSpPr txBox="1">
            <a:spLocks noChangeArrowheads="1"/>
          </p:cNvSpPr>
          <p:nvPr/>
        </p:nvSpPr>
        <p:spPr bwMode="auto">
          <a:xfrm>
            <a:off x="0" y="0"/>
            <a:ext cx="9144000" cy="366713"/>
          </a:xfrm>
          <a:prstGeom prst="rect">
            <a:avLst/>
          </a:prstGeom>
          <a:noFill/>
          <a:ln w="9525">
            <a:noFill/>
            <a:miter lim="800000"/>
            <a:headEnd/>
            <a:tailEnd/>
          </a:ln>
          <a:effectLst/>
        </p:spPr>
        <p:txBody>
          <a:bodyPr>
            <a:spAutoFit/>
          </a:bodyPr>
          <a:lstStyle/>
          <a:p>
            <a:r>
              <a:rPr lang="en-US" sz="1800" b="1">
                <a:latin typeface="Arial" charset="0"/>
              </a:rPr>
              <a:t>Development of urogenital organs/RELATIONSHIP TO ADULT MORPHOLOGY</a:t>
            </a:r>
            <a:r>
              <a:rPr lang="en-US" sz="1800">
                <a:latin typeface="Arial" charset="0"/>
              </a:rPr>
              <a:t> </a:t>
            </a:r>
          </a:p>
        </p:txBody>
      </p:sp>
      <p:sp>
        <p:nvSpPr>
          <p:cNvPr id="280581" name="Freeform 5"/>
          <p:cNvSpPr>
            <a:spLocks/>
          </p:cNvSpPr>
          <p:nvPr/>
        </p:nvSpPr>
        <p:spPr bwMode="auto">
          <a:xfrm>
            <a:off x="4056063" y="2660650"/>
            <a:ext cx="1335087" cy="3651250"/>
          </a:xfrm>
          <a:custGeom>
            <a:avLst/>
            <a:gdLst/>
            <a:ahLst/>
            <a:cxnLst>
              <a:cxn ang="0">
                <a:pos x="334" y="80"/>
              </a:cxn>
              <a:cxn ang="0">
                <a:pos x="102" y="117"/>
              </a:cxn>
              <a:cxn ang="0">
                <a:pos x="121" y="154"/>
              </a:cxn>
              <a:cxn ang="0">
                <a:pos x="111" y="210"/>
              </a:cxn>
              <a:cxn ang="0">
                <a:pos x="139" y="256"/>
              </a:cxn>
              <a:cxn ang="0">
                <a:pos x="204" y="238"/>
              </a:cxn>
              <a:cxn ang="0">
                <a:pos x="316" y="275"/>
              </a:cxn>
              <a:cxn ang="0">
                <a:pos x="111" y="312"/>
              </a:cxn>
              <a:cxn ang="0">
                <a:pos x="316" y="312"/>
              </a:cxn>
              <a:cxn ang="0">
                <a:pos x="288" y="359"/>
              </a:cxn>
              <a:cxn ang="0">
                <a:pos x="102" y="396"/>
              </a:cxn>
              <a:cxn ang="0">
                <a:pos x="148" y="424"/>
              </a:cxn>
              <a:cxn ang="0">
                <a:pos x="353" y="396"/>
              </a:cxn>
              <a:cxn ang="0">
                <a:pos x="111" y="451"/>
              </a:cxn>
              <a:cxn ang="0">
                <a:pos x="381" y="461"/>
              </a:cxn>
              <a:cxn ang="0">
                <a:pos x="223" y="517"/>
              </a:cxn>
              <a:cxn ang="0">
                <a:pos x="176" y="925"/>
              </a:cxn>
              <a:cxn ang="0">
                <a:pos x="195" y="1083"/>
              </a:cxn>
              <a:cxn ang="0">
                <a:pos x="176" y="962"/>
              </a:cxn>
              <a:cxn ang="0">
                <a:pos x="241" y="1065"/>
              </a:cxn>
              <a:cxn ang="0">
                <a:pos x="409" y="1213"/>
              </a:cxn>
              <a:cxn ang="0">
                <a:pos x="539" y="1408"/>
              </a:cxn>
              <a:cxn ang="0">
                <a:pos x="632" y="1427"/>
              </a:cxn>
              <a:cxn ang="0">
                <a:pos x="780" y="1817"/>
              </a:cxn>
              <a:cxn ang="0">
                <a:pos x="724" y="2263"/>
              </a:cxn>
              <a:cxn ang="0">
                <a:pos x="757" y="1924"/>
              </a:cxn>
              <a:cxn ang="0">
                <a:pos x="724" y="1873"/>
              </a:cxn>
              <a:cxn ang="0">
                <a:pos x="622" y="1594"/>
              </a:cxn>
              <a:cxn ang="0">
                <a:pos x="511" y="1455"/>
              </a:cxn>
              <a:cxn ang="0">
                <a:pos x="567" y="1529"/>
              </a:cxn>
              <a:cxn ang="0">
                <a:pos x="576" y="1529"/>
              </a:cxn>
              <a:cxn ang="0">
                <a:pos x="502" y="1436"/>
              </a:cxn>
              <a:cxn ang="0">
                <a:pos x="436" y="1362"/>
              </a:cxn>
              <a:cxn ang="0">
                <a:pos x="279" y="1223"/>
              </a:cxn>
              <a:cxn ang="0">
                <a:pos x="223" y="1167"/>
              </a:cxn>
              <a:cxn ang="0">
                <a:pos x="167" y="1130"/>
              </a:cxn>
              <a:cxn ang="0">
                <a:pos x="56" y="897"/>
              </a:cxn>
              <a:cxn ang="0">
                <a:pos x="46" y="832"/>
              </a:cxn>
              <a:cxn ang="0">
                <a:pos x="18" y="191"/>
              </a:cxn>
              <a:cxn ang="0">
                <a:pos x="111" y="33"/>
              </a:cxn>
            </a:cxnLst>
            <a:rect l="0" t="0" r="r" b="b"/>
            <a:pathLst>
              <a:path w="841" h="2300">
                <a:moveTo>
                  <a:pt x="18" y="80"/>
                </a:moveTo>
                <a:cubicBezTo>
                  <a:pt x="136" y="57"/>
                  <a:pt x="145" y="52"/>
                  <a:pt x="334" y="80"/>
                </a:cubicBezTo>
                <a:cubicBezTo>
                  <a:pt x="345" y="82"/>
                  <a:pt x="327" y="106"/>
                  <a:pt x="316" y="108"/>
                </a:cubicBezTo>
                <a:cubicBezTo>
                  <a:pt x="245" y="119"/>
                  <a:pt x="173" y="114"/>
                  <a:pt x="102" y="117"/>
                </a:cubicBezTo>
                <a:cubicBezTo>
                  <a:pt x="99" y="126"/>
                  <a:pt x="89" y="136"/>
                  <a:pt x="93" y="145"/>
                </a:cubicBezTo>
                <a:cubicBezTo>
                  <a:pt x="97" y="154"/>
                  <a:pt x="111" y="153"/>
                  <a:pt x="121" y="154"/>
                </a:cubicBezTo>
                <a:cubicBezTo>
                  <a:pt x="195" y="159"/>
                  <a:pt x="270" y="160"/>
                  <a:pt x="344" y="163"/>
                </a:cubicBezTo>
                <a:cubicBezTo>
                  <a:pt x="311" y="255"/>
                  <a:pt x="193" y="184"/>
                  <a:pt x="111" y="210"/>
                </a:cubicBezTo>
                <a:cubicBezTo>
                  <a:pt x="108" y="220"/>
                  <a:pt x="90" y="256"/>
                  <a:pt x="111" y="266"/>
                </a:cubicBezTo>
                <a:cubicBezTo>
                  <a:pt x="120" y="270"/>
                  <a:pt x="129" y="259"/>
                  <a:pt x="139" y="256"/>
                </a:cubicBezTo>
                <a:cubicBezTo>
                  <a:pt x="151" y="252"/>
                  <a:pt x="164" y="250"/>
                  <a:pt x="176" y="247"/>
                </a:cubicBezTo>
                <a:cubicBezTo>
                  <a:pt x="185" y="244"/>
                  <a:pt x="195" y="241"/>
                  <a:pt x="204" y="238"/>
                </a:cubicBezTo>
                <a:cubicBezTo>
                  <a:pt x="247" y="241"/>
                  <a:pt x="293" y="233"/>
                  <a:pt x="334" y="247"/>
                </a:cubicBezTo>
                <a:cubicBezTo>
                  <a:pt x="345" y="250"/>
                  <a:pt x="327" y="273"/>
                  <a:pt x="316" y="275"/>
                </a:cubicBezTo>
                <a:cubicBezTo>
                  <a:pt x="255" y="286"/>
                  <a:pt x="192" y="281"/>
                  <a:pt x="130" y="284"/>
                </a:cubicBezTo>
                <a:cubicBezTo>
                  <a:pt x="124" y="293"/>
                  <a:pt x="108" y="301"/>
                  <a:pt x="111" y="312"/>
                </a:cubicBezTo>
                <a:cubicBezTo>
                  <a:pt x="116" y="334"/>
                  <a:pt x="195" y="305"/>
                  <a:pt x="204" y="303"/>
                </a:cubicBezTo>
                <a:cubicBezTo>
                  <a:pt x="241" y="306"/>
                  <a:pt x="279" y="307"/>
                  <a:pt x="316" y="312"/>
                </a:cubicBezTo>
                <a:cubicBezTo>
                  <a:pt x="326" y="313"/>
                  <a:pt x="349" y="313"/>
                  <a:pt x="344" y="321"/>
                </a:cubicBezTo>
                <a:cubicBezTo>
                  <a:pt x="332" y="340"/>
                  <a:pt x="304" y="343"/>
                  <a:pt x="288" y="359"/>
                </a:cubicBezTo>
                <a:cubicBezTo>
                  <a:pt x="279" y="368"/>
                  <a:pt x="273" y="383"/>
                  <a:pt x="260" y="386"/>
                </a:cubicBezTo>
                <a:cubicBezTo>
                  <a:pt x="208" y="396"/>
                  <a:pt x="155" y="393"/>
                  <a:pt x="102" y="396"/>
                </a:cubicBezTo>
                <a:cubicBezTo>
                  <a:pt x="96" y="405"/>
                  <a:pt x="78" y="414"/>
                  <a:pt x="83" y="424"/>
                </a:cubicBezTo>
                <a:cubicBezTo>
                  <a:pt x="95" y="447"/>
                  <a:pt x="134" y="429"/>
                  <a:pt x="148" y="424"/>
                </a:cubicBezTo>
                <a:cubicBezTo>
                  <a:pt x="179" y="403"/>
                  <a:pt x="204" y="396"/>
                  <a:pt x="241" y="386"/>
                </a:cubicBezTo>
                <a:cubicBezTo>
                  <a:pt x="278" y="389"/>
                  <a:pt x="319" y="380"/>
                  <a:pt x="353" y="396"/>
                </a:cubicBezTo>
                <a:cubicBezTo>
                  <a:pt x="371" y="404"/>
                  <a:pt x="336" y="440"/>
                  <a:pt x="316" y="442"/>
                </a:cubicBezTo>
                <a:cubicBezTo>
                  <a:pt x="248" y="447"/>
                  <a:pt x="179" y="448"/>
                  <a:pt x="111" y="451"/>
                </a:cubicBezTo>
                <a:cubicBezTo>
                  <a:pt x="162" y="477"/>
                  <a:pt x="171" y="470"/>
                  <a:pt x="223" y="451"/>
                </a:cubicBezTo>
                <a:cubicBezTo>
                  <a:pt x="276" y="454"/>
                  <a:pt x="330" y="448"/>
                  <a:pt x="381" y="461"/>
                </a:cubicBezTo>
                <a:cubicBezTo>
                  <a:pt x="385" y="462"/>
                  <a:pt x="375" y="501"/>
                  <a:pt x="344" y="507"/>
                </a:cubicBezTo>
                <a:cubicBezTo>
                  <a:pt x="304" y="515"/>
                  <a:pt x="263" y="514"/>
                  <a:pt x="223" y="517"/>
                </a:cubicBezTo>
                <a:cubicBezTo>
                  <a:pt x="190" y="538"/>
                  <a:pt x="167" y="544"/>
                  <a:pt x="139" y="572"/>
                </a:cubicBezTo>
                <a:cubicBezTo>
                  <a:pt x="106" y="675"/>
                  <a:pt x="114" y="828"/>
                  <a:pt x="176" y="925"/>
                </a:cubicBezTo>
                <a:cubicBezTo>
                  <a:pt x="179" y="968"/>
                  <a:pt x="181" y="1012"/>
                  <a:pt x="186" y="1055"/>
                </a:cubicBezTo>
                <a:cubicBezTo>
                  <a:pt x="187" y="1065"/>
                  <a:pt x="204" y="1078"/>
                  <a:pt x="195" y="1083"/>
                </a:cubicBezTo>
                <a:cubicBezTo>
                  <a:pt x="185" y="1088"/>
                  <a:pt x="176" y="1071"/>
                  <a:pt x="167" y="1065"/>
                </a:cubicBezTo>
                <a:cubicBezTo>
                  <a:pt x="170" y="1031"/>
                  <a:pt x="162" y="994"/>
                  <a:pt x="176" y="962"/>
                </a:cubicBezTo>
                <a:cubicBezTo>
                  <a:pt x="181" y="952"/>
                  <a:pt x="199" y="971"/>
                  <a:pt x="204" y="981"/>
                </a:cubicBezTo>
                <a:cubicBezTo>
                  <a:pt x="249" y="1080"/>
                  <a:pt x="179" y="1022"/>
                  <a:pt x="241" y="1065"/>
                </a:cubicBezTo>
                <a:cubicBezTo>
                  <a:pt x="256" y="1119"/>
                  <a:pt x="271" y="1188"/>
                  <a:pt x="334" y="1204"/>
                </a:cubicBezTo>
                <a:cubicBezTo>
                  <a:pt x="358" y="1210"/>
                  <a:pt x="384" y="1210"/>
                  <a:pt x="409" y="1213"/>
                </a:cubicBezTo>
                <a:cubicBezTo>
                  <a:pt x="440" y="1245"/>
                  <a:pt x="442" y="1274"/>
                  <a:pt x="474" y="1306"/>
                </a:cubicBezTo>
                <a:cubicBezTo>
                  <a:pt x="483" y="1336"/>
                  <a:pt x="508" y="1399"/>
                  <a:pt x="539" y="1408"/>
                </a:cubicBezTo>
                <a:cubicBezTo>
                  <a:pt x="560" y="1414"/>
                  <a:pt x="582" y="1415"/>
                  <a:pt x="604" y="1418"/>
                </a:cubicBezTo>
                <a:cubicBezTo>
                  <a:pt x="613" y="1421"/>
                  <a:pt x="626" y="1419"/>
                  <a:pt x="632" y="1427"/>
                </a:cubicBezTo>
                <a:cubicBezTo>
                  <a:pt x="667" y="1476"/>
                  <a:pt x="639" y="1521"/>
                  <a:pt x="715" y="1548"/>
                </a:cubicBezTo>
                <a:cubicBezTo>
                  <a:pt x="772" y="1632"/>
                  <a:pt x="694" y="1761"/>
                  <a:pt x="780" y="1817"/>
                </a:cubicBezTo>
                <a:cubicBezTo>
                  <a:pt x="841" y="1988"/>
                  <a:pt x="790" y="1835"/>
                  <a:pt x="790" y="2300"/>
                </a:cubicBezTo>
                <a:cubicBezTo>
                  <a:pt x="775" y="2257"/>
                  <a:pt x="767" y="2263"/>
                  <a:pt x="724" y="2263"/>
                </a:cubicBezTo>
                <a:cubicBezTo>
                  <a:pt x="724" y="2170"/>
                  <a:pt x="724" y="2077"/>
                  <a:pt x="724" y="1984"/>
                </a:cubicBezTo>
                <a:cubicBezTo>
                  <a:pt x="735" y="1964"/>
                  <a:pt x="754" y="1947"/>
                  <a:pt x="757" y="1924"/>
                </a:cubicBezTo>
                <a:cubicBezTo>
                  <a:pt x="758" y="1915"/>
                  <a:pt x="739" y="1918"/>
                  <a:pt x="734" y="1910"/>
                </a:cubicBezTo>
                <a:cubicBezTo>
                  <a:pt x="727" y="1899"/>
                  <a:pt x="728" y="1885"/>
                  <a:pt x="724" y="1873"/>
                </a:cubicBezTo>
                <a:cubicBezTo>
                  <a:pt x="708" y="1819"/>
                  <a:pt x="699" y="1762"/>
                  <a:pt x="669" y="1715"/>
                </a:cubicBezTo>
                <a:cubicBezTo>
                  <a:pt x="660" y="1672"/>
                  <a:pt x="643" y="1633"/>
                  <a:pt x="622" y="1594"/>
                </a:cubicBezTo>
                <a:cubicBezTo>
                  <a:pt x="592" y="1564"/>
                  <a:pt x="559" y="1540"/>
                  <a:pt x="529" y="1511"/>
                </a:cubicBezTo>
                <a:cubicBezTo>
                  <a:pt x="523" y="1492"/>
                  <a:pt x="517" y="1474"/>
                  <a:pt x="511" y="1455"/>
                </a:cubicBezTo>
                <a:cubicBezTo>
                  <a:pt x="504" y="1434"/>
                  <a:pt x="507" y="1503"/>
                  <a:pt x="520" y="1520"/>
                </a:cubicBezTo>
                <a:cubicBezTo>
                  <a:pt x="530" y="1533"/>
                  <a:pt x="551" y="1526"/>
                  <a:pt x="567" y="1529"/>
                </a:cubicBezTo>
                <a:cubicBezTo>
                  <a:pt x="573" y="1538"/>
                  <a:pt x="588" y="1568"/>
                  <a:pt x="585" y="1557"/>
                </a:cubicBezTo>
                <a:cubicBezTo>
                  <a:pt x="582" y="1548"/>
                  <a:pt x="584" y="1534"/>
                  <a:pt x="576" y="1529"/>
                </a:cubicBezTo>
                <a:cubicBezTo>
                  <a:pt x="567" y="1523"/>
                  <a:pt x="557" y="1517"/>
                  <a:pt x="548" y="1511"/>
                </a:cubicBezTo>
                <a:cubicBezTo>
                  <a:pt x="538" y="1479"/>
                  <a:pt x="516" y="1466"/>
                  <a:pt x="502" y="1436"/>
                </a:cubicBezTo>
                <a:cubicBezTo>
                  <a:pt x="485" y="1419"/>
                  <a:pt x="461" y="1409"/>
                  <a:pt x="446" y="1390"/>
                </a:cubicBezTo>
                <a:cubicBezTo>
                  <a:pt x="440" y="1382"/>
                  <a:pt x="443" y="1369"/>
                  <a:pt x="436" y="1362"/>
                </a:cubicBezTo>
                <a:cubicBezTo>
                  <a:pt x="420" y="1346"/>
                  <a:pt x="399" y="1337"/>
                  <a:pt x="381" y="1325"/>
                </a:cubicBezTo>
                <a:cubicBezTo>
                  <a:pt x="336" y="1295"/>
                  <a:pt x="322" y="1252"/>
                  <a:pt x="279" y="1223"/>
                </a:cubicBezTo>
                <a:cubicBezTo>
                  <a:pt x="273" y="1214"/>
                  <a:pt x="260" y="1195"/>
                  <a:pt x="260" y="1195"/>
                </a:cubicBezTo>
                <a:cubicBezTo>
                  <a:pt x="248" y="1186"/>
                  <a:pt x="237" y="1174"/>
                  <a:pt x="223" y="1167"/>
                </a:cubicBezTo>
                <a:cubicBezTo>
                  <a:pt x="212" y="1161"/>
                  <a:pt x="197" y="1165"/>
                  <a:pt x="186" y="1158"/>
                </a:cubicBezTo>
                <a:cubicBezTo>
                  <a:pt x="177" y="1152"/>
                  <a:pt x="175" y="1138"/>
                  <a:pt x="167" y="1130"/>
                </a:cubicBezTo>
                <a:cubicBezTo>
                  <a:pt x="149" y="1110"/>
                  <a:pt x="111" y="1074"/>
                  <a:pt x="111" y="1074"/>
                </a:cubicBezTo>
                <a:cubicBezTo>
                  <a:pt x="99" y="1036"/>
                  <a:pt x="56" y="927"/>
                  <a:pt x="56" y="897"/>
                </a:cubicBezTo>
                <a:cubicBezTo>
                  <a:pt x="56" y="869"/>
                  <a:pt x="56" y="842"/>
                  <a:pt x="56" y="814"/>
                </a:cubicBezTo>
                <a:cubicBezTo>
                  <a:pt x="12" y="939"/>
                  <a:pt x="46" y="848"/>
                  <a:pt x="46" y="832"/>
                </a:cubicBezTo>
                <a:cubicBezTo>
                  <a:pt x="46" y="792"/>
                  <a:pt x="34" y="752"/>
                  <a:pt x="28" y="712"/>
                </a:cubicBezTo>
                <a:cubicBezTo>
                  <a:pt x="15" y="364"/>
                  <a:pt x="18" y="538"/>
                  <a:pt x="18" y="191"/>
                </a:cubicBezTo>
                <a:cubicBezTo>
                  <a:pt x="21" y="135"/>
                  <a:pt x="0" y="72"/>
                  <a:pt x="28" y="24"/>
                </a:cubicBezTo>
                <a:cubicBezTo>
                  <a:pt x="42" y="0"/>
                  <a:pt x="87" y="19"/>
                  <a:pt x="111" y="33"/>
                </a:cubicBezTo>
                <a:cubicBezTo>
                  <a:pt x="122" y="39"/>
                  <a:pt x="111" y="58"/>
                  <a:pt x="111" y="71"/>
                </a:cubicBezTo>
              </a:path>
            </a:pathLst>
          </a:custGeom>
          <a:solidFill>
            <a:srgbClr val="0099FF">
              <a:alpha val="46001"/>
            </a:srgbClr>
          </a:solidFill>
          <a:ln w="9525">
            <a:noFill/>
            <a:round/>
            <a:headEnd/>
            <a:tailEnd/>
          </a:ln>
          <a:effectLst/>
        </p:spPr>
        <p:txBody>
          <a:bodyPr/>
          <a:lstStyle/>
          <a:p>
            <a:endParaRPr lang="en-US"/>
          </a:p>
        </p:txBody>
      </p:sp>
      <p:sp>
        <p:nvSpPr>
          <p:cNvPr id="280582" name="Freeform 6"/>
          <p:cNvSpPr>
            <a:spLocks/>
          </p:cNvSpPr>
          <p:nvPr/>
        </p:nvSpPr>
        <p:spPr bwMode="auto">
          <a:xfrm>
            <a:off x="5840413" y="2717800"/>
            <a:ext cx="1214437" cy="3578225"/>
          </a:xfrm>
          <a:custGeom>
            <a:avLst/>
            <a:gdLst/>
            <a:ahLst/>
            <a:cxnLst>
              <a:cxn ang="0">
                <a:pos x="743" y="35"/>
              </a:cxn>
              <a:cxn ang="0">
                <a:pos x="743" y="508"/>
              </a:cxn>
              <a:cxn ang="0">
                <a:pos x="725" y="620"/>
              </a:cxn>
              <a:cxn ang="0">
                <a:pos x="725" y="759"/>
              </a:cxn>
              <a:cxn ang="0">
                <a:pos x="669" y="871"/>
              </a:cxn>
              <a:cxn ang="0">
                <a:pos x="557" y="1149"/>
              </a:cxn>
              <a:cxn ang="0">
                <a:pos x="446" y="1354"/>
              </a:cxn>
              <a:cxn ang="0">
                <a:pos x="344" y="1410"/>
              </a:cxn>
              <a:cxn ang="0">
                <a:pos x="214" y="1493"/>
              </a:cxn>
              <a:cxn ang="0">
                <a:pos x="93" y="2218"/>
              </a:cxn>
              <a:cxn ang="0">
                <a:pos x="28" y="2236"/>
              </a:cxn>
              <a:cxn ang="0">
                <a:pos x="46" y="1874"/>
              </a:cxn>
              <a:cxn ang="0">
                <a:pos x="167" y="1465"/>
              </a:cxn>
              <a:cxn ang="0">
                <a:pos x="232" y="1326"/>
              </a:cxn>
              <a:cxn ang="0">
                <a:pos x="260" y="1298"/>
              </a:cxn>
              <a:cxn ang="0">
                <a:pos x="223" y="1382"/>
              </a:cxn>
              <a:cxn ang="0">
                <a:pos x="316" y="1335"/>
              </a:cxn>
              <a:cxn ang="0">
                <a:pos x="362" y="1298"/>
              </a:cxn>
              <a:cxn ang="0">
                <a:pos x="483" y="1159"/>
              </a:cxn>
              <a:cxn ang="0">
                <a:pos x="548" y="964"/>
              </a:cxn>
              <a:cxn ang="0">
                <a:pos x="545" y="976"/>
              </a:cxn>
              <a:cxn ang="0">
                <a:pos x="595" y="926"/>
              </a:cxn>
              <a:cxn ang="0">
                <a:pos x="697" y="676"/>
              </a:cxn>
              <a:cxn ang="0">
                <a:pos x="706" y="546"/>
              </a:cxn>
              <a:cxn ang="0">
                <a:pos x="502" y="481"/>
              </a:cxn>
              <a:cxn ang="0">
                <a:pos x="539" y="397"/>
              </a:cxn>
              <a:cxn ang="0">
                <a:pos x="492" y="378"/>
              </a:cxn>
              <a:cxn ang="0">
                <a:pos x="650" y="350"/>
              </a:cxn>
              <a:cxn ang="0">
                <a:pos x="437" y="295"/>
              </a:cxn>
              <a:cxn ang="0">
                <a:pos x="687" y="285"/>
              </a:cxn>
              <a:cxn ang="0">
                <a:pos x="409" y="211"/>
              </a:cxn>
              <a:cxn ang="0">
                <a:pos x="678" y="202"/>
              </a:cxn>
              <a:cxn ang="0">
                <a:pos x="622" y="155"/>
              </a:cxn>
              <a:cxn ang="0">
                <a:pos x="492" y="137"/>
              </a:cxn>
              <a:cxn ang="0">
                <a:pos x="557" y="118"/>
              </a:cxn>
              <a:cxn ang="0">
                <a:pos x="446" y="90"/>
              </a:cxn>
              <a:cxn ang="0">
                <a:pos x="483" y="35"/>
              </a:cxn>
              <a:cxn ang="0">
                <a:pos x="520" y="16"/>
              </a:cxn>
            </a:cxnLst>
            <a:rect l="0" t="0" r="r" b="b"/>
            <a:pathLst>
              <a:path w="765" h="2254">
                <a:moveTo>
                  <a:pt x="492" y="16"/>
                </a:moveTo>
                <a:cubicBezTo>
                  <a:pt x="573" y="20"/>
                  <a:pt x="662" y="35"/>
                  <a:pt x="743" y="35"/>
                </a:cubicBezTo>
                <a:cubicBezTo>
                  <a:pt x="738" y="94"/>
                  <a:pt x="735" y="121"/>
                  <a:pt x="752" y="174"/>
                </a:cubicBezTo>
                <a:cubicBezTo>
                  <a:pt x="749" y="285"/>
                  <a:pt x="751" y="397"/>
                  <a:pt x="743" y="508"/>
                </a:cubicBezTo>
                <a:cubicBezTo>
                  <a:pt x="742" y="528"/>
                  <a:pt x="725" y="544"/>
                  <a:pt x="725" y="564"/>
                </a:cubicBezTo>
                <a:cubicBezTo>
                  <a:pt x="725" y="583"/>
                  <a:pt x="725" y="601"/>
                  <a:pt x="725" y="620"/>
                </a:cubicBezTo>
                <a:cubicBezTo>
                  <a:pt x="728" y="589"/>
                  <a:pt x="731" y="558"/>
                  <a:pt x="734" y="527"/>
                </a:cubicBezTo>
                <a:cubicBezTo>
                  <a:pt x="741" y="450"/>
                  <a:pt x="733" y="682"/>
                  <a:pt x="725" y="759"/>
                </a:cubicBezTo>
                <a:cubicBezTo>
                  <a:pt x="724" y="770"/>
                  <a:pt x="712" y="778"/>
                  <a:pt x="706" y="787"/>
                </a:cubicBezTo>
                <a:cubicBezTo>
                  <a:pt x="696" y="818"/>
                  <a:pt x="679" y="840"/>
                  <a:pt x="669" y="871"/>
                </a:cubicBezTo>
                <a:cubicBezTo>
                  <a:pt x="660" y="933"/>
                  <a:pt x="663" y="950"/>
                  <a:pt x="613" y="982"/>
                </a:cubicBezTo>
                <a:cubicBezTo>
                  <a:pt x="573" y="1042"/>
                  <a:pt x="557" y="1077"/>
                  <a:pt x="557" y="1149"/>
                </a:cubicBezTo>
                <a:cubicBezTo>
                  <a:pt x="544" y="1244"/>
                  <a:pt x="557" y="1200"/>
                  <a:pt x="492" y="1242"/>
                </a:cubicBezTo>
                <a:cubicBezTo>
                  <a:pt x="486" y="1259"/>
                  <a:pt x="471" y="1338"/>
                  <a:pt x="446" y="1354"/>
                </a:cubicBezTo>
                <a:cubicBezTo>
                  <a:pt x="429" y="1364"/>
                  <a:pt x="390" y="1372"/>
                  <a:pt x="390" y="1372"/>
                </a:cubicBezTo>
                <a:cubicBezTo>
                  <a:pt x="358" y="1422"/>
                  <a:pt x="390" y="1384"/>
                  <a:pt x="344" y="1410"/>
                </a:cubicBezTo>
                <a:cubicBezTo>
                  <a:pt x="273" y="1450"/>
                  <a:pt x="296" y="1441"/>
                  <a:pt x="223" y="1465"/>
                </a:cubicBezTo>
                <a:cubicBezTo>
                  <a:pt x="220" y="1474"/>
                  <a:pt x="214" y="1493"/>
                  <a:pt x="214" y="1493"/>
                </a:cubicBezTo>
                <a:cubicBezTo>
                  <a:pt x="175" y="1519"/>
                  <a:pt x="171" y="1558"/>
                  <a:pt x="130" y="1586"/>
                </a:cubicBezTo>
                <a:cubicBezTo>
                  <a:pt x="78" y="1800"/>
                  <a:pt x="93" y="1987"/>
                  <a:pt x="93" y="2218"/>
                </a:cubicBezTo>
                <a:cubicBezTo>
                  <a:pt x="90" y="2227"/>
                  <a:pt x="93" y="2243"/>
                  <a:pt x="84" y="2246"/>
                </a:cubicBezTo>
                <a:cubicBezTo>
                  <a:pt x="66" y="2251"/>
                  <a:pt x="32" y="2254"/>
                  <a:pt x="28" y="2236"/>
                </a:cubicBezTo>
                <a:cubicBezTo>
                  <a:pt x="0" y="2113"/>
                  <a:pt x="56" y="1963"/>
                  <a:pt x="56" y="1837"/>
                </a:cubicBezTo>
                <a:cubicBezTo>
                  <a:pt x="56" y="1824"/>
                  <a:pt x="49" y="1862"/>
                  <a:pt x="46" y="1874"/>
                </a:cubicBezTo>
                <a:cubicBezTo>
                  <a:pt x="52" y="1747"/>
                  <a:pt x="25" y="1682"/>
                  <a:pt x="84" y="1595"/>
                </a:cubicBezTo>
                <a:cubicBezTo>
                  <a:pt x="109" y="1520"/>
                  <a:pt x="101" y="1510"/>
                  <a:pt x="167" y="1465"/>
                </a:cubicBezTo>
                <a:cubicBezTo>
                  <a:pt x="204" y="1409"/>
                  <a:pt x="199" y="1427"/>
                  <a:pt x="214" y="1382"/>
                </a:cubicBezTo>
                <a:cubicBezTo>
                  <a:pt x="220" y="1363"/>
                  <a:pt x="216" y="1337"/>
                  <a:pt x="232" y="1326"/>
                </a:cubicBezTo>
                <a:cubicBezTo>
                  <a:pt x="251" y="1314"/>
                  <a:pt x="269" y="1301"/>
                  <a:pt x="288" y="1289"/>
                </a:cubicBezTo>
                <a:cubicBezTo>
                  <a:pt x="296" y="1284"/>
                  <a:pt x="260" y="1298"/>
                  <a:pt x="260" y="1298"/>
                </a:cubicBezTo>
                <a:cubicBezTo>
                  <a:pt x="238" y="1332"/>
                  <a:pt x="244" y="1318"/>
                  <a:pt x="232" y="1354"/>
                </a:cubicBezTo>
                <a:cubicBezTo>
                  <a:pt x="229" y="1363"/>
                  <a:pt x="216" y="1375"/>
                  <a:pt x="223" y="1382"/>
                </a:cubicBezTo>
                <a:cubicBezTo>
                  <a:pt x="230" y="1389"/>
                  <a:pt x="242" y="1375"/>
                  <a:pt x="251" y="1372"/>
                </a:cubicBezTo>
                <a:cubicBezTo>
                  <a:pt x="270" y="1314"/>
                  <a:pt x="242" y="1373"/>
                  <a:pt x="316" y="1335"/>
                </a:cubicBezTo>
                <a:cubicBezTo>
                  <a:pt x="326" y="1330"/>
                  <a:pt x="325" y="1314"/>
                  <a:pt x="334" y="1307"/>
                </a:cubicBezTo>
                <a:cubicBezTo>
                  <a:pt x="342" y="1301"/>
                  <a:pt x="353" y="1301"/>
                  <a:pt x="362" y="1298"/>
                </a:cubicBezTo>
                <a:cubicBezTo>
                  <a:pt x="394" y="1277"/>
                  <a:pt x="382" y="1287"/>
                  <a:pt x="399" y="1270"/>
                </a:cubicBezTo>
                <a:cubicBezTo>
                  <a:pt x="436" y="1230"/>
                  <a:pt x="454" y="1202"/>
                  <a:pt x="483" y="1159"/>
                </a:cubicBezTo>
                <a:cubicBezTo>
                  <a:pt x="497" y="1118"/>
                  <a:pt x="516" y="1087"/>
                  <a:pt x="530" y="1047"/>
                </a:cubicBezTo>
                <a:cubicBezTo>
                  <a:pt x="531" y="1041"/>
                  <a:pt x="540" y="971"/>
                  <a:pt x="548" y="964"/>
                </a:cubicBezTo>
                <a:cubicBezTo>
                  <a:pt x="588" y="932"/>
                  <a:pt x="585" y="972"/>
                  <a:pt x="585" y="945"/>
                </a:cubicBezTo>
                <a:cubicBezTo>
                  <a:pt x="572" y="955"/>
                  <a:pt x="545" y="959"/>
                  <a:pt x="545" y="976"/>
                </a:cubicBezTo>
                <a:cubicBezTo>
                  <a:pt x="545" y="991"/>
                  <a:pt x="574" y="965"/>
                  <a:pt x="585" y="954"/>
                </a:cubicBezTo>
                <a:cubicBezTo>
                  <a:pt x="592" y="947"/>
                  <a:pt x="592" y="935"/>
                  <a:pt x="595" y="926"/>
                </a:cubicBezTo>
                <a:cubicBezTo>
                  <a:pt x="603" y="862"/>
                  <a:pt x="605" y="804"/>
                  <a:pt x="641" y="750"/>
                </a:cubicBezTo>
                <a:cubicBezTo>
                  <a:pt x="652" y="714"/>
                  <a:pt x="676" y="706"/>
                  <a:pt x="697" y="676"/>
                </a:cubicBezTo>
                <a:cubicBezTo>
                  <a:pt x="676" y="618"/>
                  <a:pt x="635" y="574"/>
                  <a:pt x="576" y="555"/>
                </a:cubicBezTo>
                <a:cubicBezTo>
                  <a:pt x="619" y="552"/>
                  <a:pt x="665" y="560"/>
                  <a:pt x="706" y="546"/>
                </a:cubicBezTo>
                <a:cubicBezTo>
                  <a:pt x="717" y="542"/>
                  <a:pt x="696" y="524"/>
                  <a:pt x="687" y="518"/>
                </a:cubicBezTo>
                <a:cubicBezTo>
                  <a:pt x="647" y="491"/>
                  <a:pt x="544" y="485"/>
                  <a:pt x="502" y="481"/>
                </a:cubicBezTo>
                <a:cubicBezTo>
                  <a:pt x="642" y="474"/>
                  <a:pt x="765" y="499"/>
                  <a:pt x="650" y="425"/>
                </a:cubicBezTo>
                <a:cubicBezTo>
                  <a:pt x="618" y="375"/>
                  <a:pt x="600" y="389"/>
                  <a:pt x="539" y="397"/>
                </a:cubicBezTo>
                <a:cubicBezTo>
                  <a:pt x="520" y="403"/>
                  <a:pt x="502" y="409"/>
                  <a:pt x="483" y="415"/>
                </a:cubicBezTo>
                <a:cubicBezTo>
                  <a:pt x="471" y="419"/>
                  <a:pt x="487" y="390"/>
                  <a:pt x="492" y="378"/>
                </a:cubicBezTo>
                <a:cubicBezTo>
                  <a:pt x="506" y="345"/>
                  <a:pt x="509" y="351"/>
                  <a:pt x="539" y="341"/>
                </a:cubicBezTo>
                <a:cubicBezTo>
                  <a:pt x="576" y="344"/>
                  <a:pt x="617" y="367"/>
                  <a:pt x="650" y="350"/>
                </a:cubicBezTo>
                <a:cubicBezTo>
                  <a:pt x="670" y="340"/>
                  <a:pt x="617" y="318"/>
                  <a:pt x="595" y="313"/>
                </a:cubicBezTo>
                <a:cubicBezTo>
                  <a:pt x="518" y="295"/>
                  <a:pt x="570" y="305"/>
                  <a:pt x="437" y="295"/>
                </a:cubicBezTo>
                <a:cubicBezTo>
                  <a:pt x="501" y="271"/>
                  <a:pt x="421" y="295"/>
                  <a:pt x="502" y="295"/>
                </a:cubicBezTo>
                <a:cubicBezTo>
                  <a:pt x="564" y="295"/>
                  <a:pt x="625" y="288"/>
                  <a:pt x="687" y="285"/>
                </a:cubicBezTo>
                <a:cubicBezTo>
                  <a:pt x="648" y="266"/>
                  <a:pt x="611" y="224"/>
                  <a:pt x="567" y="220"/>
                </a:cubicBezTo>
                <a:cubicBezTo>
                  <a:pt x="515" y="215"/>
                  <a:pt x="462" y="214"/>
                  <a:pt x="409" y="211"/>
                </a:cubicBezTo>
                <a:cubicBezTo>
                  <a:pt x="470" y="196"/>
                  <a:pt x="478" y="193"/>
                  <a:pt x="548" y="202"/>
                </a:cubicBezTo>
                <a:cubicBezTo>
                  <a:pt x="592" y="216"/>
                  <a:pt x="625" y="231"/>
                  <a:pt x="678" y="202"/>
                </a:cubicBezTo>
                <a:cubicBezTo>
                  <a:pt x="690" y="195"/>
                  <a:pt x="671" y="174"/>
                  <a:pt x="660" y="165"/>
                </a:cubicBezTo>
                <a:cubicBezTo>
                  <a:pt x="650" y="157"/>
                  <a:pt x="635" y="156"/>
                  <a:pt x="622" y="155"/>
                </a:cubicBezTo>
                <a:cubicBezTo>
                  <a:pt x="569" y="150"/>
                  <a:pt x="517" y="149"/>
                  <a:pt x="464" y="146"/>
                </a:cubicBezTo>
                <a:cubicBezTo>
                  <a:pt x="473" y="143"/>
                  <a:pt x="482" y="139"/>
                  <a:pt x="492" y="137"/>
                </a:cubicBezTo>
                <a:cubicBezTo>
                  <a:pt x="523" y="132"/>
                  <a:pt x="555" y="136"/>
                  <a:pt x="585" y="127"/>
                </a:cubicBezTo>
                <a:cubicBezTo>
                  <a:pt x="594" y="124"/>
                  <a:pt x="567" y="119"/>
                  <a:pt x="557" y="118"/>
                </a:cubicBezTo>
                <a:cubicBezTo>
                  <a:pt x="511" y="113"/>
                  <a:pt x="464" y="112"/>
                  <a:pt x="418" y="109"/>
                </a:cubicBezTo>
                <a:cubicBezTo>
                  <a:pt x="427" y="103"/>
                  <a:pt x="436" y="95"/>
                  <a:pt x="446" y="90"/>
                </a:cubicBezTo>
                <a:cubicBezTo>
                  <a:pt x="464" y="82"/>
                  <a:pt x="502" y="72"/>
                  <a:pt x="502" y="72"/>
                </a:cubicBezTo>
                <a:cubicBezTo>
                  <a:pt x="496" y="60"/>
                  <a:pt x="488" y="48"/>
                  <a:pt x="483" y="35"/>
                </a:cubicBezTo>
                <a:cubicBezTo>
                  <a:pt x="479" y="26"/>
                  <a:pt x="465" y="11"/>
                  <a:pt x="474" y="7"/>
                </a:cubicBezTo>
                <a:cubicBezTo>
                  <a:pt x="488" y="0"/>
                  <a:pt x="505" y="13"/>
                  <a:pt x="520" y="16"/>
                </a:cubicBezTo>
                <a:cubicBezTo>
                  <a:pt x="550" y="46"/>
                  <a:pt x="535" y="44"/>
                  <a:pt x="557" y="44"/>
                </a:cubicBezTo>
              </a:path>
            </a:pathLst>
          </a:custGeom>
          <a:solidFill>
            <a:srgbClr val="0099FF">
              <a:alpha val="48000"/>
            </a:srgbClr>
          </a:solidFill>
          <a:ln w="9525">
            <a:noFill/>
            <a:round/>
            <a:headEnd/>
            <a:tailEnd/>
          </a:ln>
          <a:effectLst/>
        </p:spPr>
        <p:txBody>
          <a:bodyPr/>
          <a:lstStyle/>
          <a:p>
            <a:endParaRPr lang="en-US"/>
          </a:p>
        </p:txBody>
      </p:sp>
      <p:sp>
        <p:nvSpPr>
          <p:cNvPr id="280583" name="Text Box 7"/>
          <p:cNvSpPr txBox="1">
            <a:spLocks noChangeArrowheads="1"/>
          </p:cNvSpPr>
          <p:nvPr/>
        </p:nvSpPr>
        <p:spPr bwMode="auto">
          <a:xfrm>
            <a:off x="0" y="1447800"/>
            <a:ext cx="2286000" cy="2378075"/>
          </a:xfrm>
          <a:prstGeom prst="rect">
            <a:avLst/>
          </a:prstGeom>
          <a:noFill/>
          <a:ln w="9525">
            <a:noFill/>
            <a:miter lim="800000"/>
            <a:headEnd/>
            <a:tailEnd/>
          </a:ln>
          <a:effectLst/>
        </p:spPr>
        <p:txBody>
          <a:bodyPr>
            <a:spAutoFit/>
          </a:bodyPr>
          <a:lstStyle/>
          <a:p>
            <a:pPr algn="ctr">
              <a:spcBef>
                <a:spcPct val="50000"/>
              </a:spcBef>
            </a:pPr>
            <a:r>
              <a:rPr lang="en-US" sz="2000" dirty="0" smtClean="0">
                <a:solidFill>
                  <a:schemeClr val="accent2"/>
                </a:solidFill>
                <a:latin typeface="Arial" charset="0"/>
              </a:rPr>
              <a:t>“Males”</a:t>
            </a:r>
            <a:endParaRPr lang="en-US" sz="2000" dirty="0">
              <a:solidFill>
                <a:schemeClr val="accent2"/>
              </a:solidFill>
              <a:latin typeface="Arial" charset="0"/>
            </a:endParaRPr>
          </a:p>
          <a:p>
            <a:pPr algn="ctr">
              <a:spcBef>
                <a:spcPct val="50000"/>
              </a:spcBef>
            </a:pPr>
            <a:r>
              <a:rPr lang="en-US" sz="2000" dirty="0">
                <a:solidFill>
                  <a:schemeClr val="accent2"/>
                </a:solidFill>
                <a:latin typeface="Arial" charset="0"/>
              </a:rPr>
              <a:t>Former kidney duct become </a:t>
            </a:r>
            <a:r>
              <a:rPr lang="en-US" sz="2000" dirty="0" err="1">
                <a:solidFill>
                  <a:schemeClr val="accent2"/>
                </a:solidFill>
                <a:latin typeface="Arial" charset="0"/>
              </a:rPr>
              <a:t>ductus</a:t>
            </a:r>
            <a:r>
              <a:rPr lang="en-US" sz="2000" dirty="0">
                <a:solidFill>
                  <a:schemeClr val="accent2"/>
                </a:solidFill>
                <a:latin typeface="Arial" charset="0"/>
              </a:rPr>
              <a:t> </a:t>
            </a:r>
            <a:r>
              <a:rPr lang="en-US" sz="2000" dirty="0" err="1">
                <a:solidFill>
                  <a:schemeClr val="accent2"/>
                </a:solidFill>
                <a:latin typeface="Arial" charset="0"/>
              </a:rPr>
              <a:t>deferns</a:t>
            </a:r>
            <a:r>
              <a:rPr lang="en-US" sz="2000" dirty="0">
                <a:solidFill>
                  <a:schemeClr val="accent2"/>
                </a:solidFill>
                <a:latin typeface="Arial" charset="0"/>
              </a:rPr>
              <a:t>, </a:t>
            </a:r>
            <a:r>
              <a:rPr lang="en-US" sz="2000" dirty="0" err="1">
                <a:solidFill>
                  <a:schemeClr val="accent2"/>
                </a:solidFill>
                <a:latin typeface="Arial" charset="0"/>
              </a:rPr>
              <a:t>epididymous</a:t>
            </a:r>
            <a:r>
              <a:rPr lang="en-US" sz="2000" dirty="0">
                <a:solidFill>
                  <a:schemeClr val="accent2"/>
                </a:solidFill>
                <a:latin typeface="Arial" charset="0"/>
              </a:rPr>
              <a:t>, retains connection to bladder</a:t>
            </a:r>
          </a:p>
        </p:txBody>
      </p:sp>
      <p:sp>
        <p:nvSpPr>
          <p:cNvPr id="280584" name="Freeform 8"/>
          <p:cNvSpPr>
            <a:spLocks/>
          </p:cNvSpPr>
          <p:nvPr/>
        </p:nvSpPr>
        <p:spPr bwMode="auto">
          <a:xfrm>
            <a:off x="3746500" y="2209800"/>
            <a:ext cx="1828800" cy="3962400"/>
          </a:xfrm>
          <a:custGeom>
            <a:avLst/>
            <a:gdLst/>
            <a:ahLst/>
            <a:cxnLst>
              <a:cxn ang="0">
                <a:pos x="88" y="0"/>
              </a:cxn>
              <a:cxn ang="0">
                <a:pos x="88" y="1152"/>
              </a:cxn>
              <a:cxn ang="0">
                <a:pos x="616" y="1488"/>
              </a:cxn>
              <a:cxn ang="0">
                <a:pos x="712" y="1488"/>
              </a:cxn>
              <a:cxn ang="0">
                <a:pos x="952" y="1536"/>
              </a:cxn>
              <a:cxn ang="0">
                <a:pos x="1096" y="1776"/>
              </a:cxn>
              <a:cxn ang="0">
                <a:pos x="1144" y="2112"/>
              </a:cxn>
              <a:cxn ang="0">
                <a:pos x="1144" y="2496"/>
              </a:cxn>
            </a:cxnLst>
            <a:rect l="0" t="0" r="r" b="b"/>
            <a:pathLst>
              <a:path w="1152" h="2496">
                <a:moveTo>
                  <a:pt x="88" y="0"/>
                </a:moveTo>
                <a:cubicBezTo>
                  <a:pt x="44" y="452"/>
                  <a:pt x="0" y="904"/>
                  <a:pt x="88" y="1152"/>
                </a:cubicBezTo>
                <a:cubicBezTo>
                  <a:pt x="176" y="1400"/>
                  <a:pt x="512" y="1432"/>
                  <a:pt x="616" y="1488"/>
                </a:cubicBezTo>
                <a:cubicBezTo>
                  <a:pt x="720" y="1544"/>
                  <a:pt x="656" y="1480"/>
                  <a:pt x="712" y="1488"/>
                </a:cubicBezTo>
                <a:cubicBezTo>
                  <a:pt x="768" y="1496"/>
                  <a:pt x="888" y="1488"/>
                  <a:pt x="952" y="1536"/>
                </a:cubicBezTo>
                <a:cubicBezTo>
                  <a:pt x="1016" y="1584"/>
                  <a:pt x="1064" y="1680"/>
                  <a:pt x="1096" y="1776"/>
                </a:cubicBezTo>
                <a:cubicBezTo>
                  <a:pt x="1128" y="1872"/>
                  <a:pt x="1136" y="1992"/>
                  <a:pt x="1144" y="2112"/>
                </a:cubicBezTo>
                <a:cubicBezTo>
                  <a:pt x="1152" y="2232"/>
                  <a:pt x="1152" y="2432"/>
                  <a:pt x="1144" y="2496"/>
                </a:cubicBezTo>
              </a:path>
            </a:pathLst>
          </a:custGeom>
          <a:noFill/>
          <a:ln w="114300" cmpd="sng">
            <a:solidFill>
              <a:srgbClr val="FFCCFF">
                <a:alpha val="66000"/>
              </a:srgbClr>
            </a:solidFill>
            <a:round/>
            <a:headEnd/>
            <a:tailEnd/>
          </a:ln>
          <a:effectLst/>
        </p:spPr>
        <p:txBody>
          <a:bodyPr/>
          <a:lstStyle/>
          <a:p>
            <a:endParaRPr lang="en-US"/>
          </a:p>
        </p:txBody>
      </p:sp>
      <p:sp>
        <p:nvSpPr>
          <p:cNvPr id="280585" name="Freeform 9"/>
          <p:cNvSpPr>
            <a:spLocks/>
          </p:cNvSpPr>
          <p:nvPr/>
        </p:nvSpPr>
        <p:spPr bwMode="auto">
          <a:xfrm>
            <a:off x="5613400" y="2286000"/>
            <a:ext cx="1714500" cy="3962400"/>
          </a:xfrm>
          <a:custGeom>
            <a:avLst/>
            <a:gdLst/>
            <a:ahLst/>
            <a:cxnLst>
              <a:cxn ang="0">
                <a:pos x="1072" y="0"/>
              </a:cxn>
              <a:cxn ang="0">
                <a:pos x="1072" y="720"/>
              </a:cxn>
              <a:cxn ang="0">
                <a:pos x="1024" y="1104"/>
              </a:cxn>
              <a:cxn ang="0">
                <a:pos x="928" y="1344"/>
              </a:cxn>
              <a:cxn ang="0">
                <a:pos x="640" y="1440"/>
              </a:cxn>
              <a:cxn ang="0">
                <a:pos x="400" y="1488"/>
              </a:cxn>
              <a:cxn ang="0">
                <a:pos x="160" y="1536"/>
              </a:cxn>
              <a:cxn ang="0">
                <a:pos x="16" y="1920"/>
              </a:cxn>
              <a:cxn ang="0">
                <a:pos x="64" y="2496"/>
              </a:cxn>
            </a:cxnLst>
            <a:rect l="0" t="0" r="r" b="b"/>
            <a:pathLst>
              <a:path w="1080" h="2496">
                <a:moveTo>
                  <a:pt x="1072" y="0"/>
                </a:moveTo>
                <a:cubicBezTo>
                  <a:pt x="1076" y="268"/>
                  <a:pt x="1080" y="536"/>
                  <a:pt x="1072" y="720"/>
                </a:cubicBezTo>
                <a:cubicBezTo>
                  <a:pt x="1064" y="904"/>
                  <a:pt x="1048" y="1000"/>
                  <a:pt x="1024" y="1104"/>
                </a:cubicBezTo>
                <a:cubicBezTo>
                  <a:pt x="1000" y="1208"/>
                  <a:pt x="992" y="1288"/>
                  <a:pt x="928" y="1344"/>
                </a:cubicBezTo>
                <a:cubicBezTo>
                  <a:pt x="864" y="1400"/>
                  <a:pt x="728" y="1416"/>
                  <a:pt x="640" y="1440"/>
                </a:cubicBezTo>
                <a:cubicBezTo>
                  <a:pt x="552" y="1464"/>
                  <a:pt x="480" y="1472"/>
                  <a:pt x="400" y="1488"/>
                </a:cubicBezTo>
                <a:cubicBezTo>
                  <a:pt x="320" y="1504"/>
                  <a:pt x="224" y="1464"/>
                  <a:pt x="160" y="1536"/>
                </a:cubicBezTo>
                <a:cubicBezTo>
                  <a:pt x="96" y="1608"/>
                  <a:pt x="32" y="1760"/>
                  <a:pt x="16" y="1920"/>
                </a:cubicBezTo>
                <a:cubicBezTo>
                  <a:pt x="0" y="2080"/>
                  <a:pt x="64" y="2400"/>
                  <a:pt x="64" y="2496"/>
                </a:cubicBezTo>
              </a:path>
            </a:pathLst>
          </a:custGeom>
          <a:noFill/>
          <a:ln w="114300">
            <a:solidFill>
              <a:srgbClr val="FFCCFF">
                <a:alpha val="47000"/>
              </a:srgbClr>
            </a:solidFill>
            <a:round/>
            <a:headEnd/>
            <a:tailEnd/>
          </a:ln>
          <a:effectLst/>
        </p:spPr>
        <p:txBody>
          <a:bodyPr/>
          <a:lstStyle/>
          <a:p>
            <a:endParaRPr lang="en-US"/>
          </a:p>
        </p:txBody>
      </p:sp>
      <p:sp>
        <p:nvSpPr>
          <p:cNvPr id="280586" name="Text Box 10"/>
          <p:cNvSpPr txBox="1">
            <a:spLocks noChangeArrowheads="1"/>
          </p:cNvSpPr>
          <p:nvPr/>
        </p:nvSpPr>
        <p:spPr bwMode="auto">
          <a:xfrm>
            <a:off x="0" y="4191000"/>
            <a:ext cx="2286000" cy="2073275"/>
          </a:xfrm>
          <a:prstGeom prst="rect">
            <a:avLst/>
          </a:prstGeom>
          <a:noFill/>
          <a:ln w="9525">
            <a:noFill/>
            <a:miter lim="800000"/>
            <a:headEnd/>
            <a:tailEnd/>
          </a:ln>
          <a:effectLst/>
        </p:spPr>
        <p:txBody>
          <a:bodyPr>
            <a:spAutoFit/>
          </a:bodyPr>
          <a:lstStyle/>
          <a:p>
            <a:pPr algn="ctr">
              <a:spcBef>
                <a:spcPct val="50000"/>
              </a:spcBef>
            </a:pPr>
            <a:r>
              <a:rPr lang="en-US" sz="2000" dirty="0" smtClean="0">
                <a:solidFill>
                  <a:srgbClr val="FF0000"/>
                </a:solidFill>
                <a:latin typeface="Arial" charset="0"/>
              </a:rPr>
              <a:t>“Females”</a:t>
            </a:r>
            <a:endParaRPr lang="en-US" sz="2000" dirty="0">
              <a:solidFill>
                <a:srgbClr val="FF0000"/>
              </a:solidFill>
              <a:latin typeface="Arial" charset="0"/>
            </a:endParaRPr>
          </a:p>
          <a:p>
            <a:pPr algn="ctr">
              <a:spcBef>
                <a:spcPct val="50000"/>
              </a:spcBef>
            </a:pPr>
            <a:r>
              <a:rPr lang="en-US" sz="2000" dirty="0">
                <a:solidFill>
                  <a:srgbClr val="FF0000"/>
                </a:solidFill>
                <a:latin typeface="Arial" charset="0"/>
              </a:rPr>
              <a:t>New tubes fuse at midline to become uterine tubes, uterus, superior 2/3 vagina</a:t>
            </a:r>
          </a:p>
        </p:txBody>
      </p:sp>
      <p:sp>
        <p:nvSpPr>
          <p:cNvPr id="280587" name="Text Box 11"/>
          <p:cNvSpPr txBox="1">
            <a:spLocks noChangeArrowheads="1"/>
          </p:cNvSpPr>
          <p:nvPr/>
        </p:nvSpPr>
        <p:spPr bwMode="auto">
          <a:xfrm>
            <a:off x="3429000" y="2286000"/>
            <a:ext cx="762000" cy="210026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latin typeface="Arial" charset="0"/>
              </a:rPr>
              <a:t>X</a:t>
            </a:r>
          </a:p>
          <a:p>
            <a:pPr algn="ctr">
              <a:spcBef>
                <a:spcPct val="50000"/>
              </a:spcBef>
            </a:pPr>
            <a:r>
              <a:rPr lang="en-US" b="1">
                <a:solidFill>
                  <a:srgbClr val="FF0000"/>
                </a:solidFill>
                <a:latin typeface="Arial" charset="0"/>
              </a:rPr>
              <a:t>X</a:t>
            </a:r>
          </a:p>
          <a:p>
            <a:pPr algn="ctr">
              <a:spcBef>
                <a:spcPct val="50000"/>
              </a:spcBef>
            </a:pPr>
            <a:r>
              <a:rPr lang="en-US" b="1">
                <a:solidFill>
                  <a:srgbClr val="FF0000"/>
                </a:solidFill>
                <a:latin typeface="Arial" charset="0"/>
              </a:rPr>
              <a:t>X</a:t>
            </a:r>
          </a:p>
          <a:p>
            <a:pPr algn="ctr">
              <a:spcBef>
                <a:spcPct val="50000"/>
              </a:spcBef>
            </a:pPr>
            <a:r>
              <a:rPr lang="en-US" b="1">
                <a:solidFill>
                  <a:srgbClr val="FF0000"/>
                </a:solidFill>
                <a:latin typeface="Arial" charset="0"/>
              </a:rPr>
              <a:t>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581"/>
                                        </p:tgtEl>
                                        <p:attrNameLst>
                                          <p:attrName>style.visibility</p:attrName>
                                        </p:attrNameLst>
                                      </p:cBhvr>
                                      <p:to>
                                        <p:strVal val="visible"/>
                                      </p:to>
                                    </p:set>
                                    <p:animEffect transition="in" filter="dissolve">
                                      <p:cBhvr>
                                        <p:cTn id="7" dur="500"/>
                                        <p:tgtEl>
                                          <p:spTgt spid="2805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0582"/>
                                        </p:tgtEl>
                                        <p:attrNameLst>
                                          <p:attrName>style.visibility</p:attrName>
                                        </p:attrNameLst>
                                      </p:cBhvr>
                                      <p:to>
                                        <p:strVal val="visible"/>
                                      </p:to>
                                    </p:set>
                                    <p:animEffect transition="in" filter="dissolve">
                                      <p:cBhvr>
                                        <p:cTn id="10" dur="500"/>
                                        <p:tgtEl>
                                          <p:spTgt spid="2805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0584"/>
                                        </p:tgtEl>
                                        <p:attrNameLst>
                                          <p:attrName>style.visibility</p:attrName>
                                        </p:attrNameLst>
                                      </p:cBhvr>
                                      <p:to>
                                        <p:strVal val="visible"/>
                                      </p:to>
                                    </p:set>
                                    <p:animEffect transition="in" filter="dissolve">
                                      <p:cBhvr>
                                        <p:cTn id="15" dur="500"/>
                                        <p:tgtEl>
                                          <p:spTgt spid="2805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0585"/>
                                        </p:tgtEl>
                                        <p:attrNameLst>
                                          <p:attrName>style.visibility</p:attrName>
                                        </p:attrNameLst>
                                      </p:cBhvr>
                                      <p:to>
                                        <p:strVal val="visible"/>
                                      </p:to>
                                    </p:set>
                                    <p:animEffect transition="in" filter="dissolve">
                                      <p:cBhvr>
                                        <p:cTn id="18" dur="500"/>
                                        <p:tgtEl>
                                          <p:spTgt spid="28058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57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8058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058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058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058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0587">
                                            <p:txEl>
                                              <p:pRg st="3" end="3"/>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8058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0586">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058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058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05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p:bldP spid="280581" grpId="0" animBg="1"/>
      <p:bldP spid="280582" grpId="0" animBg="1"/>
      <p:bldP spid="280582" grpId="1" animBg="1"/>
      <p:bldP spid="280584" grpId="0" animBg="1"/>
      <p:bldP spid="280584" grpId="1" animBg="1"/>
      <p:bldP spid="28058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0" y="381000"/>
            <a:ext cx="4800600" cy="5770811"/>
          </a:xfrm>
          <a:prstGeom prst="rect">
            <a:avLst/>
          </a:prstGeom>
          <a:noFill/>
          <a:ln w="9525">
            <a:noFill/>
            <a:miter lim="800000"/>
            <a:headEnd/>
            <a:tailEnd/>
          </a:ln>
          <a:effectLst/>
        </p:spPr>
        <p:txBody>
          <a:bodyPr wrap="square">
            <a:spAutoFit/>
          </a:bodyPr>
          <a:lstStyle/>
          <a:p>
            <a:pPr algn="ctr">
              <a:spcBef>
                <a:spcPct val="50000"/>
              </a:spcBef>
            </a:pPr>
            <a:r>
              <a:rPr lang="en-US" sz="2800" dirty="0">
                <a:latin typeface="Arial Rounded MT Bold" pitchFamily="34" charset="0"/>
              </a:rPr>
              <a:t>ERECTILE TISSUE IN THE FEMALE</a:t>
            </a:r>
          </a:p>
          <a:p>
            <a:pPr>
              <a:spcBef>
                <a:spcPct val="50000"/>
              </a:spcBef>
              <a:buFontTx/>
              <a:buChar char="•"/>
            </a:pPr>
            <a:r>
              <a:rPr lang="en-US" sz="2000" dirty="0">
                <a:latin typeface="Arial Rounded MT Bold" pitchFamily="34" charset="0"/>
              </a:rPr>
              <a:t>Erectile tissue is present, but bulbs do not fuse in midline and do not enlarge  as much.</a:t>
            </a:r>
          </a:p>
          <a:p>
            <a:pPr>
              <a:spcBef>
                <a:spcPct val="50000"/>
              </a:spcBef>
              <a:buFontTx/>
              <a:buChar char="•"/>
            </a:pPr>
            <a:r>
              <a:rPr lang="en-US" sz="1800" dirty="0">
                <a:latin typeface="Arial Rounded MT Bold" pitchFamily="34" charset="0"/>
              </a:rPr>
              <a:t>They form separate masses of erectile tissue on either side of the </a:t>
            </a:r>
            <a:r>
              <a:rPr lang="en-US" sz="1800" dirty="0" smtClean="0">
                <a:latin typeface="Arial Rounded MT Bold" pitchFamily="34" charset="0"/>
              </a:rPr>
              <a:t>vaginal </a:t>
            </a:r>
            <a:r>
              <a:rPr lang="en-US" sz="1800" dirty="0">
                <a:latin typeface="Arial Rounded MT Bold" pitchFamily="34" charset="0"/>
              </a:rPr>
              <a:t>opening  - the </a:t>
            </a:r>
            <a:r>
              <a:rPr lang="en-US" sz="1800" dirty="0">
                <a:solidFill>
                  <a:srgbClr val="FF0000"/>
                </a:solidFill>
                <a:latin typeface="Arial Rounded MT Bold" pitchFamily="34" charset="0"/>
              </a:rPr>
              <a:t>BULBS OF THE VESTIBULE</a:t>
            </a:r>
            <a:r>
              <a:rPr lang="en-US" sz="1800" dirty="0">
                <a:latin typeface="Arial Rounded MT Bold" pitchFamily="34" charset="0"/>
              </a:rPr>
              <a:t>, which become the </a:t>
            </a:r>
            <a:r>
              <a:rPr lang="en-US" sz="1800" dirty="0">
                <a:solidFill>
                  <a:srgbClr val="FF0000"/>
                </a:solidFill>
                <a:latin typeface="Arial Rounded MT Bold" pitchFamily="34" charset="0"/>
              </a:rPr>
              <a:t>LABIA MINORA</a:t>
            </a:r>
            <a:r>
              <a:rPr lang="en-US" sz="1800" dirty="0">
                <a:latin typeface="Arial Rounded MT Bold" pitchFamily="34" charset="0"/>
              </a:rPr>
              <a:t> (singular, MINORUM)</a:t>
            </a:r>
          </a:p>
          <a:p>
            <a:pPr>
              <a:spcBef>
                <a:spcPct val="50000"/>
              </a:spcBef>
              <a:buFontTx/>
              <a:buChar char="•"/>
            </a:pPr>
            <a:r>
              <a:rPr lang="en-US" sz="1800" dirty="0">
                <a:latin typeface="Arial Rounded MT Bold" pitchFamily="34" charset="0"/>
              </a:rPr>
              <a:t>As a result, the female urethra cannot be enclosed in the midline (as in the corpora </a:t>
            </a:r>
            <a:r>
              <a:rPr lang="en-US" sz="1800" dirty="0" err="1">
                <a:latin typeface="Arial Rounded MT Bold" pitchFamily="34" charset="0"/>
              </a:rPr>
              <a:t>spongiosa</a:t>
            </a:r>
            <a:r>
              <a:rPr lang="en-US" sz="1800" dirty="0">
                <a:latin typeface="Arial Rounded MT Bold" pitchFamily="34" charset="0"/>
              </a:rPr>
              <a:t> of the male)</a:t>
            </a:r>
          </a:p>
          <a:p>
            <a:pPr>
              <a:spcBef>
                <a:spcPct val="50000"/>
              </a:spcBef>
              <a:buFontTx/>
              <a:buChar char="•"/>
            </a:pPr>
            <a:r>
              <a:rPr lang="en-US" sz="1800" dirty="0">
                <a:latin typeface="Arial Rounded MT Bold" pitchFamily="34" charset="0"/>
              </a:rPr>
              <a:t>The tip end if the midline columns is the </a:t>
            </a:r>
            <a:r>
              <a:rPr lang="en-US" sz="1800" dirty="0">
                <a:solidFill>
                  <a:srgbClr val="FF0000"/>
                </a:solidFill>
                <a:latin typeface="Arial Rounded MT Bold" pitchFamily="34" charset="0"/>
              </a:rPr>
              <a:t>CLITORIS</a:t>
            </a:r>
            <a:r>
              <a:rPr lang="en-US" sz="1800" dirty="0" smtClean="0">
                <a:latin typeface="Arial Rounded MT Bold" pitchFamily="34" charset="0"/>
              </a:rPr>
              <a:t>. (Similarly sensitive to </a:t>
            </a:r>
            <a:r>
              <a:rPr lang="en-US" sz="1800" dirty="0" err="1" smtClean="0">
                <a:latin typeface="Arial Rounded MT Bold" pitchFamily="34" charset="0"/>
              </a:rPr>
              <a:t>glans</a:t>
            </a:r>
            <a:r>
              <a:rPr lang="en-US" sz="1800" dirty="0" smtClean="0">
                <a:latin typeface="Arial Rounded MT Bold" pitchFamily="34" charset="0"/>
              </a:rPr>
              <a:t> of male.) Right and left </a:t>
            </a:r>
            <a:r>
              <a:rPr lang="en-US" sz="1800" dirty="0" err="1" smtClean="0">
                <a:latin typeface="Arial Rounded MT Bold" pitchFamily="34" charset="0"/>
              </a:rPr>
              <a:t>crura</a:t>
            </a:r>
            <a:r>
              <a:rPr lang="en-US" sz="1800" dirty="0" smtClean="0">
                <a:latin typeface="Arial Rounded MT Bold" pitchFamily="34" charset="0"/>
              </a:rPr>
              <a:t> form (much smaller) corpora </a:t>
            </a:r>
            <a:r>
              <a:rPr lang="en-US" sz="1800" dirty="0" err="1" smtClean="0">
                <a:latin typeface="Arial Rounded MT Bold" pitchFamily="34" charset="0"/>
              </a:rPr>
              <a:t>cavernosa</a:t>
            </a:r>
            <a:r>
              <a:rPr lang="en-US" sz="1800" dirty="0" smtClean="0">
                <a:latin typeface="Arial Rounded MT Bold" pitchFamily="34" charset="0"/>
              </a:rPr>
              <a:t> of clitoris.</a:t>
            </a:r>
            <a:endParaRPr lang="en-US" sz="1800" dirty="0">
              <a:latin typeface="Arial Rounded MT Bold" pitchFamily="34" charset="0"/>
            </a:endParaRPr>
          </a:p>
        </p:txBody>
      </p:sp>
      <p:pic>
        <p:nvPicPr>
          <p:cNvPr id="18434" name="Picture 2" descr="http://www.uh.edu/~tgill2/image020.jpg"/>
          <p:cNvPicPr>
            <a:picLocks noChangeAspect="1" noChangeArrowheads="1"/>
          </p:cNvPicPr>
          <p:nvPr/>
        </p:nvPicPr>
        <p:blipFill>
          <a:blip r:embed="rId3" cstate="print"/>
          <a:srcRect/>
          <a:stretch>
            <a:fillRect/>
          </a:stretch>
        </p:blipFill>
        <p:spPr bwMode="auto">
          <a:xfrm>
            <a:off x="4876800" y="1066799"/>
            <a:ext cx="6248400" cy="417284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Labia"/>
          <p:cNvPicPr>
            <a:picLocks noChangeAspect="1" noChangeArrowheads="1"/>
          </p:cNvPicPr>
          <p:nvPr/>
        </p:nvPicPr>
        <p:blipFill>
          <a:blip r:embed="rId3" cstate="print"/>
          <a:srcRect/>
          <a:stretch>
            <a:fillRect/>
          </a:stretch>
        </p:blipFill>
        <p:spPr bwMode="auto">
          <a:xfrm>
            <a:off x="3246438" y="152400"/>
            <a:ext cx="5897562" cy="6477000"/>
          </a:xfrm>
          <a:prstGeom prst="rect">
            <a:avLst/>
          </a:prstGeom>
          <a:noFill/>
        </p:spPr>
      </p:pic>
      <p:sp>
        <p:nvSpPr>
          <p:cNvPr id="342019" name="Line 3"/>
          <p:cNvSpPr>
            <a:spLocks noChangeShapeType="1"/>
          </p:cNvSpPr>
          <p:nvPr/>
        </p:nvSpPr>
        <p:spPr bwMode="auto">
          <a:xfrm>
            <a:off x="2667000" y="2362200"/>
            <a:ext cx="2819400" cy="762000"/>
          </a:xfrm>
          <a:prstGeom prst="line">
            <a:avLst/>
          </a:prstGeom>
          <a:noFill/>
          <a:ln w="57150">
            <a:solidFill>
              <a:srgbClr val="FF0000"/>
            </a:solidFill>
            <a:round/>
            <a:headEnd/>
            <a:tailEnd type="triangle" w="med" len="med"/>
          </a:ln>
          <a:effectLst/>
        </p:spPr>
        <p:txBody>
          <a:bodyPr/>
          <a:lstStyle/>
          <a:p>
            <a:endParaRPr lang="en-US"/>
          </a:p>
        </p:txBody>
      </p:sp>
      <p:sp>
        <p:nvSpPr>
          <p:cNvPr id="342020" name="Line 4"/>
          <p:cNvSpPr>
            <a:spLocks noChangeShapeType="1"/>
          </p:cNvSpPr>
          <p:nvPr/>
        </p:nvSpPr>
        <p:spPr bwMode="auto">
          <a:xfrm flipV="1">
            <a:off x="2819400" y="3886200"/>
            <a:ext cx="3048000" cy="1295400"/>
          </a:xfrm>
          <a:prstGeom prst="line">
            <a:avLst/>
          </a:prstGeom>
          <a:noFill/>
          <a:ln w="57150">
            <a:solidFill>
              <a:srgbClr val="FF0000"/>
            </a:solidFill>
            <a:round/>
            <a:headEnd/>
            <a:tailEnd type="triangle" w="med" len="med"/>
          </a:ln>
          <a:effectLst/>
        </p:spPr>
        <p:txBody>
          <a:bodyPr/>
          <a:lstStyle/>
          <a:p>
            <a:endParaRPr lang="en-US"/>
          </a:p>
        </p:txBody>
      </p:sp>
      <p:sp>
        <p:nvSpPr>
          <p:cNvPr id="342021" name="Text Box 5"/>
          <p:cNvSpPr txBox="1">
            <a:spLocks noChangeArrowheads="1"/>
          </p:cNvSpPr>
          <p:nvPr/>
        </p:nvSpPr>
        <p:spPr bwMode="auto">
          <a:xfrm>
            <a:off x="304800" y="228600"/>
            <a:ext cx="2387600" cy="5203825"/>
          </a:xfrm>
          <a:prstGeom prst="rect">
            <a:avLst/>
          </a:prstGeom>
          <a:noFill/>
          <a:ln w="9525">
            <a:noFill/>
            <a:miter lim="800000"/>
            <a:headEnd/>
            <a:tailEnd/>
          </a:ln>
          <a:effectLst/>
        </p:spPr>
        <p:txBody>
          <a:bodyPr wrap="none">
            <a:spAutoFit/>
          </a:bodyPr>
          <a:lstStyle/>
          <a:p>
            <a:r>
              <a:rPr lang="en-US">
                <a:latin typeface="Arial Rounded MT Bold" pitchFamily="34" charset="0"/>
              </a:rPr>
              <a:t>Clitoris</a:t>
            </a: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r>
              <a:rPr lang="en-US">
                <a:latin typeface="Arial Rounded MT Bold" pitchFamily="34" charset="0"/>
              </a:rPr>
              <a:t>Labia majorum</a:t>
            </a: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endParaRPr lang="en-US">
              <a:latin typeface="Arial Rounded MT Bold" pitchFamily="34" charset="0"/>
            </a:endParaRPr>
          </a:p>
          <a:p>
            <a:r>
              <a:rPr lang="en-US">
                <a:latin typeface="Arial Rounded MT Bold" pitchFamily="34" charset="0"/>
              </a:rPr>
              <a:t>Labia minorum</a:t>
            </a:r>
          </a:p>
        </p:txBody>
      </p:sp>
      <p:sp>
        <p:nvSpPr>
          <p:cNvPr id="342022" name="Line 6"/>
          <p:cNvSpPr>
            <a:spLocks noChangeShapeType="1"/>
          </p:cNvSpPr>
          <p:nvPr/>
        </p:nvSpPr>
        <p:spPr bwMode="auto">
          <a:xfrm>
            <a:off x="1600200" y="533400"/>
            <a:ext cx="4648200" cy="228600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60325" y="0"/>
            <a:ext cx="9083675" cy="5630863"/>
          </a:xfrm>
          <a:prstGeom prst="rect">
            <a:avLst/>
          </a:prstGeom>
          <a:noFill/>
          <a:ln w="9525">
            <a:noFill/>
            <a:miter lim="800000"/>
            <a:headEnd/>
            <a:tailEnd/>
          </a:ln>
          <a:effectLst/>
        </p:spPr>
        <p:txBody>
          <a:bodyPr>
            <a:spAutoFit/>
          </a:bodyPr>
          <a:lstStyle/>
          <a:p>
            <a:pPr algn="ctr"/>
            <a:r>
              <a:rPr lang="en-US" sz="2800">
                <a:latin typeface="Arial Rounded MT Bold" pitchFamily="34" charset="0"/>
              </a:rPr>
              <a:t>GLANDS OF INNER WALL OF UROGENITAL SINUS</a:t>
            </a:r>
          </a:p>
          <a:p>
            <a:endParaRPr lang="en-US">
              <a:latin typeface="Arial Rounded MT Bold" pitchFamily="34" charset="0"/>
            </a:endParaRPr>
          </a:p>
          <a:p>
            <a:r>
              <a:rPr lang="en-US">
                <a:latin typeface="Arial Rounded MT Bold" pitchFamily="34" charset="0"/>
              </a:rPr>
              <a:t>Several glands develop s outpocketings of the inner wall of the urogenital sinus.  (Most are better developed in males.)</a:t>
            </a:r>
          </a:p>
          <a:p>
            <a:endParaRPr lang="en-US">
              <a:latin typeface="Arial Rounded MT Bold" pitchFamily="34" charset="0"/>
            </a:endParaRPr>
          </a:p>
          <a:p>
            <a:r>
              <a:rPr lang="en-US">
                <a:solidFill>
                  <a:srgbClr val="FF0000"/>
                </a:solidFill>
                <a:latin typeface="Arial Rounded MT Bold" pitchFamily="34" charset="0"/>
              </a:rPr>
              <a:t>PROSTATE GLAND</a:t>
            </a:r>
            <a:r>
              <a:rPr lang="en-US">
                <a:latin typeface="Arial Rounded MT Bold" pitchFamily="34" charset="0"/>
              </a:rPr>
              <a:t> – at upper end of urethra in the male.  Encircles urethral neck.</a:t>
            </a:r>
          </a:p>
          <a:p>
            <a:endParaRPr lang="en-US">
              <a:latin typeface="Arial Rounded MT Bold" pitchFamily="34" charset="0"/>
            </a:endParaRPr>
          </a:p>
          <a:p>
            <a:r>
              <a:rPr lang="en-US">
                <a:solidFill>
                  <a:srgbClr val="FF0000"/>
                </a:solidFill>
                <a:latin typeface="Arial Rounded MT Bold" pitchFamily="34" charset="0"/>
              </a:rPr>
              <a:t>SEMINAL VESICLES</a:t>
            </a:r>
            <a:r>
              <a:rPr lang="en-US">
                <a:latin typeface="Arial Rounded MT Bold" pitchFamily="34" charset="0"/>
              </a:rPr>
              <a:t> – outpocketing of ejaculatory duct.</a:t>
            </a:r>
          </a:p>
          <a:p>
            <a:endParaRPr lang="en-US">
              <a:latin typeface="Arial Rounded MT Bold" pitchFamily="34" charset="0"/>
            </a:endParaRPr>
          </a:p>
          <a:p>
            <a:r>
              <a:rPr lang="en-US">
                <a:solidFill>
                  <a:srgbClr val="FF0000"/>
                </a:solidFill>
                <a:latin typeface="Arial Rounded MT Bold" pitchFamily="34" charset="0"/>
              </a:rPr>
              <a:t>BULBOURETHRAL GLANDS</a:t>
            </a:r>
            <a:r>
              <a:rPr lang="en-US">
                <a:latin typeface="Arial Rounded MT Bold" pitchFamily="34" charset="0"/>
              </a:rPr>
              <a:t> – in postpelvic body wall (of uncertain function)</a:t>
            </a:r>
          </a:p>
          <a:p>
            <a:endParaRPr lang="en-US">
              <a:latin typeface="Arial Rounded MT Bold" pitchFamily="34" charset="0"/>
            </a:endParaRPr>
          </a:p>
          <a:p>
            <a:r>
              <a:rPr lang="en-US">
                <a:solidFill>
                  <a:srgbClr val="FF0000"/>
                </a:solidFill>
                <a:latin typeface="Arial Rounded MT Bold" pitchFamily="34" charset="0"/>
              </a:rPr>
              <a:t>GREATER VESTIBULAR GLANDS</a:t>
            </a:r>
            <a:r>
              <a:rPr lang="en-US">
                <a:latin typeface="Arial Rounded MT Bold" pitchFamily="34" charset="0"/>
              </a:rPr>
              <a:t> – (in females) secrete mucous fluids that serve as lubricants during copulation.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descr="Prostate"/>
          <p:cNvPicPr>
            <a:picLocks noChangeAspect="1" noChangeArrowheads="1"/>
          </p:cNvPicPr>
          <p:nvPr/>
        </p:nvPicPr>
        <p:blipFill>
          <a:blip r:embed="rId3" cstate="print"/>
          <a:srcRect/>
          <a:stretch>
            <a:fillRect/>
          </a:stretch>
        </p:blipFill>
        <p:spPr bwMode="auto">
          <a:xfrm>
            <a:off x="0" y="0"/>
            <a:ext cx="4927600" cy="6858000"/>
          </a:xfrm>
          <a:prstGeom prst="rect">
            <a:avLst/>
          </a:prstGeom>
          <a:noFill/>
        </p:spPr>
      </p:pic>
      <p:sp>
        <p:nvSpPr>
          <p:cNvPr id="344067" name="Line 3"/>
          <p:cNvSpPr>
            <a:spLocks noChangeShapeType="1"/>
          </p:cNvSpPr>
          <p:nvPr/>
        </p:nvSpPr>
        <p:spPr bwMode="auto">
          <a:xfrm flipH="1">
            <a:off x="3505200" y="1066800"/>
            <a:ext cx="1981200" cy="0"/>
          </a:xfrm>
          <a:prstGeom prst="line">
            <a:avLst/>
          </a:prstGeom>
          <a:noFill/>
          <a:ln w="57150">
            <a:solidFill>
              <a:srgbClr val="FF0000"/>
            </a:solidFill>
            <a:round/>
            <a:headEnd/>
            <a:tailEnd type="triangle" w="med" len="med"/>
          </a:ln>
          <a:effectLst/>
        </p:spPr>
        <p:txBody>
          <a:bodyPr/>
          <a:lstStyle/>
          <a:p>
            <a:endParaRPr lang="en-US"/>
          </a:p>
        </p:txBody>
      </p:sp>
      <p:sp>
        <p:nvSpPr>
          <p:cNvPr id="344068" name="Line 4"/>
          <p:cNvSpPr>
            <a:spLocks noChangeShapeType="1"/>
          </p:cNvSpPr>
          <p:nvPr/>
        </p:nvSpPr>
        <p:spPr bwMode="auto">
          <a:xfrm flipH="1">
            <a:off x="3581400" y="1981200"/>
            <a:ext cx="1981200" cy="0"/>
          </a:xfrm>
          <a:prstGeom prst="line">
            <a:avLst/>
          </a:prstGeom>
          <a:noFill/>
          <a:ln w="57150">
            <a:solidFill>
              <a:srgbClr val="FF0000"/>
            </a:solidFill>
            <a:round/>
            <a:headEnd/>
            <a:tailEnd type="triangle" w="med" len="med"/>
          </a:ln>
          <a:effectLst/>
        </p:spPr>
        <p:txBody>
          <a:bodyPr/>
          <a:lstStyle/>
          <a:p>
            <a:endParaRPr lang="en-US"/>
          </a:p>
        </p:txBody>
      </p:sp>
      <p:sp>
        <p:nvSpPr>
          <p:cNvPr id="344069" name="Line 5"/>
          <p:cNvSpPr>
            <a:spLocks noChangeShapeType="1"/>
          </p:cNvSpPr>
          <p:nvPr/>
        </p:nvSpPr>
        <p:spPr bwMode="auto">
          <a:xfrm flipH="1">
            <a:off x="2971800" y="4572000"/>
            <a:ext cx="2438400" cy="0"/>
          </a:xfrm>
          <a:prstGeom prst="line">
            <a:avLst/>
          </a:prstGeom>
          <a:noFill/>
          <a:ln w="57150">
            <a:solidFill>
              <a:srgbClr val="FF0000"/>
            </a:solidFill>
            <a:round/>
            <a:headEnd/>
            <a:tailEnd type="triangle" w="med" len="med"/>
          </a:ln>
          <a:effectLst/>
        </p:spPr>
        <p:txBody>
          <a:bodyPr/>
          <a:lstStyle/>
          <a:p>
            <a:endParaRPr lang="en-US"/>
          </a:p>
        </p:txBody>
      </p:sp>
      <p:sp>
        <p:nvSpPr>
          <p:cNvPr id="344070" name="Text Box 6"/>
          <p:cNvSpPr txBox="1">
            <a:spLocks noChangeArrowheads="1"/>
          </p:cNvSpPr>
          <p:nvPr/>
        </p:nvSpPr>
        <p:spPr bwMode="auto">
          <a:xfrm>
            <a:off x="5700713" y="762000"/>
            <a:ext cx="3443287" cy="5453063"/>
          </a:xfrm>
          <a:prstGeom prst="rect">
            <a:avLst/>
          </a:prstGeom>
          <a:noFill/>
          <a:ln w="9525">
            <a:noFill/>
            <a:miter lim="800000"/>
            <a:headEnd/>
            <a:tailEnd/>
          </a:ln>
          <a:effectLst/>
        </p:spPr>
        <p:txBody>
          <a:bodyPr wrap="none">
            <a:spAutoFit/>
          </a:bodyPr>
          <a:lstStyle/>
          <a:p>
            <a:r>
              <a:rPr lang="en-US" sz="3200">
                <a:latin typeface="Arial Rounded MT Bold" pitchFamily="34" charset="0"/>
              </a:rPr>
              <a:t>Ductus deferens</a:t>
            </a:r>
          </a:p>
          <a:p>
            <a:endParaRPr lang="en-US" sz="3200">
              <a:latin typeface="Arial Rounded MT Bold" pitchFamily="34" charset="0"/>
            </a:endParaRPr>
          </a:p>
          <a:p>
            <a:r>
              <a:rPr lang="en-US" sz="3200">
                <a:latin typeface="Arial Rounded MT Bold" pitchFamily="34" charset="0"/>
              </a:rPr>
              <a:t>Seminal vesicle</a:t>
            </a:r>
          </a:p>
          <a:p>
            <a:endParaRPr lang="en-US" sz="3200">
              <a:latin typeface="Arial Rounded MT Bold" pitchFamily="34" charset="0"/>
            </a:endParaRPr>
          </a:p>
          <a:p>
            <a:endParaRPr lang="en-US" sz="3200">
              <a:latin typeface="Arial Rounded MT Bold" pitchFamily="34" charset="0"/>
            </a:endParaRPr>
          </a:p>
          <a:p>
            <a:endParaRPr lang="en-US" sz="3200">
              <a:latin typeface="Arial Rounded MT Bold" pitchFamily="34" charset="0"/>
            </a:endParaRPr>
          </a:p>
          <a:p>
            <a:endParaRPr lang="en-US" sz="3200">
              <a:latin typeface="Arial Rounded MT Bold" pitchFamily="34" charset="0"/>
            </a:endParaRPr>
          </a:p>
          <a:p>
            <a:r>
              <a:rPr lang="en-US" sz="3200">
                <a:latin typeface="Arial Rounded MT Bold" pitchFamily="34" charset="0"/>
              </a:rPr>
              <a:t>Prostate gland</a:t>
            </a:r>
          </a:p>
          <a:p>
            <a:endParaRPr lang="en-US" sz="3200">
              <a:latin typeface="Arial Rounded MT Bold" pitchFamily="34" charset="0"/>
            </a:endParaRPr>
          </a:p>
          <a:p>
            <a:endParaRPr lang="en-US" sz="3200">
              <a:latin typeface="Arial Rounded MT Bold" pitchFamily="34" charset="0"/>
            </a:endParaRPr>
          </a:p>
          <a:p>
            <a:r>
              <a:rPr lang="en-US" sz="3200">
                <a:latin typeface="Arial Rounded MT Bold" pitchFamily="34" charset="0"/>
              </a:rPr>
              <a:t>Urethra</a:t>
            </a:r>
          </a:p>
        </p:txBody>
      </p:sp>
      <p:sp>
        <p:nvSpPr>
          <p:cNvPr id="344071" name="Line 7"/>
          <p:cNvSpPr>
            <a:spLocks noChangeShapeType="1"/>
          </p:cNvSpPr>
          <p:nvPr/>
        </p:nvSpPr>
        <p:spPr bwMode="auto">
          <a:xfrm flipH="1">
            <a:off x="1447800" y="5943600"/>
            <a:ext cx="3962400" cy="0"/>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0" y="0"/>
            <a:ext cx="9144000" cy="5326063"/>
          </a:xfrm>
          <a:prstGeom prst="rect">
            <a:avLst/>
          </a:prstGeom>
          <a:noFill/>
          <a:ln w="9525">
            <a:noFill/>
            <a:miter lim="800000"/>
            <a:headEnd/>
            <a:tailEnd/>
          </a:ln>
          <a:effectLst/>
        </p:spPr>
        <p:txBody>
          <a:bodyPr>
            <a:spAutoFit/>
          </a:bodyPr>
          <a:lstStyle/>
          <a:p>
            <a:pPr algn="ctr"/>
            <a:r>
              <a:rPr lang="en-US" sz="3200" dirty="0">
                <a:latin typeface="Arial Rounded MT Bold" pitchFamily="34" charset="0"/>
              </a:rPr>
              <a:t>MUSCULATURE OF PERINEAL REGION</a:t>
            </a:r>
          </a:p>
          <a:p>
            <a:endParaRPr lang="en-US" dirty="0">
              <a:latin typeface="Arial Rounded MT Bold" pitchFamily="34" charset="0"/>
            </a:endParaRPr>
          </a:p>
          <a:p>
            <a:pPr>
              <a:buFontTx/>
              <a:buChar char="•"/>
            </a:pPr>
            <a:r>
              <a:rPr lang="en-US" dirty="0">
                <a:latin typeface="Arial Rounded MT Bold" pitchFamily="34" charset="0"/>
              </a:rPr>
              <a:t>In both sexes, the mass of erectile tissue is overlain by a thin mass of specialized </a:t>
            </a:r>
            <a:r>
              <a:rPr lang="en-US" dirty="0" err="1">
                <a:latin typeface="Arial Rounded MT Bold" pitchFamily="34" charset="0"/>
              </a:rPr>
              <a:t>hypaxial</a:t>
            </a:r>
            <a:r>
              <a:rPr lang="en-US" dirty="0">
                <a:latin typeface="Arial Rounded MT Bold" pitchFamily="34" charset="0"/>
              </a:rPr>
              <a:t> musculature.</a:t>
            </a:r>
          </a:p>
          <a:p>
            <a:pPr>
              <a:buFontTx/>
              <a:buChar char="•"/>
            </a:pPr>
            <a:r>
              <a:rPr lang="en-US" dirty="0">
                <a:latin typeface="Arial Rounded MT Bold" pitchFamily="34" charset="0"/>
              </a:rPr>
              <a:t>This is often referred to as the specialized FOURTH layer of </a:t>
            </a:r>
            <a:r>
              <a:rPr lang="en-US" dirty="0" err="1">
                <a:latin typeface="Arial Rounded MT Bold" pitchFamily="34" charset="0"/>
              </a:rPr>
              <a:t>hypaxial</a:t>
            </a:r>
            <a:r>
              <a:rPr lang="en-US" dirty="0">
                <a:latin typeface="Arial Rounded MT Bold" pitchFamily="34" charset="0"/>
              </a:rPr>
              <a:t> musculature in the </a:t>
            </a:r>
            <a:r>
              <a:rPr lang="en-US" dirty="0" err="1">
                <a:latin typeface="Arial Rounded MT Bold" pitchFamily="34" charset="0"/>
              </a:rPr>
              <a:t>perineal</a:t>
            </a:r>
            <a:r>
              <a:rPr lang="en-US" dirty="0">
                <a:latin typeface="Arial Rounded MT Bold" pitchFamily="34" charset="0"/>
              </a:rPr>
              <a:t> region.</a:t>
            </a:r>
          </a:p>
          <a:p>
            <a:endParaRPr lang="en-US" dirty="0">
              <a:latin typeface="Arial Rounded MT Bold" pitchFamily="34" charset="0"/>
            </a:endParaRPr>
          </a:p>
          <a:p>
            <a:r>
              <a:rPr lang="en-US" dirty="0">
                <a:solidFill>
                  <a:srgbClr val="FF0000"/>
                </a:solidFill>
                <a:latin typeface="Arial Rounded MT Bold" pitchFamily="34" charset="0"/>
              </a:rPr>
              <a:t>ICHIOCAVERNOSUS MUSCLE</a:t>
            </a:r>
            <a:r>
              <a:rPr lang="en-US" dirty="0">
                <a:latin typeface="Arial Rounded MT Bold" pitchFamily="34" charset="0"/>
              </a:rPr>
              <a:t> – arises from ischium behind </a:t>
            </a:r>
            <a:r>
              <a:rPr lang="en-US" dirty="0" err="1">
                <a:latin typeface="Arial Rounded MT Bold" pitchFamily="34" charset="0"/>
              </a:rPr>
              <a:t>crus</a:t>
            </a:r>
            <a:r>
              <a:rPr lang="en-US" dirty="0">
                <a:latin typeface="Arial Rounded MT Bold" pitchFamily="34" charset="0"/>
              </a:rPr>
              <a:t> of penis or clitoris.  Wraps behind to insert on either side on tunica </a:t>
            </a:r>
            <a:r>
              <a:rPr lang="en-US" dirty="0" err="1">
                <a:latin typeface="Arial Rounded MT Bold" pitchFamily="34" charset="0"/>
              </a:rPr>
              <a:t>albuginea</a:t>
            </a:r>
            <a:r>
              <a:rPr lang="en-US" dirty="0">
                <a:latin typeface="Arial Rounded MT Bold" pitchFamily="34" charset="0"/>
              </a:rPr>
              <a:t>.</a:t>
            </a:r>
          </a:p>
          <a:p>
            <a:endParaRPr lang="en-US" dirty="0">
              <a:latin typeface="Arial Rounded MT Bold" pitchFamily="34" charset="0"/>
            </a:endParaRPr>
          </a:p>
          <a:p>
            <a:r>
              <a:rPr lang="en-US" dirty="0">
                <a:solidFill>
                  <a:srgbClr val="FF0000"/>
                </a:solidFill>
                <a:latin typeface="Arial Rounded MT Bold" pitchFamily="34" charset="0"/>
              </a:rPr>
              <a:t>BULBOSPONGIOSUS MUSCLE</a:t>
            </a:r>
            <a:r>
              <a:rPr lang="en-US" dirty="0">
                <a:latin typeface="Arial Rounded MT Bold" pitchFamily="34" charset="0"/>
              </a:rPr>
              <a:t> – arises from central tendon (median </a:t>
            </a:r>
            <a:r>
              <a:rPr lang="en-US" dirty="0" err="1">
                <a:latin typeface="Arial Rounded MT Bold" pitchFamily="34" charset="0"/>
              </a:rPr>
              <a:t>raphe</a:t>
            </a:r>
            <a:r>
              <a:rPr lang="en-US" dirty="0">
                <a:latin typeface="Arial Rounded MT Bold" pitchFamily="34" charset="0"/>
              </a:rPr>
              <a:t>’) of the </a:t>
            </a:r>
            <a:r>
              <a:rPr lang="en-US" dirty="0" err="1">
                <a:latin typeface="Arial Rounded MT Bold" pitchFamily="34" charset="0"/>
              </a:rPr>
              <a:t>urogenital</a:t>
            </a:r>
            <a:r>
              <a:rPr lang="en-US" dirty="0">
                <a:latin typeface="Arial Rounded MT Bold" pitchFamily="34" charset="0"/>
              </a:rPr>
              <a:t> diaphragm and inserts into the tunica </a:t>
            </a:r>
            <a:r>
              <a:rPr lang="en-US" dirty="0" err="1">
                <a:latin typeface="Arial Rounded MT Bold" pitchFamily="34" charset="0"/>
              </a:rPr>
              <a:t>albuginea</a:t>
            </a:r>
            <a:r>
              <a:rPr lang="en-US" dirty="0">
                <a:latin typeface="Arial Rounded MT Bold" pitchFamily="34" charset="0"/>
              </a:rPr>
              <a:t> (males) or fascia of clitoris (females).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PerineumFemale"/>
          <p:cNvPicPr>
            <a:picLocks noChangeAspect="1" noChangeArrowheads="1"/>
          </p:cNvPicPr>
          <p:nvPr/>
        </p:nvPicPr>
        <p:blipFill>
          <a:blip r:embed="rId3" cstate="print"/>
          <a:srcRect/>
          <a:stretch>
            <a:fillRect/>
          </a:stretch>
        </p:blipFill>
        <p:spPr bwMode="auto">
          <a:xfrm>
            <a:off x="1198563" y="200025"/>
            <a:ext cx="6745287" cy="6457950"/>
          </a:xfrm>
          <a:prstGeom prst="rect">
            <a:avLst/>
          </a:prstGeom>
          <a:noFill/>
        </p:spPr>
      </p:pic>
      <p:sp>
        <p:nvSpPr>
          <p:cNvPr id="346115" name="Rectangle 3"/>
          <p:cNvSpPr>
            <a:spLocks noChangeArrowheads="1"/>
          </p:cNvSpPr>
          <p:nvPr/>
        </p:nvSpPr>
        <p:spPr bwMode="auto">
          <a:xfrm>
            <a:off x="6367463" y="3124200"/>
            <a:ext cx="2776537" cy="701675"/>
          </a:xfrm>
          <a:prstGeom prst="rect">
            <a:avLst/>
          </a:prstGeom>
          <a:noFill/>
          <a:ln w="9525">
            <a:noFill/>
            <a:miter lim="800000"/>
            <a:headEnd/>
            <a:tailEnd/>
          </a:ln>
          <a:effectLst/>
        </p:spPr>
        <p:txBody>
          <a:bodyPr>
            <a:spAutoFit/>
          </a:bodyPr>
          <a:lstStyle/>
          <a:p>
            <a:r>
              <a:rPr lang="en-US" sz="2000">
                <a:solidFill>
                  <a:srgbClr val="FF0000"/>
                </a:solidFill>
                <a:latin typeface="Arial Rounded MT Bold" pitchFamily="34" charset="0"/>
              </a:rPr>
              <a:t>ICHIOCAVERNOSUS MUSCLE</a:t>
            </a:r>
          </a:p>
        </p:txBody>
      </p:sp>
      <p:sp>
        <p:nvSpPr>
          <p:cNvPr id="346116" name="Line 4"/>
          <p:cNvSpPr>
            <a:spLocks noChangeShapeType="1"/>
          </p:cNvSpPr>
          <p:nvPr/>
        </p:nvSpPr>
        <p:spPr bwMode="auto">
          <a:xfrm flipH="1">
            <a:off x="5029200" y="3810000"/>
            <a:ext cx="2133600" cy="457200"/>
          </a:xfrm>
          <a:prstGeom prst="line">
            <a:avLst/>
          </a:prstGeom>
          <a:noFill/>
          <a:ln w="57150">
            <a:solidFill>
              <a:srgbClr val="FF0000"/>
            </a:solidFill>
            <a:round/>
            <a:headEnd/>
            <a:tailEnd type="triangle" w="med" len="med"/>
          </a:ln>
          <a:effectLst/>
        </p:spPr>
        <p:txBody>
          <a:bodyPr/>
          <a:lstStyle/>
          <a:p>
            <a:endParaRPr lang="en-US"/>
          </a:p>
        </p:txBody>
      </p:sp>
      <p:sp>
        <p:nvSpPr>
          <p:cNvPr id="346117" name="Rectangle 5"/>
          <p:cNvSpPr>
            <a:spLocks noChangeArrowheads="1"/>
          </p:cNvSpPr>
          <p:nvPr/>
        </p:nvSpPr>
        <p:spPr bwMode="auto">
          <a:xfrm>
            <a:off x="0" y="3352800"/>
            <a:ext cx="3200400" cy="701675"/>
          </a:xfrm>
          <a:prstGeom prst="rect">
            <a:avLst/>
          </a:prstGeom>
          <a:noFill/>
          <a:ln w="9525">
            <a:noFill/>
            <a:miter lim="800000"/>
            <a:headEnd/>
            <a:tailEnd/>
          </a:ln>
          <a:effectLst/>
        </p:spPr>
        <p:txBody>
          <a:bodyPr>
            <a:spAutoFit/>
          </a:bodyPr>
          <a:lstStyle/>
          <a:p>
            <a:r>
              <a:rPr lang="en-US" sz="2000">
                <a:solidFill>
                  <a:schemeClr val="accent2"/>
                </a:solidFill>
                <a:latin typeface="Arial Rounded MT Bold" pitchFamily="34" charset="0"/>
              </a:rPr>
              <a:t>BULBOSPONGIOSUS MUSCLE</a:t>
            </a:r>
          </a:p>
        </p:txBody>
      </p:sp>
      <p:sp>
        <p:nvSpPr>
          <p:cNvPr id="346118" name="Line 6"/>
          <p:cNvSpPr>
            <a:spLocks noChangeShapeType="1"/>
          </p:cNvSpPr>
          <p:nvPr/>
        </p:nvSpPr>
        <p:spPr bwMode="auto">
          <a:xfrm flipV="1">
            <a:off x="3886200" y="4038600"/>
            <a:ext cx="990600" cy="1828800"/>
          </a:xfrm>
          <a:prstGeom prst="line">
            <a:avLst/>
          </a:prstGeom>
          <a:noFill/>
          <a:ln w="57150">
            <a:solidFill>
              <a:schemeClr val="accent2"/>
            </a:solidFill>
            <a:round/>
            <a:headEnd/>
            <a:tailEnd type="triangle" w="med" len="med"/>
          </a:ln>
          <a:effectLst/>
        </p:spPr>
        <p:txBody>
          <a:bodyPr/>
          <a:lstStyle/>
          <a:p>
            <a:endParaRPr lang="en-US"/>
          </a:p>
        </p:txBody>
      </p:sp>
      <p:sp>
        <p:nvSpPr>
          <p:cNvPr id="346119" name="Line 7"/>
          <p:cNvSpPr>
            <a:spLocks noChangeShapeType="1"/>
          </p:cNvSpPr>
          <p:nvPr/>
        </p:nvSpPr>
        <p:spPr bwMode="auto">
          <a:xfrm flipV="1">
            <a:off x="1524000" y="3810000"/>
            <a:ext cx="2590800" cy="0"/>
          </a:xfrm>
          <a:prstGeom prst="line">
            <a:avLst/>
          </a:prstGeom>
          <a:noFill/>
          <a:ln w="57150">
            <a:solidFill>
              <a:schemeClr val="accent2"/>
            </a:solidFill>
            <a:round/>
            <a:headEnd/>
            <a:tailEnd type="triangle" w="med" len="med"/>
          </a:ln>
          <a:effectLst/>
        </p:spPr>
        <p:txBody>
          <a:bodyPr/>
          <a:lstStyle/>
          <a:p>
            <a:endParaRPr lang="en-US"/>
          </a:p>
        </p:txBody>
      </p:sp>
      <p:sp>
        <p:nvSpPr>
          <p:cNvPr id="346120" name="Line 8"/>
          <p:cNvSpPr>
            <a:spLocks noChangeShapeType="1"/>
          </p:cNvSpPr>
          <p:nvPr/>
        </p:nvSpPr>
        <p:spPr bwMode="auto">
          <a:xfrm flipH="1" flipV="1">
            <a:off x="1447800" y="3810000"/>
            <a:ext cx="2438400" cy="2057400"/>
          </a:xfrm>
          <a:prstGeom prst="line">
            <a:avLst/>
          </a:prstGeom>
          <a:noFill/>
          <a:ln w="57150">
            <a:solidFill>
              <a:schemeClr val="accent2"/>
            </a:solidFill>
            <a:round/>
            <a:headEnd/>
            <a:tailEnd/>
          </a:ln>
          <a:effectLst/>
        </p:spPr>
        <p:txBody>
          <a:bodyPr/>
          <a:lstStyle/>
          <a:p>
            <a:endParaRPr lang="en-US"/>
          </a:p>
        </p:txBody>
      </p:sp>
      <p:sp>
        <p:nvSpPr>
          <p:cNvPr id="9" name="Line 7"/>
          <p:cNvSpPr>
            <a:spLocks noChangeShapeType="1"/>
          </p:cNvSpPr>
          <p:nvPr/>
        </p:nvSpPr>
        <p:spPr bwMode="auto">
          <a:xfrm flipH="1">
            <a:off x="4495800" y="1676400"/>
            <a:ext cx="2362200" cy="1752600"/>
          </a:xfrm>
          <a:prstGeom prst="line">
            <a:avLst/>
          </a:prstGeom>
          <a:noFill/>
          <a:ln w="57150">
            <a:solidFill>
              <a:schemeClr val="tx1"/>
            </a:solidFill>
            <a:round/>
            <a:headEnd/>
            <a:tailEnd type="triangle" w="med" len="med"/>
          </a:ln>
          <a:effectLst/>
        </p:spPr>
        <p:txBody>
          <a:bodyPr/>
          <a:lstStyle/>
          <a:p>
            <a:endParaRPr lang="en-US"/>
          </a:p>
        </p:txBody>
      </p:sp>
      <p:sp>
        <p:nvSpPr>
          <p:cNvPr id="10" name="Rectangle 9"/>
          <p:cNvSpPr/>
          <p:nvPr/>
        </p:nvSpPr>
        <p:spPr>
          <a:xfrm>
            <a:off x="6400800" y="1143000"/>
            <a:ext cx="2434000" cy="461665"/>
          </a:xfrm>
          <a:prstGeom prst="rect">
            <a:avLst/>
          </a:prstGeom>
        </p:spPr>
        <p:txBody>
          <a:bodyPr wrap="none">
            <a:spAutoFit/>
          </a:bodyPr>
          <a:lstStyle/>
          <a:p>
            <a:r>
              <a:rPr lang="en-US" dirty="0" smtClean="0">
                <a:latin typeface="Arial Rounded MT Bold" pitchFamily="34" charset="0"/>
              </a:rPr>
              <a:t>central tendon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descr="PerineumMale"/>
          <p:cNvPicPr>
            <a:picLocks noChangeAspect="1" noChangeArrowheads="1"/>
          </p:cNvPicPr>
          <p:nvPr/>
        </p:nvPicPr>
        <p:blipFill>
          <a:blip r:embed="rId3" cstate="print"/>
          <a:srcRect/>
          <a:stretch>
            <a:fillRect/>
          </a:stretch>
        </p:blipFill>
        <p:spPr bwMode="auto">
          <a:xfrm>
            <a:off x="1285875" y="438150"/>
            <a:ext cx="6572250" cy="5980113"/>
          </a:xfrm>
          <a:prstGeom prst="rect">
            <a:avLst/>
          </a:prstGeom>
          <a:noFill/>
        </p:spPr>
      </p:pic>
      <p:sp>
        <p:nvSpPr>
          <p:cNvPr id="347139" name="Rectangle 3"/>
          <p:cNvSpPr>
            <a:spLocks noChangeArrowheads="1"/>
          </p:cNvSpPr>
          <p:nvPr/>
        </p:nvSpPr>
        <p:spPr bwMode="auto">
          <a:xfrm>
            <a:off x="0" y="4114800"/>
            <a:ext cx="3386138" cy="701675"/>
          </a:xfrm>
          <a:prstGeom prst="rect">
            <a:avLst/>
          </a:prstGeom>
          <a:noFill/>
          <a:ln w="9525">
            <a:noFill/>
            <a:miter lim="800000"/>
            <a:headEnd/>
            <a:tailEnd/>
          </a:ln>
          <a:effectLst/>
        </p:spPr>
        <p:txBody>
          <a:bodyPr>
            <a:spAutoFit/>
          </a:bodyPr>
          <a:lstStyle/>
          <a:p>
            <a:r>
              <a:rPr lang="en-US" sz="2000">
                <a:solidFill>
                  <a:srgbClr val="FF0000"/>
                </a:solidFill>
                <a:latin typeface="Arial Rounded MT Bold" pitchFamily="34" charset="0"/>
              </a:rPr>
              <a:t>ICHIOCAVERNOSUS MUSCLE</a:t>
            </a:r>
          </a:p>
        </p:txBody>
      </p:sp>
      <p:sp>
        <p:nvSpPr>
          <p:cNvPr id="347140" name="Line 4"/>
          <p:cNvSpPr>
            <a:spLocks noChangeShapeType="1"/>
          </p:cNvSpPr>
          <p:nvPr/>
        </p:nvSpPr>
        <p:spPr bwMode="auto">
          <a:xfrm flipV="1">
            <a:off x="2667000" y="2895600"/>
            <a:ext cx="1295400" cy="1219200"/>
          </a:xfrm>
          <a:prstGeom prst="line">
            <a:avLst/>
          </a:prstGeom>
          <a:noFill/>
          <a:ln w="57150">
            <a:solidFill>
              <a:srgbClr val="FF0000"/>
            </a:solidFill>
            <a:round/>
            <a:headEnd/>
            <a:tailEnd type="triangle" w="med" len="med"/>
          </a:ln>
          <a:effectLst/>
        </p:spPr>
        <p:txBody>
          <a:bodyPr/>
          <a:lstStyle/>
          <a:p>
            <a:endParaRPr lang="en-US"/>
          </a:p>
        </p:txBody>
      </p:sp>
      <p:sp>
        <p:nvSpPr>
          <p:cNvPr id="347141" name="Line 5"/>
          <p:cNvSpPr>
            <a:spLocks noChangeShapeType="1"/>
          </p:cNvSpPr>
          <p:nvPr/>
        </p:nvSpPr>
        <p:spPr bwMode="auto">
          <a:xfrm flipV="1">
            <a:off x="2743200" y="3124200"/>
            <a:ext cx="2286000" cy="990600"/>
          </a:xfrm>
          <a:prstGeom prst="line">
            <a:avLst/>
          </a:prstGeom>
          <a:noFill/>
          <a:ln w="57150">
            <a:solidFill>
              <a:srgbClr val="FF0000"/>
            </a:solidFill>
            <a:round/>
            <a:headEnd/>
            <a:tailEnd type="triangle" w="med" len="med"/>
          </a:ln>
          <a:effectLst/>
        </p:spPr>
        <p:txBody>
          <a:bodyPr/>
          <a:lstStyle/>
          <a:p>
            <a:endParaRPr lang="en-US"/>
          </a:p>
        </p:txBody>
      </p:sp>
      <p:sp>
        <p:nvSpPr>
          <p:cNvPr id="347142" name="Line 6"/>
          <p:cNvSpPr>
            <a:spLocks noChangeShapeType="1"/>
          </p:cNvSpPr>
          <p:nvPr/>
        </p:nvSpPr>
        <p:spPr bwMode="auto">
          <a:xfrm flipH="1" flipV="1">
            <a:off x="4876800" y="2362200"/>
            <a:ext cx="2209800" cy="1447800"/>
          </a:xfrm>
          <a:prstGeom prst="line">
            <a:avLst/>
          </a:prstGeom>
          <a:noFill/>
          <a:ln w="57150">
            <a:solidFill>
              <a:schemeClr val="accent2"/>
            </a:solidFill>
            <a:round/>
            <a:headEnd/>
            <a:tailEnd type="triangle" w="med" len="med"/>
          </a:ln>
          <a:effectLst/>
        </p:spPr>
        <p:txBody>
          <a:bodyPr/>
          <a:lstStyle/>
          <a:p>
            <a:endParaRPr lang="en-US"/>
          </a:p>
        </p:txBody>
      </p:sp>
      <p:sp>
        <p:nvSpPr>
          <p:cNvPr id="347143" name="Line 7"/>
          <p:cNvSpPr>
            <a:spLocks noChangeShapeType="1"/>
          </p:cNvSpPr>
          <p:nvPr/>
        </p:nvSpPr>
        <p:spPr bwMode="auto">
          <a:xfrm flipH="1" flipV="1">
            <a:off x="4114800" y="2590800"/>
            <a:ext cx="2971800" cy="1219200"/>
          </a:xfrm>
          <a:prstGeom prst="line">
            <a:avLst/>
          </a:prstGeom>
          <a:noFill/>
          <a:ln w="57150">
            <a:solidFill>
              <a:schemeClr val="accent2"/>
            </a:solidFill>
            <a:round/>
            <a:headEnd/>
            <a:tailEnd type="triangle" w="med" len="med"/>
          </a:ln>
          <a:effectLst/>
        </p:spPr>
        <p:txBody>
          <a:bodyPr/>
          <a:lstStyle/>
          <a:p>
            <a:endParaRPr lang="en-US"/>
          </a:p>
        </p:txBody>
      </p:sp>
      <p:sp>
        <p:nvSpPr>
          <p:cNvPr id="347144" name="Rectangle 8"/>
          <p:cNvSpPr>
            <a:spLocks noChangeArrowheads="1"/>
          </p:cNvSpPr>
          <p:nvPr/>
        </p:nvSpPr>
        <p:spPr bwMode="auto">
          <a:xfrm>
            <a:off x="6553200" y="3886200"/>
            <a:ext cx="2819400" cy="641350"/>
          </a:xfrm>
          <a:prstGeom prst="rect">
            <a:avLst/>
          </a:prstGeom>
          <a:noFill/>
          <a:ln w="9525">
            <a:noFill/>
            <a:miter lim="800000"/>
            <a:headEnd/>
            <a:tailEnd/>
          </a:ln>
          <a:effectLst/>
        </p:spPr>
        <p:txBody>
          <a:bodyPr>
            <a:spAutoFit/>
          </a:bodyPr>
          <a:lstStyle/>
          <a:p>
            <a:r>
              <a:rPr lang="en-US" sz="1800">
                <a:solidFill>
                  <a:schemeClr val="accent2"/>
                </a:solidFill>
                <a:latin typeface="Arial Rounded MT Bold" pitchFamily="34" charset="0"/>
              </a:rPr>
              <a:t>BULBOSPONGIOSUS MUSCLE</a:t>
            </a:r>
          </a:p>
        </p:txBody>
      </p:sp>
      <p:sp>
        <p:nvSpPr>
          <p:cNvPr id="9" name="Rectangle 8"/>
          <p:cNvSpPr/>
          <p:nvPr/>
        </p:nvSpPr>
        <p:spPr>
          <a:xfrm>
            <a:off x="1219200" y="152400"/>
            <a:ext cx="2434000" cy="461665"/>
          </a:xfrm>
          <a:prstGeom prst="rect">
            <a:avLst/>
          </a:prstGeom>
        </p:spPr>
        <p:txBody>
          <a:bodyPr wrap="none">
            <a:spAutoFit/>
          </a:bodyPr>
          <a:lstStyle/>
          <a:p>
            <a:r>
              <a:rPr lang="en-US" dirty="0" smtClean="0">
                <a:latin typeface="Arial Rounded MT Bold" pitchFamily="34" charset="0"/>
              </a:rPr>
              <a:t>central tendon </a:t>
            </a:r>
            <a:endParaRPr lang="en-US" dirty="0"/>
          </a:p>
        </p:txBody>
      </p:sp>
      <p:sp>
        <p:nvSpPr>
          <p:cNvPr id="10" name="Line 7"/>
          <p:cNvSpPr>
            <a:spLocks noChangeShapeType="1"/>
          </p:cNvSpPr>
          <p:nvPr/>
        </p:nvSpPr>
        <p:spPr bwMode="auto">
          <a:xfrm>
            <a:off x="2743200" y="533400"/>
            <a:ext cx="1752600" cy="27432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0"/>
            <a:ext cx="9144000" cy="5691188"/>
          </a:xfrm>
          <a:prstGeom prst="rect">
            <a:avLst/>
          </a:prstGeom>
          <a:noFill/>
          <a:ln w="9525">
            <a:noFill/>
            <a:miter lim="800000"/>
            <a:headEnd/>
            <a:tailEnd/>
          </a:ln>
          <a:effectLst/>
        </p:spPr>
        <p:txBody>
          <a:bodyPr>
            <a:spAutoFit/>
          </a:bodyPr>
          <a:lstStyle/>
          <a:p>
            <a:pPr algn="ctr"/>
            <a:r>
              <a:rPr lang="en-US" sz="3200">
                <a:latin typeface="Arial Rounded MT Bold" pitchFamily="34" charset="0"/>
              </a:rPr>
              <a:t>MUSCULATURE OF PERINEAL REGION</a:t>
            </a:r>
          </a:p>
          <a:p>
            <a:endParaRPr lang="en-US">
              <a:latin typeface="Arial Rounded MT Bold" pitchFamily="34" charset="0"/>
            </a:endParaRPr>
          </a:p>
          <a:p>
            <a:r>
              <a:rPr lang="en-US">
                <a:solidFill>
                  <a:srgbClr val="FF0000"/>
                </a:solidFill>
                <a:latin typeface="Arial Rounded MT Bold" pitchFamily="34" charset="0"/>
              </a:rPr>
              <a:t>ICHIOCAVERNOSUS MUSCLE</a:t>
            </a:r>
            <a:endParaRPr lang="en-US">
              <a:latin typeface="Arial Rounded MT Bold" pitchFamily="34" charset="0"/>
            </a:endParaRPr>
          </a:p>
          <a:p>
            <a:r>
              <a:rPr lang="en-US">
                <a:solidFill>
                  <a:srgbClr val="FF0000"/>
                </a:solidFill>
                <a:latin typeface="Arial Rounded MT Bold" pitchFamily="34" charset="0"/>
              </a:rPr>
              <a:t>BULBOSPONGIOSUS MUSCLE</a:t>
            </a:r>
            <a:endParaRPr lang="en-US">
              <a:latin typeface="Arial Rounded MT Bold" pitchFamily="34" charset="0"/>
            </a:endParaRPr>
          </a:p>
          <a:p>
            <a:endParaRPr lang="en-US">
              <a:latin typeface="Arial Rounded MT Bold" pitchFamily="34" charset="0"/>
            </a:endParaRPr>
          </a:p>
          <a:p>
            <a:pPr>
              <a:buFontTx/>
              <a:buChar char="•"/>
            </a:pPr>
            <a:r>
              <a:rPr lang="en-US">
                <a:latin typeface="Arial Rounded MT Bold" pitchFamily="34" charset="0"/>
              </a:rPr>
              <a:t>The function of these muscles is debated.</a:t>
            </a:r>
          </a:p>
          <a:p>
            <a:pPr>
              <a:buFontTx/>
              <a:buChar char="•"/>
            </a:pPr>
            <a:r>
              <a:rPr lang="en-US">
                <a:latin typeface="Arial Rounded MT Bold" pitchFamily="34" charset="0"/>
              </a:rPr>
              <a:t>Some (mostly male researchers) insist that their position overlying erectile tissue aids in the erection of the male.</a:t>
            </a:r>
          </a:p>
          <a:p>
            <a:pPr>
              <a:buFontTx/>
              <a:buChar char="•"/>
            </a:pPr>
            <a:r>
              <a:rPr lang="en-US">
                <a:latin typeface="Arial Rounded MT Bold" pitchFamily="34" charset="0"/>
              </a:rPr>
              <a:t>(Uh, OK, so then why to females have them?)  IF that’s the case, then erection ought to be a voluntary, controllable function for males.</a:t>
            </a:r>
          </a:p>
          <a:p>
            <a:pPr>
              <a:buFontTx/>
              <a:buChar char="•"/>
            </a:pPr>
            <a:r>
              <a:rPr lang="en-US">
                <a:latin typeface="Arial Rounded MT Bold" pitchFamily="34" charset="0"/>
              </a:rPr>
              <a:t>More likely:  they have a sphincter-like function to:</a:t>
            </a:r>
          </a:p>
          <a:p>
            <a:pPr lvl="1">
              <a:buFontTx/>
              <a:buChar char="•"/>
            </a:pPr>
            <a:r>
              <a:rPr lang="en-US">
                <a:latin typeface="Arial Rounded MT Bold" pitchFamily="34" charset="0"/>
              </a:rPr>
              <a:t> squeeze out last few drops of semen in males.</a:t>
            </a:r>
          </a:p>
          <a:p>
            <a:pPr lvl="1">
              <a:buFontTx/>
              <a:buChar char="•"/>
            </a:pPr>
            <a:r>
              <a:rPr lang="en-US">
                <a:latin typeface="Arial Rounded MT Bold" pitchFamily="34" charset="0"/>
              </a:rPr>
              <a:t> have sphincter-like function around vaginal opening in females.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uh.edu/~tgill2/image020.jpg"/>
          <p:cNvPicPr>
            <a:picLocks noChangeAspect="1" noChangeArrowheads="1"/>
          </p:cNvPicPr>
          <p:nvPr/>
        </p:nvPicPr>
        <p:blipFill>
          <a:blip r:embed="rId2" cstate="print"/>
          <a:srcRect/>
          <a:stretch>
            <a:fillRect/>
          </a:stretch>
        </p:blipFill>
        <p:spPr bwMode="auto">
          <a:xfrm>
            <a:off x="228600" y="457200"/>
            <a:ext cx="8671720" cy="579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PerineumFemale"/>
          <p:cNvPicPr>
            <a:picLocks noChangeAspect="1" noChangeArrowheads="1"/>
          </p:cNvPicPr>
          <p:nvPr/>
        </p:nvPicPr>
        <p:blipFill>
          <a:blip r:embed="rId3" cstate="print"/>
          <a:srcRect/>
          <a:stretch>
            <a:fillRect/>
          </a:stretch>
        </p:blipFill>
        <p:spPr bwMode="auto">
          <a:xfrm>
            <a:off x="1752600" y="0"/>
            <a:ext cx="7391400" cy="6742113"/>
          </a:xfrm>
          <a:prstGeom prst="rect">
            <a:avLst/>
          </a:prstGeom>
          <a:noFill/>
        </p:spPr>
      </p:pic>
      <p:sp>
        <p:nvSpPr>
          <p:cNvPr id="236548" name="Text Box 4"/>
          <p:cNvSpPr txBox="1">
            <a:spLocks noChangeArrowheads="1"/>
          </p:cNvSpPr>
          <p:nvPr/>
        </p:nvSpPr>
        <p:spPr bwMode="auto">
          <a:xfrm>
            <a:off x="288925" y="414338"/>
            <a:ext cx="2482850" cy="1917700"/>
          </a:xfrm>
          <a:prstGeom prst="rect">
            <a:avLst/>
          </a:prstGeom>
          <a:noFill/>
          <a:ln w="9525">
            <a:noFill/>
            <a:miter lim="800000"/>
            <a:headEnd/>
            <a:tailEnd/>
          </a:ln>
          <a:effectLst/>
        </p:spPr>
        <p:txBody>
          <a:bodyPr wrap="none">
            <a:spAutoFit/>
          </a:bodyPr>
          <a:lstStyle/>
          <a:p>
            <a:r>
              <a:rPr lang="en-US">
                <a:latin typeface="Tahoma" charset="0"/>
              </a:rPr>
              <a:t>Ischiocavernosus</a:t>
            </a:r>
          </a:p>
          <a:p>
            <a:endParaRPr lang="en-US">
              <a:latin typeface="Tahoma" charset="0"/>
            </a:endParaRPr>
          </a:p>
          <a:p>
            <a:endParaRPr lang="en-US">
              <a:latin typeface="Tahoma" charset="0"/>
            </a:endParaRPr>
          </a:p>
          <a:p>
            <a:endParaRPr lang="en-US">
              <a:latin typeface="Tahoma" charset="0"/>
            </a:endParaRPr>
          </a:p>
          <a:p>
            <a:r>
              <a:rPr lang="en-US">
                <a:latin typeface="Tahoma" charset="0"/>
              </a:rPr>
              <a:t>Bulbospongiosus</a:t>
            </a:r>
          </a:p>
        </p:txBody>
      </p:sp>
      <p:sp>
        <p:nvSpPr>
          <p:cNvPr id="236549" name="Line 5"/>
          <p:cNvSpPr>
            <a:spLocks noChangeShapeType="1"/>
          </p:cNvSpPr>
          <p:nvPr/>
        </p:nvSpPr>
        <p:spPr bwMode="auto">
          <a:xfrm>
            <a:off x="2667000" y="2133600"/>
            <a:ext cx="2438400" cy="381000"/>
          </a:xfrm>
          <a:prstGeom prst="line">
            <a:avLst/>
          </a:prstGeom>
          <a:noFill/>
          <a:ln w="57150">
            <a:solidFill>
              <a:schemeClr val="tx1"/>
            </a:solidFill>
            <a:round/>
            <a:headEnd/>
            <a:tailEnd type="triangle" w="med" len="med"/>
          </a:ln>
          <a:effectLst/>
        </p:spPr>
        <p:txBody>
          <a:bodyPr/>
          <a:lstStyle/>
          <a:p>
            <a:endParaRPr lang="en-US"/>
          </a:p>
        </p:txBody>
      </p:sp>
      <p:sp>
        <p:nvSpPr>
          <p:cNvPr id="236550" name="Line 6"/>
          <p:cNvSpPr>
            <a:spLocks noChangeShapeType="1"/>
          </p:cNvSpPr>
          <p:nvPr/>
        </p:nvSpPr>
        <p:spPr bwMode="auto">
          <a:xfrm>
            <a:off x="2743200" y="685800"/>
            <a:ext cx="2057400" cy="14478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Layer4"/>
          <p:cNvPicPr>
            <a:picLocks noChangeAspect="1" noChangeArrowheads="1"/>
          </p:cNvPicPr>
          <p:nvPr/>
        </p:nvPicPr>
        <p:blipFill>
          <a:blip r:embed="rId3" cstate="print"/>
          <a:srcRect/>
          <a:stretch>
            <a:fillRect/>
          </a:stretch>
        </p:blipFill>
        <p:spPr bwMode="auto">
          <a:xfrm>
            <a:off x="2128838" y="0"/>
            <a:ext cx="4887912"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PerineumMale"/>
          <p:cNvPicPr>
            <a:picLocks noChangeAspect="1" noChangeArrowheads="1"/>
          </p:cNvPicPr>
          <p:nvPr/>
        </p:nvPicPr>
        <p:blipFill>
          <a:blip r:embed="rId3" cstate="print"/>
          <a:srcRect/>
          <a:stretch>
            <a:fillRect/>
          </a:stretch>
        </p:blipFill>
        <p:spPr bwMode="auto">
          <a:xfrm>
            <a:off x="1143000" y="0"/>
            <a:ext cx="8001000" cy="6818313"/>
          </a:xfrm>
          <a:prstGeom prst="rect">
            <a:avLst/>
          </a:prstGeom>
          <a:noFill/>
        </p:spPr>
      </p:pic>
      <p:sp>
        <p:nvSpPr>
          <p:cNvPr id="237571" name="Rectangle 3"/>
          <p:cNvSpPr>
            <a:spLocks noChangeArrowheads="1"/>
          </p:cNvSpPr>
          <p:nvPr/>
        </p:nvSpPr>
        <p:spPr bwMode="auto">
          <a:xfrm>
            <a:off x="152400" y="2057400"/>
            <a:ext cx="2514600" cy="1917700"/>
          </a:xfrm>
          <a:prstGeom prst="rect">
            <a:avLst/>
          </a:prstGeom>
          <a:noFill/>
          <a:ln w="9525">
            <a:noFill/>
            <a:miter lim="800000"/>
            <a:headEnd/>
            <a:tailEnd/>
          </a:ln>
          <a:effectLst/>
        </p:spPr>
        <p:txBody>
          <a:bodyPr>
            <a:spAutoFit/>
          </a:bodyPr>
          <a:lstStyle/>
          <a:p>
            <a:r>
              <a:rPr lang="en-US">
                <a:latin typeface="Tahoma" charset="0"/>
              </a:rPr>
              <a:t>Ischiocavernosus</a:t>
            </a:r>
          </a:p>
          <a:p>
            <a:endParaRPr lang="en-US">
              <a:latin typeface="Tahoma" charset="0"/>
            </a:endParaRPr>
          </a:p>
          <a:p>
            <a:endParaRPr lang="en-US">
              <a:latin typeface="Tahoma" charset="0"/>
            </a:endParaRPr>
          </a:p>
          <a:p>
            <a:endParaRPr lang="en-US">
              <a:latin typeface="Tahoma" charset="0"/>
            </a:endParaRPr>
          </a:p>
          <a:p>
            <a:r>
              <a:rPr lang="en-US">
                <a:latin typeface="Tahoma" charset="0"/>
              </a:rPr>
              <a:t>Bulbospongiosus</a:t>
            </a:r>
          </a:p>
        </p:txBody>
      </p:sp>
      <p:sp>
        <p:nvSpPr>
          <p:cNvPr id="237572" name="Line 4"/>
          <p:cNvSpPr>
            <a:spLocks noChangeShapeType="1"/>
          </p:cNvSpPr>
          <p:nvPr/>
        </p:nvSpPr>
        <p:spPr bwMode="auto">
          <a:xfrm flipV="1">
            <a:off x="2590800" y="2590800"/>
            <a:ext cx="2362200" cy="1143000"/>
          </a:xfrm>
          <a:prstGeom prst="line">
            <a:avLst/>
          </a:prstGeom>
          <a:noFill/>
          <a:ln w="57150">
            <a:solidFill>
              <a:schemeClr val="tx1"/>
            </a:solidFill>
            <a:round/>
            <a:headEnd/>
            <a:tailEnd type="triangle" w="med" len="med"/>
          </a:ln>
          <a:effectLst/>
        </p:spPr>
        <p:txBody>
          <a:bodyPr/>
          <a:lstStyle/>
          <a:p>
            <a:endParaRPr lang="en-US"/>
          </a:p>
        </p:txBody>
      </p:sp>
      <p:sp>
        <p:nvSpPr>
          <p:cNvPr id="237573" name="Line 5"/>
          <p:cNvSpPr>
            <a:spLocks noChangeShapeType="1"/>
          </p:cNvSpPr>
          <p:nvPr/>
        </p:nvSpPr>
        <p:spPr bwMode="auto">
          <a:xfrm>
            <a:off x="2667000" y="2362200"/>
            <a:ext cx="1828800" cy="762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GenTubercle"/>
          <p:cNvPicPr>
            <a:picLocks noChangeAspect="1" noChangeArrowheads="1"/>
          </p:cNvPicPr>
          <p:nvPr/>
        </p:nvPicPr>
        <p:blipFill>
          <a:blip r:embed="rId3" cstate="print"/>
          <a:srcRect/>
          <a:stretch>
            <a:fillRect/>
          </a:stretch>
        </p:blipFill>
        <p:spPr bwMode="auto">
          <a:xfrm>
            <a:off x="0" y="779463"/>
            <a:ext cx="9144000" cy="5297487"/>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FF00"/>
      </a:dk2>
      <a:lt2>
        <a:srgbClr val="808080"/>
      </a:lt2>
      <a:accent1>
        <a:srgbClr val="000000"/>
      </a:accent1>
      <a:accent2>
        <a:srgbClr val="3333CC"/>
      </a:accent2>
      <a:accent3>
        <a:srgbClr val="FFFFFF"/>
      </a:accent3>
      <a:accent4>
        <a:srgbClr val="000000"/>
      </a:accent4>
      <a:accent5>
        <a:srgbClr val="AAAAA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FF00"/>
        </a:dk2>
        <a:lt2>
          <a:srgbClr val="808080"/>
        </a:lt2>
        <a:accent1>
          <a:srgbClr val="000000"/>
        </a:accent1>
        <a:accent2>
          <a:srgbClr val="3333CC"/>
        </a:accent2>
        <a:accent3>
          <a:srgbClr val="FFFFFF"/>
        </a:accent3>
        <a:accent4>
          <a:srgbClr val="000000"/>
        </a:accent4>
        <a:accent5>
          <a:srgbClr val="AAAA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2353</Words>
  <Application>Microsoft Macintosh PowerPoint</Application>
  <PresentationFormat>On-screen Show (4:3)</PresentationFormat>
  <Paragraphs>348</Paragraphs>
  <Slides>58</Slides>
  <Notes>56</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Reproductive System</dc:subject>
  <dc:creator>Dr. Stuart Sumida</dc:creator>
  <cp:lastModifiedBy>Stuart Sumida</cp:lastModifiedBy>
  <cp:revision>70</cp:revision>
  <dcterms:created xsi:type="dcterms:W3CDTF">2001-04-25T01:32:34Z</dcterms:created>
  <dcterms:modified xsi:type="dcterms:W3CDTF">2014-07-04T07:29:32Z</dcterms:modified>
</cp:coreProperties>
</file>