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98"/>
  </p:notesMasterIdLst>
  <p:sldIdLst>
    <p:sldId id="371" r:id="rId3"/>
    <p:sldId id="506" r:id="rId4"/>
    <p:sldId id="507" r:id="rId5"/>
    <p:sldId id="508" r:id="rId6"/>
    <p:sldId id="509" r:id="rId7"/>
    <p:sldId id="510" r:id="rId8"/>
    <p:sldId id="513" r:id="rId9"/>
    <p:sldId id="514" r:id="rId10"/>
    <p:sldId id="511" r:id="rId11"/>
    <p:sldId id="512" r:id="rId12"/>
    <p:sldId id="515" r:id="rId13"/>
    <p:sldId id="517" r:id="rId14"/>
    <p:sldId id="516" r:id="rId15"/>
    <p:sldId id="519" r:id="rId16"/>
    <p:sldId id="518" r:id="rId17"/>
    <p:sldId id="668" r:id="rId18"/>
    <p:sldId id="669" r:id="rId19"/>
    <p:sldId id="520" r:id="rId20"/>
    <p:sldId id="521" r:id="rId21"/>
    <p:sldId id="522" r:id="rId22"/>
    <p:sldId id="504" r:id="rId23"/>
    <p:sldId id="609" r:id="rId24"/>
    <p:sldId id="505" r:id="rId25"/>
    <p:sldId id="441" r:id="rId26"/>
    <p:sldId id="442" r:id="rId27"/>
    <p:sldId id="443" r:id="rId28"/>
    <p:sldId id="444" r:id="rId29"/>
    <p:sldId id="445" r:id="rId30"/>
    <p:sldId id="446" r:id="rId31"/>
    <p:sldId id="435" r:id="rId32"/>
    <p:sldId id="420" r:id="rId33"/>
    <p:sldId id="421" r:id="rId34"/>
    <p:sldId id="404" r:id="rId35"/>
    <p:sldId id="403" r:id="rId36"/>
    <p:sldId id="405" r:id="rId37"/>
    <p:sldId id="411" r:id="rId38"/>
    <p:sldId id="447" r:id="rId39"/>
    <p:sldId id="422" r:id="rId40"/>
    <p:sldId id="423" r:id="rId41"/>
    <p:sldId id="409" r:id="rId42"/>
    <p:sldId id="413" r:id="rId43"/>
    <p:sldId id="416" r:id="rId44"/>
    <p:sldId id="417" r:id="rId45"/>
    <p:sldId id="448" r:id="rId46"/>
    <p:sldId id="425" r:id="rId47"/>
    <p:sldId id="449" r:id="rId48"/>
    <p:sldId id="424" r:id="rId49"/>
    <p:sldId id="410" r:id="rId50"/>
    <p:sldId id="450" r:id="rId51"/>
    <p:sldId id="431" r:id="rId52"/>
    <p:sldId id="432" r:id="rId53"/>
    <p:sldId id="412" r:id="rId54"/>
    <p:sldId id="406" r:id="rId55"/>
    <p:sldId id="451" r:id="rId56"/>
    <p:sldId id="428" r:id="rId57"/>
    <p:sldId id="429" r:id="rId58"/>
    <p:sldId id="430" r:id="rId59"/>
    <p:sldId id="426" r:id="rId60"/>
    <p:sldId id="427" r:id="rId61"/>
    <p:sldId id="414" r:id="rId62"/>
    <p:sldId id="438" r:id="rId63"/>
    <p:sldId id="407" r:id="rId64"/>
    <p:sldId id="418" r:id="rId65"/>
    <p:sldId id="433" r:id="rId66"/>
    <p:sldId id="467" r:id="rId67"/>
    <p:sldId id="415" r:id="rId68"/>
    <p:sldId id="468" r:id="rId69"/>
    <p:sldId id="469" r:id="rId70"/>
    <p:sldId id="466" r:id="rId71"/>
    <p:sldId id="489" r:id="rId72"/>
    <p:sldId id="434" r:id="rId73"/>
    <p:sldId id="470" r:id="rId74"/>
    <p:sldId id="472" r:id="rId75"/>
    <p:sldId id="473" r:id="rId76"/>
    <p:sldId id="471" r:id="rId77"/>
    <p:sldId id="474" r:id="rId78"/>
    <p:sldId id="476" r:id="rId79"/>
    <p:sldId id="477" r:id="rId80"/>
    <p:sldId id="475" r:id="rId81"/>
    <p:sldId id="478" r:id="rId82"/>
    <p:sldId id="479" r:id="rId83"/>
    <p:sldId id="481" r:id="rId84"/>
    <p:sldId id="480" r:id="rId85"/>
    <p:sldId id="482" r:id="rId86"/>
    <p:sldId id="483" r:id="rId87"/>
    <p:sldId id="615" r:id="rId88"/>
    <p:sldId id="484" r:id="rId89"/>
    <p:sldId id="485" r:id="rId90"/>
    <p:sldId id="436" r:id="rId91"/>
    <p:sldId id="463" r:id="rId92"/>
    <p:sldId id="464" r:id="rId93"/>
    <p:sldId id="493" r:id="rId94"/>
    <p:sldId id="494" r:id="rId95"/>
    <p:sldId id="498" r:id="rId96"/>
    <p:sldId id="500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66FF3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72" autoAdjust="0"/>
    <p:restoredTop sz="90929"/>
  </p:normalViewPr>
  <p:slideViewPr>
    <p:cSldViewPr>
      <p:cViewPr>
        <p:scale>
          <a:sx n="66" d="100"/>
          <a:sy n="66" d="100"/>
        </p:scale>
        <p:origin x="-257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1C9D74F-7885-46BA-B355-61181053D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D7C27C-B554-4F38-AC3E-9A182703B876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EDBDC-75C1-4AA7-88C4-894690C4D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D5CBA-A776-4E7C-A3E1-DE45195B6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28101-94AC-4E36-B8B2-66891A4F6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CAD5-7482-424D-9E51-40C1C774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5436-4293-4889-9ED9-5A333820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64AC-FCD4-4ECB-AE34-80C3AF9B5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8A9C2-320B-4CD2-8DF5-CF69A5818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4B7F-4E08-4EE4-B15A-B8114F650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2803A-F894-47D2-B484-3E711B27F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4B4-E64D-41AA-8B35-136BE56B4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6BD6D-FA59-4FC0-893E-E01966BCA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9F3C-05D0-4584-9B28-B41FC0659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242A0-EB0F-48B2-BF88-0F0DDB0B5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30796-1B97-46C4-B702-7F8E4799C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5DAE1-DAFF-4C2E-B754-0BD00210D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40D48-E9F3-4046-B1B6-7BF033601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1C1DF-F2C1-468A-B0FF-90E1CC6AB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2AC4A-D849-4C69-B719-30127B16F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A35F-3AA2-498E-B16A-45258D743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CE107-AD24-4F97-A20F-1A173343C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19F20-9B06-4EDF-9A6B-1100C98DC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9F1B4-0DF6-428F-9487-673826580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CBE6BB2-5C33-432C-83CD-CAE19D0C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F07510F-4F30-42FC-81BF-F70B0F245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41325" y="239713"/>
            <a:ext cx="4500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latin typeface="Arial" pitchFamily="34" charset="0"/>
              </a:rPr>
              <a:t>Biology 323</a:t>
            </a:r>
          </a:p>
          <a:p>
            <a:r>
              <a:rPr lang="en-US" sz="2000" b="1" i="1">
                <a:latin typeface="Arial" pitchFamily="34" charset="0"/>
              </a:rPr>
              <a:t>Human Anatomy for Biology Majors</a:t>
            </a:r>
          </a:p>
          <a:p>
            <a:r>
              <a:rPr lang="en-US" sz="2000" b="1" i="1">
                <a:latin typeface="Arial" pitchFamily="34" charset="0"/>
              </a:rPr>
              <a:t>Lecture 16</a:t>
            </a:r>
          </a:p>
          <a:p>
            <a:r>
              <a:rPr lang="en-US" sz="2000" b="1" i="1">
                <a:latin typeface="Arial" pitchFamily="34" charset="0"/>
              </a:rPr>
              <a:t>Dr. Stuart S. Sumida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2906713"/>
            <a:ext cx="90630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Arial" pitchFamily="34" charset="0"/>
              </a:rPr>
              <a:t>Overview of Structure of the Adult Skull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rondrocran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8492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ssif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77963"/>
            <a:ext cx="7391400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93725" y="341313"/>
            <a:ext cx="7632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 Rounded MT Bold" pitchFamily="34" charset="0"/>
              </a:rPr>
              <a:t>Flat bones of skull: DERMATOCRANIUM</a:t>
            </a:r>
          </a:p>
          <a:p>
            <a:pPr algn="ctr"/>
            <a:r>
              <a:rPr lang="en-US">
                <a:latin typeface="Arial Rounded MT Bold" pitchFamily="34" charset="0"/>
              </a:rPr>
              <a:t> 					(These and others.)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267200" y="914400"/>
            <a:ext cx="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4267200" y="914400"/>
            <a:ext cx="1295400" cy="2362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2667000" y="914400"/>
            <a:ext cx="160020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kull10Wee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350" y="0"/>
            <a:ext cx="608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sicraniumEmbry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813"/>
            <a:ext cx="83058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wbornSk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888"/>
            <a:ext cx="91440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pace-ali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2057400" y="0"/>
            <a:ext cx="4743450" cy="6781800"/>
          </a:xfrm>
        </p:spPr>
      </p:pic>
      <p:sp>
        <p:nvSpPr>
          <p:cNvPr id="138244" name="Freeform 4"/>
          <p:cNvSpPr>
            <a:spLocks/>
          </p:cNvSpPr>
          <p:nvPr/>
        </p:nvSpPr>
        <p:spPr bwMode="auto">
          <a:xfrm>
            <a:off x="4648200" y="2895600"/>
            <a:ext cx="230188" cy="484188"/>
          </a:xfrm>
          <a:custGeom>
            <a:avLst/>
            <a:gdLst>
              <a:gd name="T0" fmla="*/ 220663 w 145"/>
              <a:gd name="T1" fmla="*/ 133350 h 305"/>
              <a:gd name="T2" fmla="*/ 149225 w 145"/>
              <a:gd name="T3" fmla="*/ 76200 h 305"/>
              <a:gd name="T4" fmla="*/ 58738 w 145"/>
              <a:gd name="T5" fmla="*/ 0 h 305"/>
              <a:gd name="T6" fmla="*/ 53975 w 145"/>
              <a:gd name="T7" fmla="*/ 61913 h 305"/>
              <a:gd name="T8" fmla="*/ 101600 w 145"/>
              <a:gd name="T9" fmla="*/ 119063 h 305"/>
              <a:gd name="T10" fmla="*/ 130175 w 145"/>
              <a:gd name="T11" fmla="*/ 138113 h 305"/>
              <a:gd name="T12" fmla="*/ 168275 w 145"/>
              <a:gd name="T13" fmla="*/ 195263 h 305"/>
              <a:gd name="T14" fmla="*/ 163513 w 145"/>
              <a:gd name="T15" fmla="*/ 428625 h 305"/>
              <a:gd name="T16" fmla="*/ 201613 w 145"/>
              <a:gd name="T17" fmla="*/ 471488 h 305"/>
              <a:gd name="T18" fmla="*/ 230188 w 145"/>
              <a:gd name="T19" fmla="*/ 428625 h 305"/>
              <a:gd name="T20" fmla="*/ 220663 w 145"/>
              <a:gd name="T21" fmla="*/ 133350 h 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5"/>
              <a:gd name="T34" fmla="*/ 0 h 305"/>
              <a:gd name="T35" fmla="*/ 145 w 145"/>
              <a:gd name="T36" fmla="*/ 305 h 3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5" h="305">
                <a:moveTo>
                  <a:pt x="139" y="84"/>
                </a:moveTo>
                <a:cubicBezTo>
                  <a:pt x="125" y="74"/>
                  <a:pt x="109" y="53"/>
                  <a:pt x="94" y="48"/>
                </a:cubicBezTo>
                <a:cubicBezTo>
                  <a:pt x="85" y="22"/>
                  <a:pt x="55" y="18"/>
                  <a:pt x="37" y="0"/>
                </a:cubicBezTo>
                <a:cubicBezTo>
                  <a:pt x="0" y="6"/>
                  <a:pt x="10" y="23"/>
                  <a:pt x="34" y="39"/>
                </a:cubicBezTo>
                <a:cubicBezTo>
                  <a:pt x="42" y="51"/>
                  <a:pt x="53" y="66"/>
                  <a:pt x="64" y="75"/>
                </a:cubicBezTo>
                <a:cubicBezTo>
                  <a:pt x="69" y="80"/>
                  <a:pt x="82" y="87"/>
                  <a:pt x="82" y="87"/>
                </a:cubicBezTo>
                <a:cubicBezTo>
                  <a:pt x="90" y="99"/>
                  <a:pt x="98" y="111"/>
                  <a:pt x="106" y="123"/>
                </a:cubicBezTo>
                <a:cubicBezTo>
                  <a:pt x="114" y="172"/>
                  <a:pt x="110" y="221"/>
                  <a:pt x="103" y="270"/>
                </a:cubicBezTo>
                <a:cubicBezTo>
                  <a:pt x="106" y="294"/>
                  <a:pt x="103" y="305"/>
                  <a:pt x="127" y="297"/>
                </a:cubicBezTo>
                <a:cubicBezTo>
                  <a:pt x="136" y="288"/>
                  <a:pt x="138" y="280"/>
                  <a:pt x="145" y="270"/>
                </a:cubicBezTo>
                <a:cubicBezTo>
                  <a:pt x="145" y="259"/>
                  <a:pt x="139" y="140"/>
                  <a:pt x="139" y="84"/>
                </a:cubicBezTo>
                <a:close/>
              </a:path>
            </a:pathLst>
          </a:custGeom>
          <a:solidFill>
            <a:srgbClr val="FF3300">
              <a:alpha val="45882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5" name="Freeform 5"/>
          <p:cNvSpPr>
            <a:spLocks/>
          </p:cNvSpPr>
          <p:nvPr/>
        </p:nvSpPr>
        <p:spPr bwMode="auto">
          <a:xfrm>
            <a:off x="5181600" y="2895600"/>
            <a:ext cx="296863" cy="495300"/>
          </a:xfrm>
          <a:custGeom>
            <a:avLst/>
            <a:gdLst>
              <a:gd name="T0" fmla="*/ 234950 w 187"/>
              <a:gd name="T1" fmla="*/ 33337 h 312"/>
              <a:gd name="T2" fmla="*/ 187325 w 187"/>
              <a:gd name="T3" fmla="*/ 76200 h 312"/>
              <a:gd name="T4" fmla="*/ 158750 w 187"/>
              <a:gd name="T5" fmla="*/ 95250 h 312"/>
              <a:gd name="T6" fmla="*/ 68263 w 187"/>
              <a:gd name="T7" fmla="*/ 152400 h 312"/>
              <a:gd name="T8" fmla="*/ 39688 w 187"/>
              <a:gd name="T9" fmla="*/ 190500 h 312"/>
              <a:gd name="T10" fmla="*/ 20638 w 187"/>
              <a:gd name="T11" fmla="*/ 338137 h 312"/>
              <a:gd name="T12" fmla="*/ 73025 w 187"/>
              <a:gd name="T13" fmla="*/ 495300 h 312"/>
              <a:gd name="T14" fmla="*/ 96838 w 187"/>
              <a:gd name="T15" fmla="*/ 490538 h 312"/>
              <a:gd name="T16" fmla="*/ 115888 w 187"/>
              <a:gd name="T17" fmla="*/ 461963 h 312"/>
              <a:gd name="T18" fmla="*/ 111125 w 187"/>
              <a:gd name="T19" fmla="*/ 238125 h 312"/>
              <a:gd name="T20" fmla="*/ 125413 w 187"/>
              <a:gd name="T21" fmla="*/ 195262 h 312"/>
              <a:gd name="T22" fmla="*/ 263525 w 187"/>
              <a:gd name="T23" fmla="*/ 109538 h 312"/>
              <a:gd name="T24" fmla="*/ 287338 w 187"/>
              <a:gd name="T25" fmla="*/ 80962 h 312"/>
              <a:gd name="T26" fmla="*/ 296863 w 187"/>
              <a:gd name="T27" fmla="*/ 52388 h 312"/>
              <a:gd name="T28" fmla="*/ 254000 w 187"/>
              <a:gd name="T29" fmla="*/ 19050 h 312"/>
              <a:gd name="T30" fmla="*/ 234950 w 187"/>
              <a:gd name="T31" fmla="*/ 33337 h 3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"/>
              <a:gd name="T49" fmla="*/ 0 h 312"/>
              <a:gd name="T50" fmla="*/ 187 w 187"/>
              <a:gd name="T51" fmla="*/ 312 h 3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" h="312">
                <a:moveTo>
                  <a:pt x="148" y="21"/>
                </a:moveTo>
                <a:cubicBezTo>
                  <a:pt x="144" y="33"/>
                  <a:pt x="129" y="41"/>
                  <a:pt x="118" y="48"/>
                </a:cubicBezTo>
                <a:cubicBezTo>
                  <a:pt x="112" y="52"/>
                  <a:pt x="100" y="60"/>
                  <a:pt x="100" y="60"/>
                </a:cubicBezTo>
                <a:cubicBezTo>
                  <a:pt x="87" y="79"/>
                  <a:pt x="65" y="91"/>
                  <a:pt x="43" y="96"/>
                </a:cubicBezTo>
                <a:cubicBezTo>
                  <a:pt x="32" y="103"/>
                  <a:pt x="32" y="109"/>
                  <a:pt x="25" y="120"/>
                </a:cubicBezTo>
                <a:cubicBezTo>
                  <a:pt x="17" y="151"/>
                  <a:pt x="21" y="182"/>
                  <a:pt x="13" y="213"/>
                </a:cubicBezTo>
                <a:cubicBezTo>
                  <a:pt x="15" y="260"/>
                  <a:pt x="0" y="297"/>
                  <a:pt x="46" y="312"/>
                </a:cubicBezTo>
                <a:cubicBezTo>
                  <a:pt x="51" y="311"/>
                  <a:pt x="57" y="312"/>
                  <a:pt x="61" y="309"/>
                </a:cubicBezTo>
                <a:cubicBezTo>
                  <a:pt x="67" y="305"/>
                  <a:pt x="73" y="291"/>
                  <a:pt x="73" y="291"/>
                </a:cubicBezTo>
                <a:cubicBezTo>
                  <a:pt x="69" y="242"/>
                  <a:pt x="65" y="201"/>
                  <a:pt x="70" y="150"/>
                </a:cubicBezTo>
                <a:cubicBezTo>
                  <a:pt x="71" y="141"/>
                  <a:pt x="71" y="128"/>
                  <a:pt x="79" y="123"/>
                </a:cubicBezTo>
                <a:cubicBezTo>
                  <a:pt x="107" y="104"/>
                  <a:pt x="134" y="80"/>
                  <a:pt x="166" y="69"/>
                </a:cubicBezTo>
                <a:cubicBezTo>
                  <a:pt x="170" y="63"/>
                  <a:pt x="177" y="58"/>
                  <a:pt x="181" y="51"/>
                </a:cubicBezTo>
                <a:cubicBezTo>
                  <a:pt x="184" y="45"/>
                  <a:pt x="187" y="33"/>
                  <a:pt x="187" y="33"/>
                </a:cubicBezTo>
                <a:cubicBezTo>
                  <a:pt x="180" y="0"/>
                  <a:pt x="185" y="4"/>
                  <a:pt x="160" y="12"/>
                </a:cubicBezTo>
                <a:cubicBezTo>
                  <a:pt x="159" y="16"/>
                  <a:pt x="148" y="38"/>
                  <a:pt x="148" y="21"/>
                </a:cubicBezTo>
                <a:close/>
              </a:path>
            </a:pathLst>
          </a:custGeom>
          <a:solidFill>
            <a:srgbClr val="FF3300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6" name="Freeform 6"/>
          <p:cNvSpPr>
            <a:spLocks/>
          </p:cNvSpPr>
          <p:nvPr/>
        </p:nvSpPr>
        <p:spPr bwMode="auto">
          <a:xfrm>
            <a:off x="4986338" y="3019425"/>
            <a:ext cx="171450" cy="255588"/>
          </a:xfrm>
          <a:custGeom>
            <a:avLst/>
            <a:gdLst>
              <a:gd name="T0" fmla="*/ 147638 w 108"/>
              <a:gd name="T1" fmla="*/ 0 h 161"/>
              <a:gd name="T2" fmla="*/ 71438 w 108"/>
              <a:gd name="T3" fmla="*/ 4763 h 161"/>
              <a:gd name="T4" fmla="*/ 28575 w 108"/>
              <a:gd name="T5" fmla="*/ 19050 h 161"/>
              <a:gd name="T6" fmla="*/ 23812 w 108"/>
              <a:gd name="T7" fmla="*/ 33338 h 161"/>
              <a:gd name="T8" fmla="*/ 9525 w 108"/>
              <a:gd name="T9" fmla="*/ 42863 h 161"/>
              <a:gd name="T10" fmla="*/ 0 w 108"/>
              <a:gd name="T11" fmla="*/ 71438 h 161"/>
              <a:gd name="T12" fmla="*/ 4763 w 108"/>
              <a:gd name="T13" fmla="*/ 171450 h 161"/>
              <a:gd name="T14" fmla="*/ 109538 w 108"/>
              <a:gd name="T15" fmla="*/ 252413 h 161"/>
              <a:gd name="T16" fmla="*/ 171450 w 108"/>
              <a:gd name="T17" fmla="*/ 219075 h 161"/>
              <a:gd name="T18" fmla="*/ 166688 w 108"/>
              <a:gd name="T19" fmla="*/ 57150 h 161"/>
              <a:gd name="T20" fmla="*/ 147638 w 108"/>
              <a:gd name="T21" fmla="*/ 0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161"/>
              <a:gd name="T35" fmla="*/ 108 w 108"/>
              <a:gd name="T36" fmla="*/ 161 h 1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161">
                <a:moveTo>
                  <a:pt x="93" y="0"/>
                </a:moveTo>
                <a:cubicBezTo>
                  <a:pt x="77" y="1"/>
                  <a:pt x="61" y="1"/>
                  <a:pt x="45" y="3"/>
                </a:cubicBezTo>
                <a:cubicBezTo>
                  <a:pt x="36" y="4"/>
                  <a:pt x="18" y="12"/>
                  <a:pt x="18" y="12"/>
                </a:cubicBezTo>
                <a:cubicBezTo>
                  <a:pt x="17" y="15"/>
                  <a:pt x="17" y="19"/>
                  <a:pt x="15" y="21"/>
                </a:cubicBezTo>
                <a:cubicBezTo>
                  <a:pt x="13" y="24"/>
                  <a:pt x="8" y="24"/>
                  <a:pt x="6" y="27"/>
                </a:cubicBezTo>
                <a:cubicBezTo>
                  <a:pt x="3" y="32"/>
                  <a:pt x="0" y="45"/>
                  <a:pt x="0" y="45"/>
                </a:cubicBezTo>
                <a:cubicBezTo>
                  <a:pt x="1" y="66"/>
                  <a:pt x="1" y="87"/>
                  <a:pt x="3" y="108"/>
                </a:cubicBezTo>
                <a:cubicBezTo>
                  <a:pt x="5" y="132"/>
                  <a:pt x="48" y="154"/>
                  <a:pt x="69" y="159"/>
                </a:cubicBezTo>
                <a:cubicBezTo>
                  <a:pt x="98" y="156"/>
                  <a:pt x="100" y="161"/>
                  <a:pt x="108" y="138"/>
                </a:cubicBezTo>
                <a:cubicBezTo>
                  <a:pt x="107" y="104"/>
                  <a:pt x="107" y="70"/>
                  <a:pt x="105" y="36"/>
                </a:cubicBezTo>
                <a:cubicBezTo>
                  <a:pt x="104" y="5"/>
                  <a:pt x="77" y="5"/>
                  <a:pt x="93" y="0"/>
                </a:cubicBezTo>
                <a:close/>
              </a:path>
            </a:pathLst>
          </a:custGeom>
          <a:solidFill>
            <a:srgbClr val="F5EF0D">
              <a:alpha val="5215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/>
      <p:bldP spid="138245" grpId="0" animBg="1"/>
      <p:bldP spid="1382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5763"/>
            <a:ext cx="7748588" cy="608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409575"/>
            <a:ext cx="7810500" cy="6067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r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55626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9225" y="381000"/>
            <a:ext cx="7896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 Rounded MT Bold" pitchFamily="34" charset="0"/>
              </a:rPr>
              <a:t>Gill Pouch Bones:  become SPLANCHNOCRANIUM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rchDerivati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6675"/>
            <a:ext cx="84582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sicraniumEmbr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7775"/>
            <a:ext cx="914400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rchSum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"/>
            <a:ext cx="61753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88925" y="457200"/>
            <a:ext cx="88550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Tahoma" pitchFamily="34" charset="0"/>
                <a:cs typeface="Tahoma" pitchFamily="34" charset="0"/>
              </a:rPr>
              <a:t>This lecture will revolve around the early embryology of the vertebrate skull.  One of the landmark achievments in this was the summary of that topic – based initially the developing embryonic shark head – by Edwin S. Goodrich.  Thus it has come to be known as the “Goodrich Diagram”.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GoodrichDiagram.jpg"/>
          <p:cNvPicPr>
            <a:picLocks noChangeAspect="1"/>
          </p:cNvPicPr>
          <p:nvPr/>
        </p:nvPicPr>
        <p:blipFill>
          <a:blip r:embed="rId3" cstate="print"/>
          <a:srcRect l="3310" r="3214"/>
          <a:stretch>
            <a:fillRect/>
          </a:stretch>
        </p:blipFill>
        <p:spPr bwMode="auto">
          <a:xfrm>
            <a:off x="0" y="533400"/>
            <a:ext cx="91440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</a:rPr>
              <a:t>From Studies on the structure and development of vertebrates </a:t>
            </a:r>
            <a:r>
              <a:rPr lang="en-US" sz="1600">
                <a:solidFill>
                  <a:srgbClr val="0000FF"/>
                </a:solidFill>
              </a:rPr>
              <a:t>by Edwin S. </a:t>
            </a:r>
            <a:r>
              <a:rPr lang="en-US" sz="1600" i="1">
                <a:solidFill>
                  <a:srgbClr val="0000FF"/>
                </a:solidFill>
              </a:rPr>
              <a:t>Goodrich, 1958.</a:t>
            </a:r>
            <a:endParaRPr lang="en-US" sz="1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52400" y="188913"/>
            <a:ext cx="883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Tahoma" pitchFamily="34" charset="0"/>
                <a:cs typeface="Tahoma" pitchFamily="34" charset="0"/>
              </a:rPr>
              <a:t>If you’re working with the PowerPoint files, save space in your notes to draw 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Stuart\Biology 323\Raw Images\TempSkull\Skull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63" y="230188"/>
            <a:ext cx="5248275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Stuart\Biology 323\Raw Images\TempSkull\Skull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813"/>
            <a:ext cx="708660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WINDOWS\Desktop\Stuart\Biology 323\Raw Images\TempSkull\Skull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0"/>
            <a:ext cx="6084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Stuart\Biology 323\Raw Images\TempSkull\Skul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688"/>
            <a:ext cx="81534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Stuart\Biology 323\Raw Images\TempSkull\Skull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8" y="0"/>
            <a:ext cx="562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WINDOWS\Desktop\Stuart\Biology 323\Raw Images\TempSkull\Mand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0"/>
            <a:ext cx="433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30495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Mandible</a:t>
            </a:r>
          </a:p>
          <a:p>
            <a:r>
              <a:rPr lang="en-US" sz="4400"/>
              <a:t>(Lower Jaw)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earStain16Wee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188" y="0"/>
            <a:ext cx="62547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2667000"/>
            <a:ext cx="83375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Anterior View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WINDOWS\Desktop\Stuart\Biology 323\Raw Images\TempSkull\Skull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63" y="230188"/>
            <a:ext cx="5248275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WINDOWS\Desktop\Stuart\Biology 323\Raw Images\TempSkull\Skull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5522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WINDOWS\Desktop\Stuart\Biology 323\Raw Images\TempSkull\Fr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0"/>
            <a:ext cx="468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1000" y="3048000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Frontal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070725" y="1260475"/>
            <a:ext cx="1227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Anterior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Inferior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WINDOWS\Desktop\Stuart\Biology 323\Raw Images\TempSkull\Ethm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9400"/>
            <a:ext cx="9144000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621088" y="349250"/>
            <a:ext cx="175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Ethmoid</a:t>
            </a: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1697038" y="5680075"/>
            <a:ext cx="118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superior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543675" y="5680075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lateral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WINDOWS\Desktop\Stuart\Biology 323\Raw Images\TempSkull\FrontalEthm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038"/>
            <a:ext cx="91440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WINDOWS\Desktop\Stuart\Biology 323\Raw Images\TempSkull\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620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743200" y="6278563"/>
            <a:ext cx="3198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Bones of the Orbit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11200" y="2667000"/>
            <a:ext cx="78295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Lateral View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WINDOWS\Desktop\Stuart\Biology 323\Raw Images\TempSkull\Skull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813"/>
            <a:ext cx="708660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WINDOWS\Desktop\Stuart\Biology 323\Raw Images\TempSkull\Skull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913" y="0"/>
            <a:ext cx="6224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" y="280988"/>
            <a:ext cx="868680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Arial Rounded MT Bold" pitchFamily="34" charset="0"/>
              </a:rPr>
              <a:t>The developing skull has three component origins:</a:t>
            </a:r>
          </a:p>
          <a:p>
            <a:pPr algn="ctr"/>
            <a:endParaRPr lang="en-US" sz="32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200">
                <a:latin typeface="Arial Rounded MT Bold" pitchFamily="34" charset="0"/>
              </a:rPr>
              <a:t>Condrocranium (base of skull / braincase)</a:t>
            </a:r>
          </a:p>
          <a:p>
            <a:pPr algn="ctr">
              <a:buFontTx/>
              <a:buChar char="•"/>
            </a:pPr>
            <a:endParaRPr lang="en-US" sz="32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200">
                <a:latin typeface="Arial Rounded MT Bold" pitchFamily="34" charset="0"/>
              </a:rPr>
              <a:t>Dermatocranium (flat bones of skull)</a:t>
            </a:r>
          </a:p>
          <a:p>
            <a:pPr algn="ctr">
              <a:buFontTx/>
              <a:buChar char="•"/>
            </a:pPr>
            <a:endParaRPr lang="en-US" sz="32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200">
                <a:latin typeface="Arial Rounded MT Bold" pitchFamily="34" charset="0"/>
              </a:rPr>
              <a:t>Splanchnocranium (bones derived from gill arch elements)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WINDOWS\Desktop\Stuart\Biology 323\Raw Images\TempSkull\MaxillaLate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5438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057400" y="5638800"/>
            <a:ext cx="5148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Maxilla: Lateral View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C:\WINDOWS\Desktop\Stuart\Biology 323\Raw Images\TempSkull\Parie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613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1027"/>
          <p:cNvSpPr txBox="1">
            <a:spLocks noChangeArrowheads="1"/>
          </p:cNvSpPr>
          <p:nvPr/>
        </p:nvSpPr>
        <p:spPr bwMode="auto">
          <a:xfrm>
            <a:off x="212725" y="2614613"/>
            <a:ext cx="1890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Parietal</a:t>
            </a:r>
          </a:p>
        </p:txBody>
      </p:sp>
      <p:sp>
        <p:nvSpPr>
          <p:cNvPr id="44036" name="Text Box 1028"/>
          <p:cNvSpPr txBox="1">
            <a:spLocks noChangeArrowheads="1"/>
          </p:cNvSpPr>
          <p:nvPr/>
        </p:nvSpPr>
        <p:spPr bwMode="auto">
          <a:xfrm>
            <a:off x="6994525" y="1260475"/>
            <a:ext cx="12255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External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Internal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WINDOWS\Desktop\Stuart\Biology 323\Raw Images\TempSkull\Tempo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577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WINDOWS\Desktop\Stuart\Biology 323\Raw Images\TempSkull\Temporal-Inter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25" y="3524250"/>
            <a:ext cx="5172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36525" y="3698875"/>
            <a:ext cx="1214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External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772400" y="3048000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Internal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96000" y="609600"/>
            <a:ext cx="2355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Temporal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WINDOWS\Desktop\Stuart\Biology 323\Raw Images\TempSkull\TemporalNeon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36725" y="5738813"/>
            <a:ext cx="5830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Neonatal Temporal Bone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31800" y="2667000"/>
            <a:ext cx="8388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Superior View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WINDOWS\Desktop\Stuart\Biology 323\Raw Images\TempSkull\Skull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0"/>
            <a:ext cx="6084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55600" y="2667000"/>
            <a:ext cx="8540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Posterior View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WINDOWS\Desktop\Stuart\Biology 323\Raw Images\TempSkull\Skul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688"/>
            <a:ext cx="81534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WINDOWS\Desktop\Stuart\Biology 323\Raw Images\TempSkull\Occipi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0"/>
            <a:ext cx="4884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2743200"/>
            <a:ext cx="2046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Occipital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146925" y="1336675"/>
            <a:ext cx="11398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Inferior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Internal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09600" y="2667000"/>
            <a:ext cx="8032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Inferior View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0" y="280988"/>
            <a:ext cx="89154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Arial Rounded MT Bold" pitchFamily="34" charset="0"/>
              </a:rPr>
              <a:t>				Mode of		Germ Layer</a:t>
            </a:r>
          </a:p>
          <a:p>
            <a:pPr algn="ctr"/>
            <a:r>
              <a:rPr lang="en-US" sz="2800">
                <a:latin typeface="Arial Rounded MT Bold" pitchFamily="34" charset="0"/>
              </a:rPr>
              <a:t>			        Formation		    Origin</a:t>
            </a:r>
          </a:p>
          <a:p>
            <a:pPr algn="ctr"/>
            <a:endParaRPr lang="en-US" sz="2800">
              <a:latin typeface="Arial Rounded MT Bold" pitchFamily="34" charset="0"/>
            </a:endParaRPr>
          </a:p>
          <a:p>
            <a:pPr algn="ctr"/>
            <a:r>
              <a:rPr lang="en-US" sz="2800">
                <a:latin typeface="Arial Rounded MT Bold" pitchFamily="34" charset="0"/>
              </a:rPr>
              <a:t>Condrocranium		Endochondral	</a:t>
            </a:r>
            <a:r>
              <a:rPr lang="en-US" sz="2800">
                <a:solidFill>
                  <a:srgbClr val="FF0000"/>
                </a:solidFill>
                <a:latin typeface="Arial Rounded MT Bold" pitchFamily="34" charset="0"/>
              </a:rPr>
              <a:t>Mesoderm</a:t>
            </a:r>
            <a:r>
              <a:rPr lang="en-US" sz="2800">
                <a:latin typeface="Arial Rounded MT Bold" pitchFamily="34" charset="0"/>
              </a:rPr>
              <a:t>	</a:t>
            </a:r>
          </a:p>
          <a:p>
            <a:pPr algn="ctr">
              <a:buFontTx/>
              <a:buChar char="•"/>
            </a:pPr>
            <a:endParaRPr lang="en-US" sz="2800">
              <a:latin typeface="Arial Rounded MT Bold" pitchFamily="34" charset="0"/>
            </a:endParaRPr>
          </a:p>
          <a:p>
            <a:pPr algn="ctr"/>
            <a:r>
              <a:rPr lang="en-US" sz="2800">
                <a:latin typeface="Arial Rounded MT Bold" pitchFamily="34" charset="0"/>
              </a:rPr>
              <a:t>  Dermatocranium	   Dermal		</a:t>
            </a:r>
            <a:r>
              <a:rPr lang="en-US" sz="2800">
                <a:solidFill>
                  <a:srgbClr val="00CCFF"/>
                </a:solidFill>
                <a:latin typeface="Arial Rounded MT Bold" pitchFamily="34" charset="0"/>
              </a:rPr>
              <a:t>Neural Crest</a:t>
            </a:r>
          </a:p>
          <a:p>
            <a:pPr algn="ctr"/>
            <a:endParaRPr lang="en-US" sz="2800">
              <a:latin typeface="Arial Rounded MT Bold" pitchFamily="34" charset="0"/>
            </a:endParaRPr>
          </a:p>
          <a:p>
            <a:pPr algn="ctr"/>
            <a:r>
              <a:rPr lang="en-US" sz="2800">
                <a:latin typeface="Arial Rounded MT Bold" pitchFamily="34" charset="0"/>
              </a:rPr>
              <a:t>  Splanchnocranium	Endochondral	 </a:t>
            </a:r>
            <a:r>
              <a:rPr lang="en-US" sz="2800">
                <a:solidFill>
                  <a:srgbClr val="00CCFF"/>
                </a:solidFill>
                <a:latin typeface="Arial Rounded MT Bold" pitchFamily="34" charset="0"/>
              </a:rPr>
              <a:t>Neural Crest</a:t>
            </a:r>
            <a:endParaRPr lang="en-US" sz="2800">
              <a:latin typeface="Arial Rounded MT Bold" pitchFamily="34" charset="0"/>
            </a:endParaRPr>
          </a:p>
          <a:p>
            <a:pPr algn="ctr"/>
            <a:endParaRPr lang="en-US" sz="280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WINDOWS\Desktop\Stuart\Biology 323\Raw Images\TempSkull\Skull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8" y="0"/>
            <a:ext cx="562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WINDOWS\Desktop\Stuart\Biology 323\Raw Images\TempSkull\Skull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0"/>
            <a:ext cx="547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WINDOWS\Desktop\Stuart\Biology 323\Raw Images\TempSkull\Pa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6962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657600" y="6278563"/>
            <a:ext cx="2092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Hard Palate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WINDOWS\Desktop\Stuart\Biology 323\Raw Images\TempSkull\Infratempo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8113"/>
            <a:ext cx="9144000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513013" y="196850"/>
            <a:ext cx="413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Infratemporal Region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84200" y="2667000"/>
            <a:ext cx="80835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/>
              <a:t>Skull – Internal View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WINDOWS\Desktop\Stuart\Biology 323\Raw Images\TempSkull\Skull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100" y="0"/>
            <a:ext cx="6526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WINDOWS\Desktop\Stuart\Biology 323\Raw Images\TempSkull\Skull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0"/>
            <a:ext cx="561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WINDOWS\Desktop\Stuart\Biology 323\Raw Images\TempSkull\Skull6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5563"/>
            <a:ext cx="838200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WINDOWS\Desktop\Stuart\Biology 323\Raw Images\TempSkull\Skull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6675"/>
            <a:ext cx="8686800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WINDOWS\Desktop\Stuart\Biology 323\Raw Images\TempSkull\Skull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825" y="0"/>
            <a:ext cx="6356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839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 Rounded MT Bold" pitchFamily="34" charset="0"/>
              </a:rPr>
              <a:t>CHONDROCRANIUM</a:t>
            </a:r>
            <a:r>
              <a:rPr lang="en-US" sz="3600">
                <a:latin typeface="Arial Rounded MT Bold" pitchFamily="34" charset="0"/>
              </a:rPr>
              <a:t>: Bones of the base of the skull. </a:t>
            </a:r>
          </a:p>
          <a:p>
            <a:endParaRPr lang="en-US" sz="3600">
              <a:latin typeface="Arial Rounded MT Bold" pitchFamily="34" charset="0"/>
            </a:endParaRPr>
          </a:p>
          <a:p>
            <a:pPr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Most major cranial nerves escape the skull through these.</a:t>
            </a:r>
          </a:p>
          <a:p>
            <a:pPr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Endochondral</a:t>
            </a:r>
          </a:p>
          <a:p>
            <a:pPr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 Mostly Mesodermal</a:t>
            </a:r>
          </a:p>
          <a:p>
            <a:pPr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Include: ethmoid, sphenoid (part), occipital (part) right and left temporal (parts).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WINDOWS\Desktop\Stuart\Biology 323\Raw Images\TempSkull\Sphenoid&amp;Occipi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271463"/>
            <a:ext cx="6116637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36525" y="2403475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Sphenoid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680325" y="4689475"/>
            <a:ext cx="129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Occipital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1447800" y="2057400"/>
            <a:ext cx="14478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 flipH="1" flipV="1">
            <a:off x="6400800" y="4495800"/>
            <a:ext cx="1143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87363" y="2943225"/>
            <a:ext cx="81708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/>
              <a:t>Major Ligaments Near Jaw Joint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WINDOWS\Desktop\Stuart\Biology 323\Raw Images\TempSkull\JawJ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4462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241925" y="117475"/>
            <a:ext cx="374967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Major Ligaments Near Jaw Joint:</a:t>
            </a:r>
          </a:p>
          <a:p>
            <a:endParaRPr lang="en-US" sz="3200"/>
          </a:p>
          <a:p>
            <a:r>
              <a:rPr lang="en-US"/>
              <a:t>Stylomandibular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Sphenomandibular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WINDOWS\Desktop\Stuart\Biology 323\Raw Images\TempSkull\Vo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075613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Bones of the Basicranium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Ethmoid</a:t>
            </a:r>
          </a:p>
          <a:p>
            <a:pPr algn="ctr"/>
            <a:r>
              <a:rPr lang="en-US" sz="6000"/>
              <a:t>Sphenoid</a:t>
            </a:r>
          </a:p>
          <a:p>
            <a:pPr algn="ctr"/>
            <a:r>
              <a:rPr lang="en-US" sz="6000"/>
              <a:t>Temporal</a:t>
            </a:r>
          </a:p>
          <a:p>
            <a:pPr algn="ctr"/>
            <a:r>
              <a:rPr lang="en-US" sz="6000"/>
              <a:t>Occipital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WINDOWS\Desktop\Stuart\Biology 323\Raw Images\TempSkull\Ethm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9400"/>
            <a:ext cx="9144000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621088" y="349250"/>
            <a:ext cx="175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Ethmoid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697038" y="5680075"/>
            <a:ext cx="118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superior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543675" y="5680075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lateral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WINDOWS\Desktop\Stuart\Biology 323\Raw Images\TempSkull\Sphen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988" y="0"/>
            <a:ext cx="553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259080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Sphenoid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375525" y="1184275"/>
            <a:ext cx="1295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Anterior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Posterior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Stuart\Biology 323\Raw Images\TempSkull\Tempo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577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C:\WINDOWS\Desktop\Stuart\Biology 323\Raw Images\TempSkull\Temporal-Inter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25" y="3524250"/>
            <a:ext cx="5172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36525" y="3698875"/>
            <a:ext cx="1214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External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7772400" y="3048000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Internal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096000" y="609600"/>
            <a:ext cx="2355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Temporal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WINDOWS\Desktop\Stuart\Biology 323\Raw Images\TempSkull\TemporalNeon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36725" y="5738813"/>
            <a:ext cx="5830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Neonatal Temporal Bone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WINDOWS\Desktop\Stuart\Biology 323\Raw Images\TempSkull\Sphenoid&amp;Occipi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271463"/>
            <a:ext cx="6116637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36525" y="2403475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Sphenoid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680325" y="4689475"/>
            <a:ext cx="129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Occipital</a:t>
            </a:r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V="1">
            <a:off x="1447800" y="2057400"/>
            <a:ext cx="14478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H="1" flipV="1">
            <a:off x="6400800" y="4495800"/>
            <a:ext cx="1143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ateral-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3962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:\WINDOWS\Desktop\Stuart\Biology 323\Raw Images\Ultrsounds\Lateral-view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863"/>
            <a:ext cx="91440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0" y="0"/>
            <a:ext cx="3962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2517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Dermal Roofing Bones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Nasals</a:t>
            </a:r>
          </a:p>
          <a:p>
            <a:pPr algn="ctr"/>
            <a:r>
              <a:rPr lang="en-US" sz="6000"/>
              <a:t>Frontal</a:t>
            </a:r>
          </a:p>
          <a:p>
            <a:pPr algn="ctr"/>
            <a:r>
              <a:rPr lang="en-US" sz="6000"/>
              <a:t>Parietals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WINDOWS\Desktop\Stuart\Biology 323\Raw Images\TempSkull\Skull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5522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WINDOWS\Desktop\Stuart\Biology 323\Raw Images\TempSkull\Fr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0"/>
            <a:ext cx="468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81000" y="3048000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Frontal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070725" y="1260475"/>
            <a:ext cx="1227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Anterior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Inferior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WINDOWS\Desktop\Stuart\Biology 323\Raw Images\TempSkull\FrontalEthm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038"/>
            <a:ext cx="91440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WINDOWS\Desktop\Stuart\Biology 323\Raw Images\TempSkull\Parie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613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12725" y="2614613"/>
            <a:ext cx="1890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Parietal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994525" y="1260475"/>
            <a:ext cx="12255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External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Internal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012825" y="533400"/>
            <a:ext cx="661511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Dermal Facial Bones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Maxilla</a:t>
            </a:r>
          </a:p>
          <a:p>
            <a:pPr algn="ctr"/>
            <a:r>
              <a:rPr lang="en-US" sz="6000"/>
              <a:t>Zygomatic</a:t>
            </a:r>
          </a:p>
          <a:p>
            <a:pPr algn="ctr"/>
            <a:r>
              <a:rPr lang="en-US" sz="6000"/>
              <a:t>Lacrimal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WINDOWS\Desktop\Stuart\Biology 323\Raw Images\TempSkull\Skull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5522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WINDOWS\Desktop\Stuart\Biology 323\Raw Images\TempSkull\MaxillaLate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5438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057400" y="5638800"/>
            <a:ext cx="5148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Maxilla: Lateral View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WINDOWS\Desktop\Stuart\Biology 323\Raw Images\TempSkull\Vo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teral-view-smal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685800" y="304800"/>
            <a:ext cx="8458200" cy="6032500"/>
          </a:xfrm>
        </p:spPr>
      </p:pic>
      <p:sp>
        <p:nvSpPr>
          <p:cNvPr id="126979" name="Freeform 3"/>
          <p:cNvSpPr>
            <a:spLocks/>
          </p:cNvSpPr>
          <p:nvPr/>
        </p:nvSpPr>
        <p:spPr bwMode="auto">
          <a:xfrm>
            <a:off x="5867400" y="5638800"/>
            <a:ext cx="319088" cy="168275"/>
          </a:xfrm>
          <a:custGeom>
            <a:avLst/>
            <a:gdLst>
              <a:gd name="T0" fmla="*/ 298450 w 201"/>
              <a:gd name="T1" fmla="*/ 82550 h 106"/>
              <a:gd name="T2" fmla="*/ 150813 w 201"/>
              <a:gd name="T3" fmla="*/ 73025 h 106"/>
              <a:gd name="T4" fmla="*/ 146050 w 201"/>
              <a:gd name="T5" fmla="*/ 15875 h 106"/>
              <a:gd name="T6" fmla="*/ 117475 w 201"/>
              <a:gd name="T7" fmla="*/ 1588 h 106"/>
              <a:gd name="T8" fmla="*/ 26988 w 201"/>
              <a:gd name="T9" fmla="*/ 20638 h 106"/>
              <a:gd name="T10" fmla="*/ 7938 w 201"/>
              <a:gd name="T11" fmla="*/ 49212 h 106"/>
              <a:gd name="T12" fmla="*/ 41275 w 201"/>
              <a:gd name="T13" fmla="*/ 82550 h 106"/>
              <a:gd name="T14" fmla="*/ 107950 w 201"/>
              <a:gd name="T15" fmla="*/ 92075 h 106"/>
              <a:gd name="T16" fmla="*/ 141288 w 201"/>
              <a:gd name="T17" fmla="*/ 149225 h 106"/>
              <a:gd name="T18" fmla="*/ 184150 w 201"/>
              <a:gd name="T19" fmla="*/ 168275 h 106"/>
              <a:gd name="T20" fmla="*/ 250825 w 201"/>
              <a:gd name="T21" fmla="*/ 144463 h 106"/>
              <a:gd name="T22" fmla="*/ 307975 w 201"/>
              <a:gd name="T23" fmla="*/ 120650 h 106"/>
              <a:gd name="T24" fmla="*/ 312738 w 201"/>
              <a:gd name="T25" fmla="*/ 96837 h 106"/>
              <a:gd name="T26" fmla="*/ 317500 w 201"/>
              <a:gd name="T27" fmla="*/ 82550 h 106"/>
              <a:gd name="T28" fmla="*/ 298450 w 201"/>
              <a:gd name="T29" fmla="*/ 82550 h 10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1"/>
              <a:gd name="T46" fmla="*/ 0 h 106"/>
              <a:gd name="T47" fmla="*/ 201 w 201"/>
              <a:gd name="T48" fmla="*/ 106 h 10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1" h="106">
                <a:moveTo>
                  <a:pt x="188" y="52"/>
                </a:moveTo>
                <a:cubicBezTo>
                  <a:pt x="157" y="47"/>
                  <a:pt x="123" y="60"/>
                  <a:pt x="95" y="46"/>
                </a:cubicBezTo>
                <a:cubicBezTo>
                  <a:pt x="84" y="41"/>
                  <a:pt x="96" y="22"/>
                  <a:pt x="92" y="10"/>
                </a:cubicBezTo>
                <a:cubicBezTo>
                  <a:pt x="90" y="4"/>
                  <a:pt x="80" y="5"/>
                  <a:pt x="74" y="1"/>
                </a:cubicBezTo>
                <a:cubicBezTo>
                  <a:pt x="46" y="3"/>
                  <a:pt x="37" y="0"/>
                  <a:pt x="17" y="13"/>
                </a:cubicBezTo>
                <a:cubicBezTo>
                  <a:pt x="13" y="19"/>
                  <a:pt x="9" y="25"/>
                  <a:pt x="5" y="31"/>
                </a:cubicBezTo>
                <a:cubicBezTo>
                  <a:pt x="0" y="39"/>
                  <a:pt x="18" y="47"/>
                  <a:pt x="26" y="52"/>
                </a:cubicBezTo>
                <a:cubicBezTo>
                  <a:pt x="38" y="60"/>
                  <a:pt x="54" y="57"/>
                  <a:pt x="68" y="58"/>
                </a:cubicBezTo>
                <a:cubicBezTo>
                  <a:pt x="86" y="64"/>
                  <a:pt x="76" y="81"/>
                  <a:pt x="89" y="94"/>
                </a:cubicBezTo>
                <a:cubicBezTo>
                  <a:pt x="96" y="101"/>
                  <a:pt x="116" y="106"/>
                  <a:pt x="116" y="106"/>
                </a:cubicBezTo>
                <a:cubicBezTo>
                  <a:pt x="150" y="102"/>
                  <a:pt x="135" y="104"/>
                  <a:pt x="158" y="91"/>
                </a:cubicBezTo>
                <a:cubicBezTo>
                  <a:pt x="171" y="84"/>
                  <a:pt x="182" y="84"/>
                  <a:pt x="194" y="76"/>
                </a:cubicBezTo>
                <a:cubicBezTo>
                  <a:pt x="195" y="71"/>
                  <a:pt x="196" y="66"/>
                  <a:pt x="197" y="61"/>
                </a:cubicBezTo>
                <a:cubicBezTo>
                  <a:pt x="198" y="58"/>
                  <a:pt x="201" y="55"/>
                  <a:pt x="200" y="52"/>
                </a:cubicBezTo>
                <a:cubicBezTo>
                  <a:pt x="195" y="43"/>
                  <a:pt x="191" y="49"/>
                  <a:pt x="188" y="52"/>
                </a:cubicBezTo>
                <a:close/>
              </a:path>
            </a:pathLst>
          </a:custGeom>
          <a:solidFill>
            <a:srgbClr val="F5EF0D">
              <a:alpha val="47842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0" name="Freeform 4"/>
          <p:cNvSpPr>
            <a:spLocks/>
          </p:cNvSpPr>
          <p:nvPr/>
        </p:nvSpPr>
        <p:spPr bwMode="auto">
          <a:xfrm>
            <a:off x="5638800" y="5029200"/>
            <a:ext cx="720725" cy="419100"/>
          </a:xfrm>
          <a:custGeom>
            <a:avLst/>
            <a:gdLst>
              <a:gd name="T0" fmla="*/ 704850 w 454"/>
              <a:gd name="T1" fmla="*/ 138112 h 264"/>
              <a:gd name="T2" fmla="*/ 447675 w 454"/>
              <a:gd name="T3" fmla="*/ 166687 h 264"/>
              <a:gd name="T4" fmla="*/ 357188 w 454"/>
              <a:gd name="T5" fmla="*/ 161925 h 264"/>
              <a:gd name="T6" fmla="*/ 328613 w 454"/>
              <a:gd name="T7" fmla="*/ 119062 h 264"/>
              <a:gd name="T8" fmla="*/ 238125 w 454"/>
              <a:gd name="T9" fmla="*/ 33337 h 264"/>
              <a:gd name="T10" fmla="*/ 200025 w 454"/>
              <a:gd name="T11" fmla="*/ 9525 h 264"/>
              <a:gd name="T12" fmla="*/ 171450 w 454"/>
              <a:gd name="T13" fmla="*/ 0 h 264"/>
              <a:gd name="T14" fmla="*/ 57150 w 454"/>
              <a:gd name="T15" fmla="*/ 42862 h 264"/>
              <a:gd name="T16" fmla="*/ 28575 w 454"/>
              <a:gd name="T17" fmla="*/ 66675 h 264"/>
              <a:gd name="T18" fmla="*/ 0 w 454"/>
              <a:gd name="T19" fmla="*/ 85725 h 264"/>
              <a:gd name="T20" fmla="*/ 90487 w 454"/>
              <a:gd name="T21" fmla="*/ 142875 h 264"/>
              <a:gd name="T22" fmla="*/ 119063 w 454"/>
              <a:gd name="T23" fmla="*/ 152400 h 264"/>
              <a:gd name="T24" fmla="*/ 128588 w 454"/>
              <a:gd name="T25" fmla="*/ 166687 h 264"/>
              <a:gd name="T26" fmla="*/ 142875 w 454"/>
              <a:gd name="T27" fmla="*/ 176212 h 264"/>
              <a:gd name="T28" fmla="*/ 185737 w 454"/>
              <a:gd name="T29" fmla="*/ 261937 h 264"/>
              <a:gd name="T30" fmla="*/ 228600 w 454"/>
              <a:gd name="T31" fmla="*/ 280987 h 264"/>
              <a:gd name="T32" fmla="*/ 328613 w 454"/>
              <a:gd name="T33" fmla="*/ 276225 h 264"/>
              <a:gd name="T34" fmla="*/ 361950 w 454"/>
              <a:gd name="T35" fmla="*/ 352425 h 264"/>
              <a:gd name="T36" fmla="*/ 504825 w 454"/>
              <a:gd name="T37" fmla="*/ 395287 h 264"/>
              <a:gd name="T38" fmla="*/ 557213 w 454"/>
              <a:gd name="T39" fmla="*/ 390525 h 264"/>
              <a:gd name="T40" fmla="*/ 609600 w 454"/>
              <a:gd name="T41" fmla="*/ 342900 h 264"/>
              <a:gd name="T42" fmla="*/ 647700 w 454"/>
              <a:gd name="T43" fmla="*/ 300037 h 264"/>
              <a:gd name="T44" fmla="*/ 704850 w 454"/>
              <a:gd name="T45" fmla="*/ 204788 h 264"/>
              <a:gd name="T46" fmla="*/ 719138 w 454"/>
              <a:gd name="T47" fmla="*/ 161925 h 264"/>
              <a:gd name="T48" fmla="*/ 704850 w 454"/>
              <a:gd name="T49" fmla="*/ 138112 h 2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54"/>
              <a:gd name="T76" fmla="*/ 0 h 264"/>
              <a:gd name="T77" fmla="*/ 454 w 454"/>
              <a:gd name="T78" fmla="*/ 264 h 26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54" h="264">
                <a:moveTo>
                  <a:pt x="444" y="87"/>
                </a:moveTo>
                <a:cubicBezTo>
                  <a:pt x="389" y="90"/>
                  <a:pt x="337" y="99"/>
                  <a:pt x="282" y="105"/>
                </a:cubicBezTo>
                <a:cubicBezTo>
                  <a:pt x="263" y="104"/>
                  <a:pt x="244" y="105"/>
                  <a:pt x="225" y="102"/>
                </a:cubicBezTo>
                <a:cubicBezTo>
                  <a:pt x="215" y="100"/>
                  <a:pt x="211" y="82"/>
                  <a:pt x="207" y="75"/>
                </a:cubicBezTo>
                <a:cubicBezTo>
                  <a:pt x="194" y="52"/>
                  <a:pt x="172" y="35"/>
                  <a:pt x="150" y="21"/>
                </a:cubicBezTo>
                <a:cubicBezTo>
                  <a:pt x="140" y="7"/>
                  <a:pt x="147" y="13"/>
                  <a:pt x="126" y="6"/>
                </a:cubicBezTo>
                <a:cubicBezTo>
                  <a:pt x="120" y="4"/>
                  <a:pt x="108" y="0"/>
                  <a:pt x="108" y="0"/>
                </a:cubicBezTo>
                <a:cubicBezTo>
                  <a:pt x="78" y="4"/>
                  <a:pt x="61" y="13"/>
                  <a:pt x="36" y="27"/>
                </a:cubicBezTo>
                <a:cubicBezTo>
                  <a:pt x="19" y="37"/>
                  <a:pt x="35" y="29"/>
                  <a:pt x="18" y="42"/>
                </a:cubicBezTo>
                <a:cubicBezTo>
                  <a:pt x="12" y="46"/>
                  <a:pt x="0" y="54"/>
                  <a:pt x="0" y="54"/>
                </a:cubicBezTo>
                <a:cubicBezTo>
                  <a:pt x="6" y="73"/>
                  <a:pt x="39" y="84"/>
                  <a:pt x="57" y="90"/>
                </a:cubicBezTo>
                <a:cubicBezTo>
                  <a:pt x="63" y="92"/>
                  <a:pt x="75" y="96"/>
                  <a:pt x="75" y="96"/>
                </a:cubicBezTo>
                <a:cubicBezTo>
                  <a:pt x="77" y="99"/>
                  <a:pt x="78" y="102"/>
                  <a:pt x="81" y="105"/>
                </a:cubicBezTo>
                <a:cubicBezTo>
                  <a:pt x="84" y="108"/>
                  <a:pt x="88" y="108"/>
                  <a:pt x="90" y="111"/>
                </a:cubicBezTo>
                <a:cubicBezTo>
                  <a:pt x="99" y="123"/>
                  <a:pt x="107" y="155"/>
                  <a:pt x="117" y="165"/>
                </a:cubicBezTo>
                <a:cubicBezTo>
                  <a:pt x="122" y="170"/>
                  <a:pt x="137" y="175"/>
                  <a:pt x="144" y="177"/>
                </a:cubicBezTo>
                <a:cubicBezTo>
                  <a:pt x="172" y="173"/>
                  <a:pt x="176" y="171"/>
                  <a:pt x="207" y="174"/>
                </a:cubicBezTo>
                <a:cubicBezTo>
                  <a:pt x="216" y="187"/>
                  <a:pt x="216" y="210"/>
                  <a:pt x="228" y="222"/>
                </a:cubicBezTo>
                <a:cubicBezTo>
                  <a:pt x="252" y="246"/>
                  <a:pt x="288" y="247"/>
                  <a:pt x="318" y="249"/>
                </a:cubicBezTo>
                <a:cubicBezTo>
                  <a:pt x="328" y="264"/>
                  <a:pt x="339" y="254"/>
                  <a:pt x="351" y="246"/>
                </a:cubicBezTo>
                <a:cubicBezTo>
                  <a:pt x="359" y="235"/>
                  <a:pt x="371" y="220"/>
                  <a:pt x="384" y="216"/>
                </a:cubicBezTo>
                <a:cubicBezTo>
                  <a:pt x="393" y="207"/>
                  <a:pt x="399" y="198"/>
                  <a:pt x="408" y="189"/>
                </a:cubicBezTo>
                <a:cubicBezTo>
                  <a:pt x="415" y="168"/>
                  <a:pt x="435" y="150"/>
                  <a:pt x="444" y="129"/>
                </a:cubicBezTo>
                <a:cubicBezTo>
                  <a:pt x="448" y="120"/>
                  <a:pt x="453" y="102"/>
                  <a:pt x="453" y="102"/>
                </a:cubicBezTo>
                <a:cubicBezTo>
                  <a:pt x="449" y="88"/>
                  <a:pt x="454" y="92"/>
                  <a:pt x="444" y="87"/>
                </a:cubicBezTo>
                <a:close/>
              </a:path>
            </a:pathLst>
          </a:custGeom>
          <a:solidFill>
            <a:srgbClr val="FF3300">
              <a:alpha val="4509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5867400" y="4724400"/>
            <a:ext cx="417513" cy="203200"/>
          </a:xfrm>
          <a:custGeom>
            <a:avLst/>
            <a:gdLst>
              <a:gd name="T0" fmla="*/ 342900 w 263"/>
              <a:gd name="T1" fmla="*/ 7937 h 128"/>
              <a:gd name="T2" fmla="*/ 252413 w 263"/>
              <a:gd name="T3" fmla="*/ 41275 h 128"/>
              <a:gd name="T4" fmla="*/ 190500 w 263"/>
              <a:gd name="T5" fmla="*/ 7937 h 128"/>
              <a:gd name="T6" fmla="*/ 123825 w 263"/>
              <a:gd name="T7" fmla="*/ 31750 h 128"/>
              <a:gd name="T8" fmla="*/ 66675 w 263"/>
              <a:gd name="T9" fmla="*/ 122237 h 128"/>
              <a:gd name="T10" fmla="*/ 0 w 263"/>
              <a:gd name="T11" fmla="*/ 160337 h 128"/>
              <a:gd name="T12" fmla="*/ 4763 w 263"/>
              <a:gd name="T13" fmla="*/ 184150 h 128"/>
              <a:gd name="T14" fmla="*/ 23813 w 263"/>
              <a:gd name="T15" fmla="*/ 188912 h 128"/>
              <a:gd name="T16" fmla="*/ 52388 w 263"/>
              <a:gd name="T17" fmla="*/ 198437 h 128"/>
              <a:gd name="T18" fmla="*/ 204788 w 263"/>
              <a:gd name="T19" fmla="*/ 203200 h 128"/>
              <a:gd name="T20" fmla="*/ 376238 w 263"/>
              <a:gd name="T21" fmla="*/ 160337 h 128"/>
              <a:gd name="T22" fmla="*/ 352425 w 263"/>
              <a:gd name="T23" fmla="*/ 31750 h 128"/>
              <a:gd name="T24" fmla="*/ 342900 w 263"/>
              <a:gd name="T25" fmla="*/ 7937 h 1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3"/>
              <a:gd name="T40" fmla="*/ 0 h 128"/>
              <a:gd name="T41" fmla="*/ 263 w 263"/>
              <a:gd name="T42" fmla="*/ 128 h 1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3" h="128">
                <a:moveTo>
                  <a:pt x="216" y="5"/>
                </a:moveTo>
                <a:cubicBezTo>
                  <a:pt x="197" y="11"/>
                  <a:pt x="178" y="20"/>
                  <a:pt x="159" y="26"/>
                </a:cubicBezTo>
                <a:cubicBezTo>
                  <a:pt x="145" y="23"/>
                  <a:pt x="132" y="13"/>
                  <a:pt x="120" y="5"/>
                </a:cubicBezTo>
                <a:cubicBezTo>
                  <a:pt x="100" y="8"/>
                  <a:pt x="95" y="11"/>
                  <a:pt x="78" y="20"/>
                </a:cubicBezTo>
                <a:cubicBezTo>
                  <a:pt x="65" y="39"/>
                  <a:pt x="59" y="60"/>
                  <a:pt x="42" y="77"/>
                </a:cubicBezTo>
                <a:cubicBezTo>
                  <a:pt x="32" y="87"/>
                  <a:pt x="13" y="95"/>
                  <a:pt x="0" y="101"/>
                </a:cubicBezTo>
                <a:cubicBezTo>
                  <a:pt x="1" y="106"/>
                  <a:pt x="0" y="112"/>
                  <a:pt x="3" y="116"/>
                </a:cubicBezTo>
                <a:cubicBezTo>
                  <a:pt x="6" y="119"/>
                  <a:pt x="11" y="118"/>
                  <a:pt x="15" y="119"/>
                </a:cubicBezTo>
                <a:cubicBezTo>
                  <a:pt x="21" y="121"/>
                  <a:pt x="33" y="125"/>
                  <a:pt x="33" y="125"/>
                </a:cubicBezTo>
                <a:cubicBezTo>
                  <a:pt x="65" y="123"/>
                  <a:pt x="98" y="118"/>
                  <a:pt x="129" y="128"/>
                </a:cubicBezTo>
                <a:cubicBezTo>
                  <a:pt x="165" y="126"/>
                  <a:pt x="206" y="122"/>
                  <a:pt x="237" y="101"/>
                </a:cubicBezTo>
                <a:cubicBezTo>
                  <a:pt x="263" y="63"/>
                  <a:pt x="250" y="48"/>
                  <a:pt x="222" y="20"/>
                </a:cubicBezTo>
                <a:cubicBezTo>
                  <a:pt x="217" y="0"/>
                  <a:pt x="203" y="5"/>
                  <a:pt x="216" y="5"/>
                </a:cubicBezTo>
                <a:close/>
              </a:path>
            </a:pathLst>
          </a:custGeom>
          <a:solidFill>
            <a:srgbClr val="00CC00">
              <a:alpha val="4117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6019800" y="4343400"/>
            <a:ext cx="381000" cy="285750"/>
          </a:xfrm>
          <a:custGeom>
            <a:avLst/>
            <a:gdLst>
              <a:gd name="T0" fmla="*/ 381000 w 240"/>
              <a:gd name="T1" fmla="*/ 0 h 180"/>
              <a:gd name="T2" fmla="*/ 352425 w 240"/>
              <a:gd name="T3" fmla="*/ 9525 h 180"/>
              <a:gd name="T4" fmla="*/ 314325 w 240"/>
              <a:gd name="T5" fmla="*/ 0 h 180"/>
              <a:gd name="T6" fmla="*/ 219075 w 240"/>
              <a:gd name="T7" fmla="*/ 71438 h 180"/>
              <a:gd name="T8" fmla="*/ 109538 w 240"/>
              <a:gd name="T9" fmla="*/ 100012 h 180"/>
              <a:gd name="T10" fmla="*/ 100012 w 240"/>
              <a:gd name="T11" fmla="*/ 42862 h 180"/>
              <a:gd name="T12" fmla="*/ 23813 w 240"/>
              <a:gd name="T13" fmla="*/ 85725 h 180"/>
              <a:gd name="T14" fmla="*/ 0 w 240"/>
              <a:gd name="T15" fmla="*/ 176212 h 180"/>
              <a:gd name="T16" fmla="*/ 4763 w 240"/>
              <a:gd name="T17" fmla="*/ 228600 h 180"/>
              <a:gd name="T18" fmla="*/ 133350 w 240"/>
              <a:gd name="T19" fmla="*/ 271463 h 180"/>
              <a:gd name="T20" fmla="*/ 180975 w 240"/>
              <a:gd name="T21" fmla="*/ 285750 h 180"/>
              <a:gd name="T22" fmla="*/ 290513 w 240"/>
              <a:gd name="T23" fmla="*/ 257175 h 180"/>
              <a:gd name="T24" fmla="*/ 309563 w 240"/>
              <a:gd name="T25" fmla="*/ 228600 h 180"/>
              <a:gd name="T26" fmla="*/ 352425 w 240"/>
              <a:gd name="T27" fmla="*/ 142875 h 180"/>
              <a:gd name="T28" fmla="*/ 361950 w 240"/>
              <a:gd name="T29" fmla="*/ 100012 h 180"/>
              <a:gd name="T30" fmla="*/ 371475 w 240"/>
              <a:gd name="T31" fmla="*/ 71438 h 180"/>
              <a:gd name="T32" fmla="*/ 381000 w 240"/>
              <a:gd name="T33" fmla="*/ 0 h 1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0"/>
              <a:gd name="T52" fmla="*/ 0 h 180"/>
              <a:gd name="T53" fmla="*/ 240 w 240"/>
              <a:gd name="T54" fmla="*/ 180 h 1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0" h="180">
                <a:moveTo>
                  <a:pt x="240" y="0"/>
                </a:moveTo>
                <a:cubicBezTo>
                  <a:pt x="234" y="2"/>
                  <a:pt x="228" y="4"/>
                  <a:pt x="222" y="6"/>
                </a:cubicBezTo>
                <a:cubicBezTo>
                  <a:pt x="214" y="9"/>
                  <a:pt x="198" y="0"/>
                  <a:pt x="198" y="0"/>
                </a:cubicBezTo>
                <a:cubicBezTo>
                  <a:pt x="156" y="5"/>
                  <a:pt x="160" y="13"/>
                  <a:pt x="138" y="45"/>
                </a:cubicBezTo>
                <a:cubicBezTo>
                  <a:pt x="128" y="60"/>
                  <a:pt x="83" y="61"/>
                  <a:pt x="69" y="63"/>
                </a:cubicBezTo>
                <a:cubicBezTo>
                  <a:pt x="64" y="49"/>
                  <a:pt x="69" y="44"/>
                  <a:pt x="63" y="27"/>
                </a:cubicBezTo>
                <a:cubicBezTo>
                  <a:pt x="33" y="31"/>
                  <a:pt x="32" y="31"/>
                  <a:pt x="15" y="54"/>
                </a:cubicBezTo>
                <a:cubicBezTo>
                  <a:pt x="10" y="74"/>
                  <a:pt x="3" y="90"/>
                  <a:pt x="0" y="111"/>
                </a:cubicBezTo>
                <a:cubicBezTo>
                  <a:pt x="1" y="122"/>
                  <a:pt x="1" y="133"/>
                  <a:pt x="3" y="144"/>
                </a:cubicBezTo>
                <a:cubicBezTo>
                  <a:pt x="9" y="171"/>
                  <a:pt x="68" y="170"/>
                  <a:pt x="84" y="171"/>
                </a:cubicBezTo>
                <a:cubicBezTo>
                  <a:pt x="94" y="174"/>
                  <a:pt x="104" y="177"/>
                  <a:pt x="114" y="180"/>
                </a:cubicBezTo>
                <a:cubicBezTo>
                  <a:pt x="144" y="177"/>
                  <a:pt x="157" y="171"/>
                  <a:pt x="183" y="162"/>
                </a:cubicBezTo>
                <a:cubicBezTo>
                  <a:pt x="190" y="134"/>
                  <a:pt x="180" y="163"/>
                  <a:pt x="195" y="144"/>
                </a:cubicBezTo>
                <a:cubicBezTo>
                  <a:pt x="207" y="129"/>
                  <a:pt x="211" y="106"/>
                  <a:pt x="222" y="90"/>
                </a:cubicBezTo>
                <a:cubicBezTo>
                  <a:pt x="224" y="81"/>
                  <a:pt x="225" y="71"/>
                  <a:pt x="228" y="63"/>
                </a:cubicBezTo>
                <a:cubicBezTo>
                  <a:pt x="230" y="57"/>
                  <a:pt x="234" y="45"/>
                  <a:pt x="234" y="45"/>
                </a:cubicBezTo>
                <a:cubicBezTo>
                  <a:pt x="236" y="31"/>
                  <a:pt x="240" y="15"/>
                  <a:pt x="240" y="0"/>
                </a:cubicBezTo>
                <a:close/>
              </a:path>
            </a:pathLst>
          </a:custGeom>
          <a:solidFill>
            <a:srgbClr val="BBE0E3">
              <a:alpha val="58823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6200" y="76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orbit II/</a:t>
            </a:r>
            <a:endParaRPr lang="en-US" b="1"/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76200" y="4495800"/>
            <a:ext cx="2286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5EF0D"/>
                </a:solidFill>
              </a:rPr>
              <a:t>Ethmoid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Sphenoid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CC00"/>
                </a:solidFill>
              </a:rPr>
              <a:t>Petrous temporal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BBE0E3"/>
                </a:solidFill>
              </a:rPr>
              <a:t>Basioccipital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85800" y="304800"/>
            <a:ext cx="3505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/>
      <p:bldP spid="126980" grpId="0" animBg="1"/>
      <p:bldP spid="126981" grpId="0" animBg="1"/>
      <p:bldP spid="126982" grpId="0" animBg="1"/>
      <p:bldP spid="126984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WINDOWS\Desktop\Stuart\Biology 323\Raw Images\TempSkull\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620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743200" y="6278563"/>
            <a:ext cx="3198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Bones of the Orbit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912813" y="533400"/>
            <a:ext cx="68262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Dermal Palatal Bones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Maxilla</a:t>
            </a:r>
          </a:p>
          <a:p>
            <a:pPr algn="ctr"/>
            <a:r>
              <a:rPr lang="en-US" sz="6000"/>
              <a:t>Palatine</a:t>
            </a:r>
          </a:p>
          <a:p>
            <a:pPr algn="ctr"/>
            <a:r>
              <a:rPr lang="en-US" sz="6000"/>
              <a:t>Vomer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WINDOWS\Desktop\Stuart\Biology 323\Raw Images\TempSkull\Pa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6962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657600" y="6278563"/>
            <a:ext cx="2092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Hard Palate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WINDOWS\Desktop\Stuart\Biology 323\Raw Images\TempSkull\Vo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19075" y="533400"/>
            <a:ext cx="822483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Bones of Splanchnopleure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Sphenoid Greater Wing</a:t>
            </a:r>
          </a:p>
          <a:p>
            <a:pPr algn="ctr"/>
            <a:r>
              <a:rPr lang="en-US" sz="6000"/>
              <a:t>Temporal Styloid Process</a:t>
            </a:r>
          </a:p>
          <a:p>
            <a:pPr algn="ctr"/>
            <a:r>
              <a:rPr lang="en-US" sz="6000"/>
              <a:t>Middle Ear Ossicles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WINDOWS\Desktop\Stuart\Biology 323\Raw Images\TempSkull\Sphen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988" y="0"/>
            <a:ext cx="5532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259080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Sphenoid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375525" y="1184275"/>
            <a:ext cx="1295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Anterior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Posterior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nteriorsphen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9342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 flipV="1">
            <a:off x="3276600" y="2057400"/>
            <a:ext cx="609600" cy="838200"/>
          </a:xfrm>
          <a:prstGeom prst="line">
            <a:avLst/>
          </a:prstGeom>
          <a:noFill/>
          <a:ln w="127000">
            <a:solidFill>
              <a:srgbClr val="5F5F5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5715000" y="3352800"/>
            <a:ext cx="6096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 flipH="1">
            <a:off x="3429000" y="4038600"/>
            <a:ext cx="533400" cy="6858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 flipV="1">
            <a:off x="5867400" y="2514600"/>
            <a:ext cx="990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H="1">
            <a:off x="1219200" y="2667000"/>
            <a:ext cx="2209800" cy="0"/>
          </a:xfrm>
          <a:prstGeom prst="line">
            <a:avLst/>
          </a:prstGeom>
          <a:noFill/>
          <a:ln w="38100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9"/>
          <p:cNvSpPr>
            <a:spLocks noChangeShapeType="1"/>
          </p:cNvSpPr>
          <p:nvPr/>
        </p:nvSpPr>
        <p:spPr bwMode="auto">
          <a:xfrm flipH="1">
            <a:off x="1295400" y="2743200"/>
            <a:ext cx="2133600" cy="228600"/>
          </a:xfrm>
          <a:prstGeom prst="line">
            <a:avLst/>
          </a:prstGeom>
          <a:noFill/>
          <a:ln w="9525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>
            <a:off x="1447800" y="2895600"/>
            <a:ext cx="2057400" cy="457200"/>
          </a:xfrm>
          <a:prstGeom prst="line">
            <a:avLst/>
          </a:prstGeom>
          <a:noFill/>
          <a:ln w="9525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6629400" y="2133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V1</a:t>
            </a:r>
          </a:p>
        </p:txBody>
      </p:sp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6096000" y="35052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V2</a:t>
            </a:r>
          </a:p>
        </p:txBody>
      </p:sp>
      <p:sp>
        <p:nvSpPr>
          <p:cNvPr id="90124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Sphenoid/ anterior view of orbital surface and foramina with  associated cranial nerves indicated</a:t>
            </a:r>
          </a:p>
        </p:txBody>
      </p:sp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685800" y="24384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III</a:t>
            </a:r>
          </a:p>
        </p:txBody>
      </p:sp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762000" y="2895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IV</a:t>
            </a:r>
          </a:p>
        </p:txBody>
      </p:sp>
      <p:sp>
        <p:nvSpPr>
          <p:cNvPr id="13328" name="Text Box 17"/>
          <p:cNvSpPr txBox="1">
            <a:spLocks noChangeArrowheads="1"/>
          </p:cNvSpPr>
          <p:nvPr/>
        </p:nvSpPr>
        <p:spPr bwMode="auto">
          <a:xfrm>
            <a:off x="990600" y="3276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VI</a:t>
            </a:r>
          </a:p>
        </p:txBody>
      </p:sp>
      <p:sp>
        <p:nvSpPr>
          <p:cNvPr id="13329" name="Line 19"/>
          <p:cNvSpPr>
            <a:spLocks noChangeShapeType="1"/>
          </p:cNvSpPr>
          <p:nvPr/>
        </p:nvSpPr>
        <p:spPr bwMode="auto">
          <a:xfrm flipH="1" flipV="1">
            <a:off x="3581400" y="2590800"/>
            <a:ext cx="381000" cy="304800"/>
          </a:xfrm>
          <a:prstGeom prst="line">
            <a:avLst/>
          </a:prstGeom>
          <a:noFill/>
          <a:ln w="57150">
            <a:solidFill>
              <a:srgbClr val="FF3300">
                <a:alpha val="59999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20"/>
          <p:cNvSpPr>
            <a:spLocks noChangeShapeType="1"/>
          </p:cNvSpPr>
          <p:nvPr/>
        </p:nvSpPr>
        <p:spPr bwMode="auto">
          <a:xfrm flipH="1">
            <a:off x="2514600" y="3048000"/>
            <a:ext cx="1143000" cy="457200"/>
          </a:xfrm>
          <a:prstGeom prst="line">
            <a:avLst/>
          </a:prstGeom>
          <a:noFill/>
          <a:ln w="95250">
            <a:solidFill>
              <a:srgbClr val="3366FF">
                <a:alpha val="54901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Text Box 21"/>
          <p:cNvSpPr txBox="1">
            <a:spLocks noChangeArrowheads="1"/>
          </p:cNvSpPr>
          <p:nvPr/>
        </p:nvSpPr>
        <p:spPr bwMode="auto">
          <a:xfrm>
            <a:off x="1295400" y="3505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Opthalmic v</a:t>
            </a:r>
            <a:r>
              <a:rPr lang="en-US"/>
              <a:t>.</a:t>
            </a:r>
          </a:p>
        </p:txBody>
      </p:sp>
      <p:sp>
        <p:nvSpPr>
          <p:cNvPr id="13332" name="Text Box 22"/>
          <p:cNvSpPr txBox="1">
            <a:spLocks noChangeArrowheads="1"/>
          </p:cNvSpPr>
          <p:nvPr/>
        </p:nvSpPr>
        <p:spPr bwMode="auto">
          <a:xfrm>
            <a:off x="3886200" y="27432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Opth. a</a:t>
            </a:r>
            <a:r>
              <a:rPr lang="en-US" sz="1400"/>
              <a:t>.</a:t>
            </a:r>
          </a:p>
        </p:txBody>
      </p:sp>
      <p:sp>
        <p:nvSpPr>
          <p:cNvPr id="13333" name="Text Box 15"/>
          <p:cNvSpPr txBox="1">
            <a:spLocks noChangeArrowheads="1"/>
          </p:cNvSpPr>
          <p:nvPr/>
        </p:nvSpPr>
        <p:spPr bwMode="auto">
          <a:xfrm rot="10800000" flipV="1">
            <a:off x="304800" y="4572000"/>
            <a:ext cx="3124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Nerve of pterygoid canal ALSO  CALLED VIDIAN NERVE (VII parasympathetics + sympathetics)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3200400" y="20574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II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6324600" y="4648200"/>
            <a:ext cx="76200" cy="1371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400800" y="54102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3" grpId="0"/>
      <p:bldP spid="13324" grpId="0"/>
      <p:bldP spid="13326" grpId="0"/>
      <p:bldP spid="13327" grpId="0"/>
      <p:bldP spid="13328" grpId="0"/>
      <p:bldP spid="13329" grpId="0" animBg="1"/>
      <p:bldP spid="13330" grpId="0" animBg="1"/>
      <p:bldP spid="13331" grpId="0"/>
      <p:bldP spid="13332" grpId="0"/>
      <p:bldP spid="13333" grpId="0"/>
      <p:bldP spid="22" grpId="0"/>
      <p:bldP spid="23" grpId="0" animBg="1"/>
      <p:bldP spid="2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WINDOWS\Desktop\Stuart\Biology 323\Raw Images\TempSkull\TemporalNeon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36725" y="5738813"/>
            <a:ext cx="5830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Neonatal Temporal Bone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149350" y="533400"/>
            <a:ext cx="63627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/>
              <a:t>Middle Ear Ossicles</a:t>
            </a:r>
          </a:p>
          <a:p>
            <a:pPr algn="ctr"/>
            <a:endParaRPr lang="en-US" sz="6000"/>
          </a:p>
          <a:p>
            <a:pPr algn="ctr"/>
            <a:r>
              <a:rPr lang="en-US" sz="6000"/>
              <a:t>Malleus</a:t>
            </a:r>
          </a:p>
          <a:p>
            <a:pPr algn="ctr"/>
            <a:r>
              <a:rPr lang="en-US" sz="6000"/>
              <a:t>Incus</a:t>
            </a:r>
          </a:p>
          <a:p>
            <a:pPr algn="ctr"/>
            <a:r>
              <a:rPr lang="en-US" sz="6000"/>
              <a:t>Stapes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C:\WINDOWS\Desktop\Stuart\Biology 323\Raw Images\TempSkull\Ossicl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kull9Wee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938"/>
            <a:ext cx="8763000" cy="678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WINDOWS\Desktop\Stuart\Biology 323\Raw Images\TempSkull\Ossicl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938"/>
            <a:ext cx="9144000" cy="633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WINDOWS\Desktop\Stuart\Biology 323\Raw Images\TempSkull\Ossicle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WINDOWS\Desktop\Stuart\Animation\StandardLectures\sssh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5213"/>
            <a:ext cx="914400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WINDOWS\Desktop\Stuart\Animation\StandardLectures\sssh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7875"/>
            <a:ext cx="9144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WINDOWS\Desktop\Stuart\Animation\StandardLectures\sssh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WINDOWS\Desktop\Stuart\Animation\StandardLectures\sssh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5238"/>
            <a:ext cx="91440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FF00"/>
      </a:lt2>
      <a:accent1>
        <a:srgbClr val="000000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403</Words>
  <Application>Microsoft Office PowerPoint</Application>
  <PresentationFormat>On-screen Show (4:3)</PresentationFormat>
  <Paragraphs>212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Times New Roman</vt:lpstr>
      <vt:lpstr>Arial</vt:lpstr>
      <vt:lpstr>Calibri</vt:lpstr>
      <vt:lpstr>Arial Rounded MT Bold</vt:lpstr>
      <vt:lpstr>Tahoma</vt:lpstr>
      <vt:lpstr>Default Design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Company>CSUSB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Skull - Osteology</dc:subject>
  <dc:creator>Dr. Stuart Sumida</dc:creator>
  <cp:lastModifiedBy>Rega</cp:lastModifiedBy>
  <cp:revision>87</cp:revision>
  <dcterms:created xsi:type="dcterms:W3CDTF">2001-04-25T01:32:34Z</dcterms:created>
  <dcterms:modified xsi:type="dcterms:W3CDTF">2012-07-05T02:32:03Z</dcterms:modified>
</cp:coreProperties>
</file>