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6"/>
  </p:notesMasterIdLst>
  <p:sldIdLst>
    <p:sldId id="695" r:id="rId3"/>
    <p:sldId id="524" r:id="rId4"/>
    <p:sldId id="526" r:id="rId5"/>
    <p:sldId id="527" r:id="rId6"/>
    <p:sldId id="528" r:id="rId7"/>
    <p:sldId id="529" r:id="rId8"/>
    <p:sldId id="530" r:id="rId9"/>
    <p:sldId id="531" r:id="rId10"/>
    <p:sldId id="532" r:id="rId11"/>
    <p:sldId id="533" r:id="rId12"/>
    <p:sldId id="534" r:id="rId13"/>
    <p:sldId id="535" r:id="rId14"/>
    <p:sldId id="536" r:id="rId15"/>
    <p:sldId id="537" r:id="rId16"/>
    <p:sldId id="558" r:id="rId17"/>
    <p:sldId id="559" r:id="rId18"/>
    <p:sldId id="560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  <p:sldId id="551" r:id="rId33"/>
    <p:sldId id="552" r:id="rId34"/>
    <p:sldId id="553" r:id="rId35"/>
    <p:sldId id="554" r:id="rId36"/>
    <p:sldId id="555" r:id="rId37"/>
    <p:sldId id="561" r:id="rId38"/>
    <p:sldId id="562" r:id="rId39"/>
    <p:sldId id="563" r:id="rId40"/>
    <p:sldId id="564" r:id="rId41"/>
    <p:sldId id="616" r:id="rId42"/>
    <p:sldId id="617" r:id="rId43"/>
    <p:sldId id="618" r:id="rId44"/>
    <p:sldId id="619" r:id="rId45"/>
    <p:sldId id="620" r:id="rId46"/>
    <p:sldId id="621" r:id="rId47"/>
    <p:sldId id="622" r:id="rId48"/>
    <p:sldId id="623" r:id="rId49"/>
    <p:sldId id="624" r:id="rId50"/>
    <p:sldId id="625" r:id="rId51"/>
    <p:sldId id="626" r:id="rId52"/>
    <p:sldId id="627" r:id="rId53"/>
    <p:sldId id="628" r:id="rId54"/>
    <p:sldId id="629" r:id="rId55"/>
    <p:sldId id="630" r:id="rId56"/>
    <p:sldId id="631" r:id="rId57"/>
    <p:sldId id="632" r:id="rId58"/>
    <p:sldId id="633" r:id="rId59"/>
    <p:sldId id="634" r:id="rId60"/>
    <p:sldId id="670" r:id="rId61"/>
    <p:sldId id="574" r:id="rId62"/>
    <p:sldId id="635" r:id="rId63"/>
    <p:sldId id="636" r:id="rId64"/>
    <p:sldId id="637" r:id="rId65"/>
    <p:sldId id="638" r:id="rId66"/>
    <p:sldId id="639" r:id="rId67"/>
    <p:sldId id="640" r:id="rId68"/>
    <p:sldId id="641" r:id="rId69"/>
    <p:sldId id="642" r:id="rId70"/>
    <p:sldId id="643" r:id="rId71"/>
    <p:sldId id="644" r:id="rId72"/>
    <p:sldId id="645" r:id="rId73"/>
    <p:sldId id="646" r:id="rId74"/>
    <p:sldId id="647" r:id="rId75"/>
    <p:sldId id="648" r:id="rId76"/>
    <p:sldId id="649" r:id="rId77"/>
    <p:sldId id="650" r:id="rId78"/>
    <p:sldId id="651" r:id="rId79"/>
    <p:sldId id="652" r:id="rId80"/>
    <p:sldId id="653" r:id="rId81"/>
    <p:sldId id="654" r:id="rId82"/>
    <p:sldId id="655" r:id="rId83"/>
    <p:sldId id="656" r:id="rId84"/>
    <p:sldId id="692" r:id="rId85"/>
    <p:sldId id="556" r:id="rId86"/>
    <p:sldId id="557" r:id="rId87"/>
    <p:sldId id="657" r:id="rId88"/>
    <p:sldId id="658" r:id="rId89"/>
    <p:sldId id="659" r:id="rId90"/>
    <p:sldId id="660" r:id="rId91"/>
    <p:sldId id="661" r:id="rId92"/>
    <p:sldId id="662" r:id="rId93"/>
    <p:sldId id="693" r:id="rId94"/>
    <p:sldId id="663" r:id="rId95"/>
    <p:sldId id="664" r:id="rId96"/>
    <p:sldId id="665" r:id="rId97"/>
    <p:sldId id="694" r:id="rId98"/>
    <p:sldId id="666" r:id="rId99"/>
    <p:sldId id="667" r:id="rId100"/>
    <p:sldId id="575" r:id="rId101"/>
    <p:sldId id="576" r:id="rId102"/>
    <p:sldId id="610" r:id="rId103"/>
    <p:sldId id="611" r:id="rId104"/>
    <p:sldId id="612" r:id="rId105"/>
    <p:sldId id="566" r:id="rId106"/>
    <p:sldId id="567" r:id="rId107"/>
    <p:sldId id="568" r:id="rId108"/>
    <p:sldId id="586" r:id="rId109"/>
    <p:sldId id="587" r:id="rId110"/>
    <p:sldId id="588" r:id="rId111"/>
    <p:sldId id="589" r:id="rId112"/>
    <p:sldId id="590" r:id="rId113"/>
    <p:sldId id="591" r:id="rId114"/>
    <p:sldId id="671" r:id="rId115"/>
    <p:sldId id="592" r:id="rId116"/>
    <p:sldId id="672" r:id="rId117"/>
    <p:sldId id="593" r:id="rId118"/>
    <p:sldId id="594" r:id="rId119"/>
    <p:sldId id="595" r:id="rId120"/>
    <p:sldId id="596" r:id="rId121"/>
    <p:sldId id="673" r:id="rId122"/>
    <p:sldId id="675" r:id="rId123"/>
    <p:sldId id="676" r:id="rId124"/>
    <p:sldId id="677" r:id="rId125"/>
    <p:sldId id="678" r:id="rId126"/>
    <p:sldId id="679" r:id="rId127"/>
    <p:sldId id="680" r:id="rId128"/>
    <p:sldId id="681" r:id="rId129"/>
    <p:sldId id="682" r:id="rId130"/>
    <p:sldId id="683" r:id="rId131"/>
    <p:sldId id="684" r:id="rId132"/>
    <p:sldId id="685" r:id="rId133"/>
    <p:sldId id="686" r:id="rId134"/>
    <p:sldId id="687" r:id="rId135"/>
    <p:sldId id="688" r:id="rId136"/>
    <p:sldId id="689" r:id="rId137"/>
    <p:sldId id="690" r:id="rId138"/>
    <p:sldId id="597" r:id="rId139"/>
    <p:sldId id="598" r:id="rId140"/>
    <p:sldId id="599" r:id="rId141"/>
    <p:sldId id="674" r:id="rId142"/>
    <p:sldId id="691" r:id="rId143"/>
    <p:sldId id="600" r:id="rId144"/>
    <p:sldId id="601" r:id="rId1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66FF33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72" autoAdjust="0"/>
    <p:restoredTop sz="90929"/>
  </p:normalViewPr>
  <p:slideViewPr>
    <p:cSldViewPr>
      <p:cViewPr>
        <p:scale>
          <a:sx n="66" d="100"/>
          <a:sy n="66" d="100"/>
        </p:scale>
        <p:origin x="-2574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4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C36BF780-D25A-45A4-9797-F073C473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06F1D-BAC7-4E6F-ADAE-C0F8C21F7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AE025-5E62-49FE-A11A-113CADC79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8A86D-248D-41DE-ACC4-13461EED9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3F554-2873-498C-8EB5-850AA1D77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5EE8-5103-4236-871F-4142D52CE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0595-B20A-4867-8406-00B3E168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26A8A-B23F-461F-9394-8825EFD3D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AA85-8F01-47F4-BB6D-D828C1A8E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73CA4-7750-4D77-A289-2F1871A8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88EA8-45B6-4621-8D43-DDBDBB522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C537A-2694-49EF-9C19-E63C630D3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467DE-76EC-4B60-B857-BD15E8396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14B59-5B7D-4514-96DC-690173117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79522-4E55-4398-9679-359C93212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5121A-55EA-4B4E-9958-E0E76D65F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18B40-6FBD-4E83-B1AC-4F7C5C413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39BC-A815-460E-BD7A-964020815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A69A-A13E-46D2-B184-9A4D29A31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EA334-0239-4C64-A16F-527044689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0A7A0-0685-42FE-A469-D0005D2AB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6C29-44C3-423D-B9A8-7908931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F5D66-A620-4CBE-90B3-1B215EC9E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BCF384DC-82F4-49E7-9E2A-1B4B4125E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6E123231-6C32-4FFE-9D13-03BB195CC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5.v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6.v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8.v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0.v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2.v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3.v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4.v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5.v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41325" y="239713"/>
            <a:ext cx="4500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latin typeface="Arial" pitchFamily="34" charset="0"/>
              </a:rPr>
              <a:t>Biology 323</a:t>
            </a:r>
          </a:p>
          <a:p>
            <a:r>
              <a:rPr lang="en-US" sz="2000" b="1" i="1">
                <a:latin typeface="Arial" pitchFamily="34" charset="0"/>
              </a:rPr>
              <a:t>Human Anatomy for Biology Majors</a:t>
            </a:r>
          </a:p>
          <a:p>
            <a:r>
              <a:rPr lang="en-US" sz="2000" b="1" i="1">
                <a:latin typeface="Arial" pitchFamily="34" charset="0"/>
              </a:rPr>
              <a:t>Lecture 17</a:t>
            </a:r>
          </a:p>
          <a:p>
            <a:r>
              <a:rPr lang="en-US" sz="2000" b="1" i="1">
                <a:latin typeface="Arial" pitchFamily="34" charset="0"/>
              </a:rPr>
              <a:t>Dr. Stuart S. Sumida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2906713"/>
            <a:ext cx="90630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latin typeface="Arial" pitchFamily="34" charset="0"/>
              </a:rPr>
              <a:t>Cranial Nerves and Soft Tissues of the Skull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The second placode becomes the lens of the eye. </a:t>
            </a:r>
            <a:br>
              <a:rPr lang="en-US" smtClean="0"/>
            </a:br>
            <a:endParaRPr lang="en-US" sz="900" smtClean="0"/>
          </a:p>
          <a:p>
            <a:pPr>
              <a:lnSpc>
                <a:spcPct val="90000"/>
              </a:lnSpc>
            </a:pPr>
            <a:r>
              <a:rPr lang="en-US" smtClean="0"/>
              <a:t>It sinks below the surface of the skin, and an outgrowth of the brain wraps around it. </a:t>
            </a:r>
            <a:br>
              <a:rPr lang="en-US" smtClean="0"/>
            </a:br>
            <a:endParaRPr lang="en-US" sz="1400" smtClean="0"/>
          </a:p>
          <a:p>
            <a:pPr>
              <a:lnSpc>
                <a:spcPct val="90000"/>
              </a:lnSpc>
            </a:pPr>
            <a:r>
              <a:rPr lang="en-US" smtClean="0"/>
              <a:t>The outgrowth is the retina, and the stalk connecting it is Cranial Nerve II = The Optic Nerve 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z="36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18970-D3C4-4B03-8609-97D9FBBB465C}" type="slidenum">
              <a:rPr lang="en-US">
                <a:latin typeface="Arial" pitchFamily="34" charset="0"/>
                <a:ea typeface="Helvetica Neue Bold Condensed" charset="0"/>
              </a:rPr>
              <a:pPr>
                <a:defRPr/>
              </a:pPr>
              <a:t>100</a:t>
            </a:fld>
            <a:endParaRPr lang="en-US">
              <a:latin typeface="Arial" pitchFamily="34" charset="0"/>
              <a:ea typeface="Helvetica Neue Bold Condensed" charset="0"/>
            </a:endParaRPr>
          </a:p>
        </p:txBody>
      </p:sp>
      <p:pic>
        <p:nvPicPr>
          <p:cNvPr id="1044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575" y="-26988"/>
            <a:ext cx="5886450" cy="69119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/>
          </p:cNvSpPr>
          <p:nvPr/>
        </p:nvSpPr>
        <p:spPr bwMode="auto">
          <a:xfrm>
            <a:off x="730250" y="685800"/>
            <a:ext cx="169545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Sympathetic</a:t>
            </a:r>
          </a:p>
        </p:txBody>
      </p:sp>
      <p:sp>
        <p:nvSpPr>
          <p:cNvPr id="10243" name="Rectangle 3"/>
          <p:cNvSpPr>
            <a:spLocks/>
          </p:cNvSpPr>
          <p:nvPr/>
        </p:nvSpPr>
        <p:spPr bwMode="auto">
          <a:xfrm>
            <a:off x="125413" y="125413"/>
            <a:ext cx="2892425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Parasympathetic</a:t>
            </a:r>
          </a:p>
        </p:txBody>
      </p:sp>
      <p:sp>
        <p:nvSpPr>
          <p:cNvPr id="10244" name="Rectangle 4"/>
          <p:cNvSpPr>
            <a:spLocks/>
          </p:cNvSpPr>
          <p:nvPr/>
        </p:nvSpPr>
        <p:spPr bwMode="auto">
          <a:xfrm>
            <a:off x="5378450" y="168275"/>
            <a:ext cx="25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III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70438" y="676275"/>
            <a:ext cx="37623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VII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4270375" y="1185863"/>
            <a:ext cx="290513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IX</a:t>
            </a:r>
          </a:p>
        </p:txBody>
      </p:sp>
      <p:sp>
        <p:nvSpPr>
          <p:cNvPr id="10247" name="Rectangle 7"/>
          <p:cNvSpPr>
            <a:spLocks/>
          </p:cNvSpPr>
          <p:nvPr/>
        </p:nvSpPr>
        <p:spPr bwMode="auto">
          <a:xfrm>
            <a:off x="3638550" y="1693863"/>
            <a:ext cx="2063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X</a:t>
            </a:r>
          </a:p>
        </p:txBody>
      </p:sp>
      <p:sp>
        <p:nvSpPr>
          <p:cNvPr id="10248" name="AutoShape 8"/>
          <p:cNvSpPr>
            <a:spLocks/>
          </p:cNvSpPr>
          <p:nvPr/>
        </p:nvSpPr>
        <p:spPr bwMode="auto">
          <a:xfrm>
            <a:off x="5732463" y="384175"/>
            <a:ext cx="795337" cy="63341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7281" y="11256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0" y="0"/>
                  <a:pt x="5825" y="2738"/>
                  <a:pt x="7281" y="11256"/>
                </a:cubicBezTo>
                <a:cubicBezTo>
                  <a:pt x="8737" y="19775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8425" y="5795963"/>
            <a:ext cx="4044950" cy="646112"/>
            <a:chOff x="0" y="1"/>
            <a:chExt cx="3224" cy="579"/>
          </a:xfrm>
        </p:grpSpPr>
        <p:sp>
          <p:nvSpPr>
            <p:cNvPr id="104491" name="Rectangle 10"/>
            <p:cNvSpPr>
              <a:spLocks/>
            </p:cNvSpPr>
            <p:nvPr/>
          </p:nvSpPr>
          <p:spPr bwMode="auto">
            <a:xfrm>
              <a:off x="0" y="1"/>
              <a:ext cx="2260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2100">
                  <a:latin typeface="Arial" pitchFamily="34" charset="0"/>
                  <a:ea typeface="Helvetica Neue Bold Condensed"/>
                  <a:cs typeface="Helvetica Neue Bold Condensed"/>
                </a:rPr>
                <a:t>Preganglionic Neurons</a:t>
              </a:r>
            </a:p>
            <a:p>
              <a:pPr algn="ctr"/>
              <a:r>
                <a:rPr lang="en-US" sz="2100">
                  <a:latin typeface="Arial" pitchFamily="34" charset="0"/>
                  <a:ea typeface="Helvetica Neue Bold Condensed"/>
                  <a:cs typeface="Helvetica Neue Bold Condensed"/>
                </a:rPr>
                <a:t>Postganglionic Neurons</a:t>
              </a:r>
            </a:p>
          </p:txBody>
        </p:sp>
        <p:sp>
          <p:nvSpPr>
            <p:cNvPr id="104492" name="Line 11"/>
            <p:cNvSpPr>
              <a:spLocks noChangeShapeType="1"/>
            </p:cNvSpPr>
            <p:nvPr/>
          </p:nvSpPr>
          <p:spPr bwMode="auto">
            <a:xfrm>
              <a:off x="2215" y="200"/>
              <a:ext cx="1001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93" name="Line 12"/>
            <p:cNvSpPr>
              <a:spLocks noChangeShapeType="1"/>
            </p:cNvSpPr>
            <p:nvPr/>
          </p:nvSpPr>
          <p:spPr bwMode="auto">
            <a:xfrm>
              <a:off x="2335" y="496"/>
              <a:ext cx="889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3" name="AutoShape 13"/>
          <p:cNvSpPr>
            <a:spLocks/>
          </p:cNvSpPr>
          <p:nvPr/>
        </p:nvSpPr>
        <p:spPr bwMode="auto">
          <a:xfrm>
            <a:off x="6572250" y="1027113"/>
            <a:ext cx="812800" cy="79375"/>
          </a:xfrm>
          <a:custGeom>
            <a:avLst/>
            <a:gdLst>
              <a:gd name="T0" fmla="*/ 0 w 21600"/>
              <a:gd name="T1" fmla="*/ 0 h 17900"/>
              <a:gd name="T2" fmla="*/ 21600 w 21600"/>
              <a:gd name="T3" fmla="*/ 17900 h 17900"/>
            </a:gdLst>
            <a:ahLst/>
            <a:cxnLst>
              <a:cxn ang="0">
                <a:pos x="0" y="0"/>
              </a:cxn>
              <a:cxn ang="0">
                <a:pos x="10681" y="13745"/>
              </a:cxn>
              <a:cxn ang="0">
                <a:pos x="21600" y="15709"/>
              </a:cxn>
            </a:cxnLst>
            <a:rect l="T0" t="T1" r="T2" b="T3"/>
            <a:pathLst>
              <a:path w="21600" h="17900">
                <a:moveTo>
                  <a:pt x="0" y="0"/>
                </a:moveTo>
                <a:cubicBezTo>
                  <a:pt x="0" y="0"/>
                  <a:pt x="5934" y="13745"/>
                  <a:pt x="10681" y="13745"/>
                </a:cubicBezTo>
                <a:cubicBezTo>
                  <a:pt x="15429" y="13745"/>
                  <a:pt x="18040" y="21600"/>
                  <a:pt x="21600" y="15709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54" name="Rectangle 14"/>
          <p:cNvSpPr>
            <a:spLocks/>
          </p:cNvSpPr>
          <p:nvPr/>
        </p:nvSpPr>
        <p:spPr bwMode="auto">
          <a:xfrm>
            <a:off x="7962900" y="801688"/>
            <a:ext cx="11049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Intra-ocular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Muscles</a:t>
            </a:r>
          </a:p>
        </p:txBody>
      </p:sp>
      <p:sp>
        <p:nvSpPr>
          <p:cNvPr id="10255" name="AutoShape 15"/>
          <p:cNvSpPr>
            <a:spLocks/>
          </p:cNvSpPr>
          <p:nvPr/>
        </p:nvSpPr>
        <p:spPr bwMode="auto">
          <a:xfrm>
            <a:off x="5153025" y="893763"/>
            <a:ext cx="1177925" cy="1096962"/>
          </a:xfrm>
          <a:custGeom>
            <a:avLst/>
            <a:gdLst>
              <a:gd name="T0" fmla="*/ 0 w 21600"/>
              <a:gd name="T1" fmla="*/ 0 h 21428"/>
              <a:gd name="T2" fmla="*/ 21600 w 21600"/>
              <a:gd name="T3" fmla="*/ 21428 h 21428"/>
            </a:gdLst>
            <a:ahLst/>
            <a:cxnLst>
              <a:cxn ang="0">
                <a:pos x="0" y="0"/>
              </a:cxn>
              <a:cxn ang="0">
                <a:pos x="11455" y="7665"/>
              </a:cxn>
              <a:cxn ang="0">
                <a:pos x="21600" y="21426"/>
              </a:cxn>
            </a:cxnLst>
            <a:rect l="T0" t="T1" r="T2" b="T3"/>
            <a:pathLst>
              <a:path w="21600" h="21428">
                <a:moveTo>
                  <a:pt x="0" y="0"/>
                </a:moveTo>
                <a:cubicBezTo>
                  <a:pt x="5564" y="0"/>
                  <a:pt x="9818" y="6097"/>
                  <a:pt x="11455" y="7665"/>
                </a:cubicBezTo>
                <a:cubicBezTo>
                  <a:pt x="13091" y="9232"/>
                  <a:pt x="18982" y="21600"/>
                  <a:pt x="21600" y="21426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56" name="AutoShape 16"/>
          <p:cNvSpPr>
            <a:spLocks/>
          </p:cNvSpPr>
          <p:nvPr/>
        </p:nvSpPr>
        <p:spPr bwMode="auto">
          <a:xfrm>
            <a:off x="6357938" y="569913"/>
            <a:ext cx="1455737" cy="1430337"/>
          </a:xfrm>
          <a:custGeom>
            <a:avLst/>
            <a:gdLst>
              <a:gd name="T0" fmla="*/ 0 w 20422"/>
              <a:gd name="T1" fmla="*/ 0 h 21219"/>
              <a:gd name="T2" fmla="*/ 20422 w 20422"/>
              <a:gd name="T3" fmla="*/ 21219 h 21219"/>
            </a:gdLst>
            <a:ahLst/>
            <a:cxnLst>
              <a:cxn ang="0">
                <a:pos x="0" y="21219"/>
              </a:cxn>
              <a:cxn ang="0">
                <a:pos x="8769" y="14196"/>
              </a:cxn>
              <a:cxn ang="0">
                <a:pos x="20169" y="8895"/>
              </a:cxn>
              <a:cxn ang="0">
                <a:pos x="12903" y="17"/>
              </a:cxn>
            </a:cxnLst>
            <a:rect l="T0" t="T1" r="T2" b="T3"/>
            <a:pathLst>
              <a:path w="20422" h="21219">
                <a:moveTo>
                  <a:pt x="0" y="21219"/>
                </a:moveTo>
                <a:cubicBezTo>
                  <a:pt x="0" y="21219"/>
                  <a:pt x="5512" y="15653"/>
                  <a:pt x="8769" y="14196"/>
                </a:cubicBezTo>
                <a:cubicBezTo>
                  <a:pt x="11642" y="12910"/>
                  <a:pt x="17413" y="13086"/>
                  <a:pt x="20169" y="8895"/>
                </a:cubicBezTo>
                <a:cubicBezTo>
                  <a:pt x="21600" y="6719"/>
                  <a:pt x="16662" y="-381"/>
                  <a:pt x="12903" y="17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57" name="Rectangle 17"/>
          <p:cNvSpPr>
            <a:spLocks/>
          </p:cNvSpPr>
          <p:nvPr/>
        </p:nvSpPr>
        <p:spPr bwMode="auto">
          <a:xfrm>
            <a:off x="7450138" y="42863"/>
            <a:ext cx="823912" cy="4191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Lacrimal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</a:t>
            </a:r>
          </a:p>
        </p:txBody>
      </p:sp>
      <p:sp>
        <p:nvSpPr>
          <p:cNvPr id="10258" name="AutoShape 18"/>
          <p:cNvSpPr>
            <a:spLocks/>
          </p:cNvSpPr>
          <p:nvPr/>
        </p:nvSpPr>
        <p:spPr bwMode="auto">
          <a:xfrm>
            <a:off x="6357938" y="1785938"/>
            <a:ext cx="1133475" cy="219075"/>
          </a:xfrm>
          <a:custGeom>
            <a:avLst/>
            <a:gdLst>
              <a:gd name="T0" fmla="*/ 0 w 21600"/>
              <a:gd name="T1" fmla="*/ 0 h 21012"/>
              <a:gd name="T2" fmla="*/ 21600 w 21600"/>
              <a:gd name="T3" fmla="*/ 21012 h 21012"/>
            </a:gdLst>
            <a:ahLst/>
            <a:cxnLst>
              <a:cxn ang="0">
                <a:pos x="0" y="20542"/>
              </a:cxn>
              <a:cxn ang="0">
                <a:pos x="11906" y="20541"/>
              </a:cxn>
              <a:cxn ang="0">
                <a:pos x="21600" y="0"/>
              </a:cxn>
            </a:cxnLst>
            <a:rect l="T0" t="T1" r="T2" b="T3"/>
            <a:pathLst>
              <a:path w="21600" h="21012">
                <a:moveTo>
                  <a:pt x="0" y="20542"/>
                </a:moveTo>
                <a:cubicBezTo>
                  <a:pt x="0" y="20542"/>
                  <a:pt x="7512" y="21600"/>
                  <a:pt x="11906" y="20541"/>
                </a:cubicBezTo>
                <a:cubicBezTo>
                  <a:pt x="15781" y="19607"/>
                  <a:pt x="19671" y="3417"/>
                  <a:pt x="21600" y="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59" name="Rectangle 19"/>
          <p:cNvSpPr>
            <a:spLocks/>
          </p:cNvSpPr>
          <p:nvPr/>
        </p:nvSpPr>
        <p:spPr bwMode="auto">
          <a:xfrm>
            <a:off x="7559675" y="1489075"/>
            <a:ext cx="604838" cy="4191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Nasal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Cavity</a:t>
            </a:r>
          </a:p>
        </p:txBody>
      </p:sp>
      <p:sp>
        <p:nvSpPr>
          <p:cNvPr id="10260" name="AutoShape 20"/>
          <p:cNvSpPr>
            <a:spLocks/>
          </p:cNvSpPr>
          <p:nvPr/>
        </p:nvSpPr>
        <p:spPr bwMode="auto">
          <a:xfrm>
            <a:off x="6357938" y="2009775"/>
            <a:ext cx="911225" cy="4635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11859" y="5400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0" y="0"/>
                  <a:pt x="6388" y="5914"/>
                  <a:pt x="11859" y="5400"/>
                </a:cubicBezTo>
                <a:cubicBezTo>
                  <a:pt x="16684" y="4947"/>
                  <a:pt x="21176" y="12461"/>
                  <a:pt x="21600" y="2160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1" name="Rectangle 21"/>
          <p:cNvSpPr>
            <a:spLocks/>
          </p:cNvSpPr>
          <p:nvPr/>
        </p:nvSpPr>
        <p:spPr bwMode="auto">
          <a:xfrm>
            <a:off x="6716713" y="2462213"/>
            <a:ext cx="1069975" cy="21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Oral Cavity</a:t>
            </a:r>
          </a:p>
        </p:txBody>
      </p:sp>
      <p:sp>
        <p:nvSpPr>
          <p:cNvPr id="10262" name="AutoShape 22"/>
          <p:cNvSpPr>
            <a:spLocks/>
          </p:cNvSpPr>
          <p:nvPr/>
        </p:nvSpPr>
        <p:spPr bwMode="auto">
          <a:xfrm>
            <a:off x="5153025" y="893763"/>
            <a:ext cx="1044575" cy="2330450"/>
          </a:xfrm>
          <a:custGeom>
            <a:avLst/>
            <a:gdLst>
              <a:gd name="T0" fmla="*/ 0 w 21600"/>
              <a:gd name="T1" fmla="*/ 0 h 21518"/>
              <a:gd name="T2" fmla="*/ 21600 w 21600"/>
              <a:gd name="T3" fmla="*/ 21518 h 21518"/>
            </a:gdLst>
            <a:ahLst/>
            <a:cxnLst>
              <a:cxn ang="0">
                <a:pos x="0" y="0"/>
              </a:cxn>
              <a:cxn ang="0">
                <a:pos x="14585" y="9316"/>
              </a:cxn>
              <a:cxn ang="0">
                <a:pos x="21600" y="21518"/>
              </a:cxn>
            </a:cxnLst>
            <a:rect l="T0" t="T1" r="T2" b="T3"/>
            <a:pathLst>
              <a:path w="21600" h="21518">
                <a:moveTo>
                  <a:pt x="0" y="0"/>
                </a:moveTo>
                <a:cubicBezTo>
                  <a:pt x="6277" y="0"/>
                  <a:pt x="13799" y="8264"/>
                  <a:pt x="14585" y="9316"/>
                </a:cubicBezTo>
                <a:cubicBezTo>
                  <a:pt x="16062" y="11295"/>
                  <a:pt x="18646" y="21600"/>
                  <a:pt x="21600" y="21518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3" name="AutoShape 23"/>
          <p:cNvSpPr>
            <a:spLocks/>
          </p:cNvSpPr>
          <p:nvPr/>
        </p:nvSpPr>
        <p:spPr bwMode="auto">
          <a:xfrm>
            <a:off x="6224588" y="3232150"/>
            <a:ext cx="1062037" cy="6794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11980" y="6253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0" y="0"/>
                  <a:pt x="7291" y="6604"/>
                  <a:pt x="11980" y="6253"/>
                </a:cubicBezTo>
                <a:cubicBezTo>
                  <a:pt x="16116" y="5942"/>
                  <a:pt x="21237" y="15347"/>
                  <a:pt x="21600" y="2160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4" name="AutoShape 24"/>
          <p:cNvSpPr>
            <a:spLocks/>
          </p:cNvSpPr>
          <p:nvPr/>
        </p:nvSpPr>
        <p:spPr bwMode="auto">
          <a:xfrm>
            <a:off x="6224588" y="3232150"/>
            <a:ext cx="195262" cy="54451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0" y="0"/>
                  <a:pt x="19636" y="13810"/>
                  <a:pt x="21600" y="2160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5" name="Rectangle 25"/>
          <p:cNvSpPr>
            <a:spLocks/>
          </p:cNvSpPr>
          <p:nvPr/>
        </p:nvSpPr>
        <p:spPr bwMode="auto">
          <a:xfrm>
            <a:off x="7464425" y="3632200"/>
            <a:ext cx="1020763" cy="4191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Sublingual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Glands</a:t>
            </a:r>
          </a:p>
        </p:txBody>
      </p:sp>
      <p:sp>
        <p:nvSpPr>
          <p:cNvPr id="10266" name="Rectangle 26"/>
          <p:cNvSpPr>
            <a:spLocks/>
          </p:cNvSpPr>
          <p:nvPr/>
        </p:nvSpPr>
        <p:spPr bwMode="auto">
          <a:xfrm>
            <a:off x="5864225" y="4052888"/>
            <a:ext cx="1470025" cy="417512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Submandibular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Glands</a:t>
            </a:r>
          </a:p>
        </p:txBody>
      </p:sp>
      <p:sp>
        <p:nvSpPr>
          <p:cNvPr id="10267" name="AutoShape 27"/>
          <p:cNvSpPr>
            <a:spLocks/>
          </p:cNvSpPr>
          <p:nvPr/>
        </p:nvSpPr>
        <p:spPr bwMode="auto">
          <a:xfrm>
            <a:off x="4427538" y="1616075"/>
            <a:ext cx="349250" cy="973138"/>
          </a:xfrm>
          <a:custGeom>
            <a:avLst/>
            <a:gdLst>
              <a:gd name="T0" fmla="*/ 0 w 20606"/>
              <a:gd name="T1" fmla="*/ 0 h 21406"/>
              <a:gd name="T2" fmla="*/ 20606 w 20606"/>
              <a:gd name="T3" fmla="*/ 21406 h 21406"/>
            </a:gdLst>
            <a:ahLst/>
            <a:cxnLst>
              <a:cxn ang="0">
                <a:pos x="60" y="0"/>
              </a:cxn>
              <a:cxn ang="0">
                <a:pos x="20606" y="21404"/>
              </a:cxn>
            </a:cxnLst>
            <a:rect l="T0" t="T1" r="T2" b="T3"/>
            <a:pathLst>
              <a:path w="20606" h="21406">
                <a:moveTo>
                  <a:pt x="60" y="0"/>
                </a:moveTo>
                <a:cubicBezTo>
                  <a:pt x="-994" y="7069"/>
                  <a:pt x="12177" y="21600"/>
                  <a:pt x="20606" y="21404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8" name="AutoShape 28"/>
          <p:cNvSpPr>
            <a:spLocks/>
          </p:cNvSpPr>
          <p:nvPr/>
        </p:nvSpPr>
        <p:spPr bwMode="auto">
          <a:xfrm>
            <a:off x="4795838" y="2511425"/>
            <a:ext cx="660400" cy="87313"/>
          </a:xfrm>
          <a:custGeom>
            <a:avLst/>
            <a:gdLst>
              <a:gd name="T0" fmla="*/ 0 w 21600"/>
              <a:gd name="T1" fmla="*/ 0 h 9912"/>
              <a:gd name="T2" fmla="*/ 21600 w 21600"/>
              <a:gd name="T3" fmla="*/ 9912 h 9912"/>
            </a:gdLst>
            <a:ahLst/>
            <a:cxnLst>
              <a:cxn ang="0">
                <a:pos x="0" y="9912"/>
              </a:cxn>
              <a:cxn ang="0">
                <a:pos x="21600" y="8883"/>
              </a:cxn>
            </a:cxnLst>
            <a:rect l="T0" t="T1" r="T2" b="T3"/>
            <a:pathLst>
              <a:path w="21600" h="9912">
                <a:moveTo>
                  <a:pt x="0" y="9912"/>
                </a:moveTo>
                <a:cubicBezTo>
                  <a:pt x="0" y="9912"/>
                  <a:pt x="21308" y="-11688"/>
                  <a:pt x="21600" y="8883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69" name="Rectangle 29"/>
          <p:cNvSpPr>
            <a:spLocks/>
          </p:cNvSpPr>
          <p:nvPr/>
        </p:nvSpPr>
        <p:spPr bwMode="auto">
          <a:xfrm>
            <a:off x="5105400" y="2686050"/>
            <a:ext cx="692150" cy="4191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Parotid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</a:t>
            </a:r>
          </a:p>
        </p:txBody>
      </p:sp>
      <p:sp>
        <p:nvSpPr>
          <p:cNvPr id="10270" name="AutoShape 30"/>
          <p:cNvSpPr>
            <a:spLocks/>
          </p:cNvSpPr>
          <p:nvPr/>
        </p:nvSpPr>
        <p:spPr bwMode="auto">
          <a:xfrm>
            <a:off x="3894138" y="1928813"/>
            <a:ext cx="892175" cy="4598987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16416" y="6375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7344" y="0"/>
                  <a:pt x="13392" y="2642"/>
                  <a:pt x="16416" y="6375"/>
                </a:cubicBezTo>
                <a:cubicBezTo>
                  <a:pt x="21250" y="12342"/>
                  <a:pt x="21600" y="20468"/>
                  <a:pt x="21600" y="2160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71" name="AutoShape 31"/>
          <p:cNvSpPr>
            <a:spLocks/>
          </p:cNvSpPr>
          <p:nvPr/>
        </p:nvSpPr>
        <p:spPr bwMode="auto">
          <a:xfrm>
            <a:off x="4589463" y="3411538"/>
            <a:ext cx="635000" cy="304800"/>
          </a:xfrm>
          <a:custGeom>
            <a:avLst/>
            <a:gdLst>
              <a:gd name="T0" fmla="*/ 0 w 21023"/>
              <a:gd name="T1" fmla="*/ 0 h 20597"/>
              <a:gd name="T2" fmla="*/ 21023 w 21023"/>
              <a:gd name="T3" fmla="*/ 20597 h 20597"/>
            </a:gdLst>
            <a:ahLst/>
            <a:cxnLst>
              <a:cxn ang="0">
                <a:pos x="15" y="0"/>
              </a:cxn>
              <a:cxn ang="0">
                <a:pos x="21023" y="20400"/>
              </a:cxn>
            </a:cxnLst>
            <a:rect l="T0" t="T1" r="T2" b="T3"/>
            <a:pathLst>
              <a:path w="21023" h="20597">
                <a:moveTo>
                  <a:pt x="15" y="0"/>
                </a:moveTo>
                <a:cubicBezTo>
                  <a:pt x="-577" y="21600"/>
                  <a:pt x="16289" y="21000"/>
                  <a:pt x="21023" y="2040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72" name="Rectangle 32"/>
          <p:cNvSpPr>
            <a:spLocks/>
          </p:cNvSpPr>
          <p:nvPr/>
        </p:nvSpPr>
        <p:spPr bwMode="auto">
          <a:xfrm>
            <a:off x="5221288" y="3594100"/>
            <a:ext cx="801687" cy="20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Pharynx</a:t>
            </a:r>
          </a:p>
        </p:txBody>
      </p:sp>
      <p:sp>
        <p:nvSpPr>
          <p:cNvPr id="10273" name="AutoShape 33"/>
          <p:cNvSpPr>
            <a:spLocks/>
          </p:cNvSpPr>
          <p:nvPr/>
        </p:nvSpPr>
        <p:spPr bwMode="auto">
          <a:xfrm>
            <a:off x="4652963" y="3998913"/>
            <a:ext cx="882650" cy="1447800"/>
          </a:xfrm>
          <a:custGeom>
            <a:avLst/>
            <a:gdLst>
              <a:gd name="T0" fmla="*/ 0 w 21600"/>
              <a:gd name="T1" fmla="*/ 0 h 21469"/>
              <a:gd name="T2" fmla="*/ 21600 w 21600"/>
              <a:gd name="T3" fmla="*/ 21469 h 21469"/>
            </a:gdLst>
            <a:ahLst/>
            <a:cxnLst>
              <a:cxn ang="0">
                <a:pos x="0" y="0"/>
              </a:cxn>
              <a:cxn ang="0">
                <a:pos x="11564" y="8879"/>
              </a:cxn>
              <a:cxn ang="0">
                <a:pos x="21600" y="21467"/>
              </a:cxn>
            </a:cxnLst>
            <a:rect l="T0" t="T1" r="T2" b="T3"/>
            <a:pathLst>
              <a:path w="21600" h="21469">
                <a:moveTo>
                  <a:pt x="0" y="0"/>
                </a:moveTo>
                <a:cubicBezTo>
                  <a:pt x="7418" y="0"/>
                  <a:pt x="10435" y="7233"/>
                  <a:pt x="11564" y="8879"/>
                </a:cubicBezTo>
                <a:cubicBezTo>
                  <a:pt x="13745" y="12059"/>
                  <a:pt x="18109" y="21600"/>
                  <a:pt x="21600" y="21467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74" name="Rectangle 34"/>
          <p:cNvSpPr>
            <a:spLocks/>
          </p:cNvSpPr>
          <p:nvPr/>
        </p:nvSpPr>
        <p:spPr bwMode="auto">
          <a:xfrm>
            <a:off x="5535613" y="5356225"/>
            <a:ext cx="650875" cy="2159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Larynx</a:t>
            </a:r>
          </a:p>
        </p:txBody>
      </p:sp>
      <p:sp>
        <p:nvSpPr>
          <p:cNvPr id="10275" name="AutoShape 35"/>
          <p:cNvSpPr>
            <a:spLocks/>
          </p:cNvSpPr>
          <p:nvPr/>
        </p:nvSpPr>
        <p:spPr bwMode="auto">
          <a:xfrm>
            <a:off x="4768850" y="5429250"/>
            <a:ext cx="579438" cy="982663"/>
          </a:xfrm>
          <a:custGeom>
            <a:avLst/>
            <a:gdLst>
              <a:gd name="T0" fmla="*/ 0 w 21600"/>
              <a:gd name="T1" fmla="*/ 0 h 21471"/>
              <a:gd name="T2" fmla="*/ 21600 w 21600"/>
              <a:gd name="T3" fmla="*/ 21471 h 21471"/>
            </a:gdLst>
            <a:ahLst/>
            <a:cxnLst>
              <a:cxn ang="0">
                <a:pos x="0" y="0"/>
              </a:cxn>
              <a:cxn ang="0">
                <a:pos x="13165" y="8718"/>
              </a:cxn>
              <a:cxn ang="0">
                <a:pos x="21600" y="21470"/>
              </a:cxn>
            </a:cxnLst>
            <a:rect l="T0" t="T1" r="T2" b="T3"/>
            <a:pathLst>
              <a:path w="21600" h="21471">
                <a:moveTo>
                  <a:pt x="0" y="0"/>
                </a:moveTo>
                <a:cubicBezTo>
                  <a:pt x="8445" y="0"/>
                  <a:pt x="11879" y="7102"/>
                  <a:pt x="13165" y="8718"/>
                </a:cubicBezTo>
                <a:cubicBezTo>
                  <a:pt x="15649" y="11840"/>
                  <a:pt x="17626" y="21600"/>
                  <a:pt x="21600" y="2147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76" name="Rectangle 36"/>
          <p:cNvSpPr>
            <a:spLocks/>
          </p:cNvSpPr>
          <p:nvPr/>
        </p:nvSpPr>
        <p:spPr bwMode="auto">
          <a:xfrm>
            <a:off x="5335588" y="6323013"/>
            <a:ext cx="1093787" cy="209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Esophagus</a:t>
            </a:r>
          </a:p>
        </p:txBody>
      </p:sp>
      <p:sp>
        <p:nvSpPr>
          <p:cNvPr id="10277" name="Rectangle 37"/>
          <p:cNvSpPr>
            <a:spLocks/>
          </p:cNvSpPr>
          <p:nvPr/>
        </p:nvSpPr>
        <p:spPr bwMode="auto">
          <a:xfrm>
            <a:off x="4427538" y="6480175"/>
            <a:ext cx="717550" cy="21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Viscera</a:t>
            </a:r>
          </a:p>
        </p:txBody>
      </p:sp>
      <p:sp>
        <p:nvSpPr>
          <p:cNvPr id="10278" name="Rectangle 38"/>
          <p:cNvSpPr>
            <a:spLocks/>
          </p:cNvSpPr>
          <p:nvPr/>
        </p:nvSpPr>
        <p:spPr bwMode="auto">
          <a:xfrm>
            <a:off x="3013075" y="3813175"/>
            <a:ext cx="1201738" cy="1563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  <a:spcAft>
                <a:spcPts val="425"/>
              </a:spcAft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Superior</a:t>
            </a:r>
          </a:p>
          <a:p>
            <a:pPr algn="ctr">
              <a:lnSpc>
                <a:spcPct val="80000"/>
              </a:lnSpc>
              <a:spcAft>
                <a:spcPts val="425"/>
              </a:spcAft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Cervical</a:t>
            </a:r>
          </a:p>
          <a:p>
            <a:pPr algn="ctr">
              <a:lnSpc>
                <a:spcPct val="80000"/>
              </a:lnSpc>
              <a:spcAft>
                <a:spcPts val="425"/>
              </a:spcAft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Ganglion</a:t>
            </a:r>
          </a:p>
          <a:p>
            <a:pPr algn="ctr">
              <a:lnSpc>
                <a:spcPct val="80000"/>
              </a:lnSpc>
              <a:spcAft>
                <a:spcPts val="425"/>
              </a:spcAft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of</a:t>
            </a:r>
          </a:p>
          <a:p>
            <a:pPr algn="ctr">
              <a:lnSpc>
                <a:spcPct val="80000"/>
              </a:lnSpc>
              <a:spcAft>
                <a:spcPts val="425"/>
              </a:spcAft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Sympathetic</a:t>
            </a:r>
          </a:p>
          <a:p>
            <a:pPr algn="ctr">
              <a:lnSpc>
                <a:spcPct val="80000"/>
              </a:lnSpc>
              <a:spcAft>
                <a:spcPts val="425"/>
              </a:spcAft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Chain</a:t>
            </a:r>
          </a:p>
        </p:txBody>
      </p:sp>
      <p:sp>
        <p:nvSpPr>
          <p:cNvPr id="10279" name="AutoShape 39"/>
          <p:cNvSpPr>
            <a:spLocks/>
          </p:cNvSpPr>
          <p:nvPr/>
        </p:nvSpPr>
        <p:spPr bwMode="auto">
          <a:xfrm>
            <a:off x="4214813" y="3367088"/>
            <a:ext cx="26987" cy="446087"/>
          </a:xfrm>
          <a:custGeom>
            <a:avLst/>
            <a:gdLst>
              <a:gd name="T0" fmla="*/ 0 w 10451"/>
              <a:gd name="T1" fmla="*/ 0 h 21600"/>
              <a:gd name="T2" fmla="*/ 10451 w 10451"/>
              <a:gd name="T3" fmla="*/ 21600 h 21600"/>
            </a:gdLst>
            <a:ahLst/>
            <a:cxnLst>
              <a:cxn ang="0">
                <a:pos x="10451" y="21600"/>
              </a:cxn>
              <a:cxn ang="0">
                <a:pos x="10451" y="0"/>
              </a:cxn>
            </a:cxnLst>
            <a:rect l="T0" t="T1" r="T2" b="T3"/>
            <a:pathLst>
              <a:path w="10451" h="21600">
                <a:moveTo>
                  <a:pt x="10451" y="21600"/>
                </a:moveTo>
                <a:cubicBezTo>
                  <a:pt x="6851" y="10800"/>
                  <a:pt x="-11149" y="6048"/>
                  <a:pt x="10451" y="0"/>
                </a:cubicBezTo>
              </a:path>
            </a:pathLst>
          </a:custGeom>
          <a:noFill/>
          <a:ln w="50800">
            <a:solidFill>
              <a:srgbClr val="00408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80" name="AutoShape 40"/>
          <p:cNvSpPr>
            <a:spLocks/>
          </p:cNvSpPr>
          <p:nvPr/>
        </p:nvSpPr>
        <p:spPr bwMode="auto">
          <a:xfrm>
            <a:off x="4321175" y="3429000"/>
            <a:ext cx="107950" cy="490538"/>
          </a:xfrm>
          <a:custGeom>
            <a:avLst/>
            <a:gdLst>
              <a:gd name="T0" fmla="*/ 0 w 20098"/>
              <a:gd name="T1" fmla="*/ 0 h 21600"/>
              <a:gd name="T2" fmla="*/ 20098 w 20098"/>
              <a:gd name="T3" fmla="*/ 21600 h 21600"/>
            </a:gdLst>
            <a:ahLst/>
            <a:cxnLst>
              <a:cxn ang="0">
                <a:pos x="160" y="21600"/>
              </a:cxn>
              <a:cxn ang="0">
                <a:pos x="20098" y="0"/>
              </a:cxn>
            </a:cxnLst>
            <a:rect l="T0" t="T1" r="T2" b="T3"/>
            <a:pathLst>
              <a:path w="20098" h="21600">
                <a:moveTo>
                  <a:pt x="160" y="21600"/>
                </a:moveTo>
                <a:cubicBezTo>
                  <a:pt x="-1502" y="11782"/>
                  <a:pt x="10129" y="5498"/>
                  <a:pt x="20098" y="0"/>
                </a:cubicBezTo>
              </a:path>
            </a:pathLst>
          </a:custGeom>
          <a:noFill/>
          <a:ln w="50800">
            <a:solidFill>
              <a:srgbClr val="00408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81" name="AutoShape 41"/>
          <p:cNvSpPr>
            <a:spLocks/>
          </p:cNvSpPr>
          <p:nvPr/>
        </p:nvSpPr>
        <p:spPr bwMode="auto">
          <a:xfrm>
            <a:off x="4321175" y="3714750"/>
            <a:ext cx="179388" cy="428625"/>
          </a:xfrm>
          <a:custGeom>
            <a:avLst/>
            <a:gdLst>
              <a:gd name="T0" fmla="*/ 0 w 20620"/>
              <a:gd name="T1" fmla="*/ 0 h 21600"/>
              <a:gd name="T2" fmla="*/ 20620 w 20620"/>
              <a:gd name="T3" fmla="*/ 21600 h 21600"/>
            </a:gdLst>
            <a:ahLst/>
            <a:cxnLst>
              <a:cxn ang="0">
                <a:pos x="49" y="21600"/>
              </a:cxn>
              <a:cxn ang="0">
                <a:pos x="20620" y="0"/>
              </a:cxn>
            </a:cxnLst>
            <a:rect l="T0" t="T1" r="T2" b="T3"/>
            <a:pathLst>
              <a:path w="20620" h="21600">
                <a:moveTo>
                  <a:pt x="49" y="21600"/>
                </a:moveTo>
                <a:cubicBezTo>
                  <a:pt x="-980" y="10350"/>
                  <a:pt x="14449" y="6300"/>
                  <a:pt x="20620" y="0"/>
                </a:cubicBezTo>
              </a:path>
            </a:pathLst>
          </a:custGeom>
          <a:noFill/>
          <a:ln w="50800">
            <a:solidFill>
              <a:srgbClr val="00408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489" name="Rectangle 42"/>
          <p:cNvSpPr>
            <a:spLocks/>
          </p:cNvSpPr>
          <p:nvPr/>
        </p:nvSpPr>
        <p:spPr bwMode="auto">
          <a:xfrm>
            <a:off x="285750" y="2008188"/>
            <a:ext cx="2732088" cy="166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ea typeface="Helvetica Neue Bold Condensed"/>
                <a:cs typeface="Helvetica Neue Bold Condensed"/>
              </a:rPr>
              <a:t>Overview of</a:t>
            </a:r>
          </a:p>
          <a:p>
            <a:pPr algn="ctr"/>
            <a:r>
              <a:rPr lang="en-US" sz="3600" b="1">
                <a:latin typeface="Arial" pitchFamily="34" charset="0"/>
                <a:ea typeface="Helvetica Neue Bold Condensed"/>
                <a:cs typeface="Helvetica Neue Bold Condensed"/>
              </a:rPr>
              <a:t>Autonomic</a:t>
            </a:r>
          </a:p>
          <a:p>
            <a:pPr algn="ctr"/>
            <a:r>
              <a:rPr lang="en-US" sz="3600" b="1">
                <a:latin typeface="Arial" pitchFamily="34" charset="0"/>
                <a:ea typeface="Helvetica Neue Bold Condensed"/>
                <a:cs typeface="Helvetica Neue Bold Condensed"/>
              </a:rPr>
              <a:t>Targets</a:t>
            </a:r>
          </a:p>
        </p:txBody>
      </p:sp>
      <p:sp>
        <p:nvSpPr>
          <p:cNvPr id="10283" name="Rectangle 43"/>
          <p:cNvSpPr>
            <a:spLocks/>
          </p:cNvSpPr>
          <p:nvPr/>
        </p:nvSpPr>
        <p:spPr bwMode="auto">
          <a:xfrm>
            <a:off x="80963" y="5830888"/>
            <a:ext cx="4222750" cy="669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3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/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nimBg="1"/>
      <p:bldP spid="10253" grpId="0" animBg="1"/>
      <p:bldP spid="10254" grpId="0" autoUpdateAnimBg="0"/>
      <p:bldP spid="10255" grpId="0" animBg="1"/>
      <p:bldP spid="10256" grpId="0" animBg="1"/>
      <p:bldP spid="10257" grpId="0" animBg="1" autoUpdateAnimBg="0"/>
      <p:bldP spid="10258" grpId="0" animBg="1"/>
      <p:bldP spid="10259" grpId="0" animBg="1" autoUpdateAnimBg="0"/>
      <p:bldP spid="10260" grpId="0" animBg="1"/>
      <p:bldP spid="10261" grpId="0" autoUpdateAnimBg="0"/>
      <p:bldP spid="10262" grpId="0" animBg="1"/>
      <p:bldP spid="10263" grpId="0" animBg="1"/>
      <p:bldP spid="10264" grpId="0" animBg="1"/>
      <p:bldP spid="10265" grpId="0" animBg="1" autoUpdateAnimBg="0"/>
      <p:bldP spid="10266" grpId="0" animBg="1" autoUpdateAnimBg="0"/>
      <p:bldP spid="10267" grpId="0" animBg="1"/>
      <p:bldP spid="10268" grpId="0" animBg="1"/>
      <p:bldP spid="10269" grpId="0" animBg="1" autoUpdateAnimBg="0"/>
      <p:bldP spid="10270" grpId="0" animBg="1"/>
      <p:bldP spid="10271" grpId="0" animBg="1"/>
      <p:bldP spid="10272" grpId="0" autoUpdateAnimBg="0"/>
      <p:bldP spid="10273" grpId="0" animBg="1"/>
      <p:bldP spid="10274" grpId="0" animBg="1" autoUpdateAnimBg="0"/>
      <p:bldP spid="10275" grpId="0" animBg="1"/>
      <p:bldP spid="10276" grpId="0" animBg="1" autoUpdateAnimBg="0"/>
      <p:bldP spid="10277" grpId="0" autoUpdateAnimBg="0"/>
      <p:bldP spid="10278" grpId="0" autoUpdateAnimBg="0"/>
      <p:bldP spid="10279" grpId="0" animBg="1"/>
      <p:bldP spid="10280" grpId="0" animBg="1"/>
      <p:bldP spid="10281" grpId="0" animBg="1"/>
      <p:bldP spid="1028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9144001" cy="4171188"/>
        </p:xfrm>
        <a:graphic>
          <a:graphicData uri="http://schemas.openxmlformats.org/drawingml/2006/table">
            <a:tbl>
              <a:tblPr/>
              <a:tblGrid>
                <a:gridCol w="1306286"/>
                <a:gridCol w="1238719"/>
                <a:gridCol w="1576552"/>
                <a:gridCol w="1463941"/>
                <a:gridCol w="1801773"/>
                <a:gridCol w="1756730"/>
              </a:tblGrid>
              <a:tr h="201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Cranial nerve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Exits braincase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Path through skull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 or Motor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Autonomics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 OLFACTORY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Cribraform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plate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ethmoid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nasal cavity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SPECIAL SENSORY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NASAL EPITHELIUM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II OPTIC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Optic canal of SPHENOID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orbit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SPECIAL SENSORY tract of brain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Retina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2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III OCCULOMOTOR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Superior orbital fissure of SPHENOID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superior orbit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EYE MUSCLES except below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via SHORT CILARY NN. (synapse in CILIARY GANGLION)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[actions opposed by  LONG CILIARY NN. (sympathetic)]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IV TROCHLEAR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Superior orbital fissure of SPHENOID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superior orbit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SUPERIOR OBLIQUE M.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 ABDUCENS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Superior orbital fissure of SPHENOID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superior orbit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LATERAL RECTUS M.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4114800"/>
          <a:ext cx="9143999" cy="595884"/>
        </p:xfrm>
        <a:graphic>
          <a:graphicData uri="http://schemas.openxmlformats.org/drawingml/2006/table">
            <a:tbl>
              <a:tblPr/>
              <a:tblGrid>
                <a:gridCol w="1295399"/>
                <a:gridCol w="1295400"/>
                <a:gridCol w="1524000"/>
                <a:gridCol w="1447801"/>
                <a:gridCol w="1828799"/>
                <a:gridCol w="1752600"/>
              </a:tblGrid>
              <a:tr h="352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XII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HYPOGLOSSAL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Hypoglossal canal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tongue 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INTRINSIC TONGUE MM.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200" b="1" dirty="0" smtClean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228600"/>
          <a:ext cx="9144001" cy="4970272"/>
        </p:xfrm>
        <a:graphic>
          <a:graphicData uri="http://schemas.openxmlformats.org/drawingml/2006/table">
            <a:tbl>
              <a:tblPr/>
              <a:tblGrid>
                <a:gridCol w="1306286"/>
                <a:gridCol w="1238719"/>
                <a:gridCol w="1576552"/>
                <a:gridCol w="1463941"/>
                <a:gridCol w="1729702"/>
                <a:gridCol w="1828801"/>
              </a:tblGrid>
              <a:tr h="23773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TRIGEMINAL V1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Opthalmic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(“DRG”= </a:t>
                      </a:r>
                      <a:r>
                        <a:rPr lang="en-US" sz="16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semilunar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ganglion)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Superior orbital fissure of SPHENOID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superior orbit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Supraorbital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supratrochlear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nn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. to forehead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Lacrimal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 to lateral eyelids and conjunctiva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Nasociliary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-sensory branches through 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ciliary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ganglion to eyeball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-posterior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ethmoidal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nerve&amp; anterior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ethmoidal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 (and external nasal nerve for nose tip)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Infratrochlear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 to  medial conjunctiva and medial eyelids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(Short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cilliary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carries III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parasympathetics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(Long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ciliary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nerves – sensory to eyeball + sympathetic from carotid plexus to dilate pupil of eye, if not in short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ciliarys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Lacrimal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 carries terminal hitchhiking VII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parasympathetics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to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lacrimal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gland)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1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V2 maxillary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(“DRG”= </a:t>
                      </a:r>
                      <a:r>
                        <a:rPr lang="en-US" sz="16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semilunar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ganglion)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Foramen rotundum of SPHENOID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pterygopalatine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fossa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; distributes to nasal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epitheliam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and into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infraorbital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groove, canal and out onto face via foramen 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</a:t>
                      </a: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Infraorbital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– face above mouth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Nasopalatine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- mucosa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Greater/lesser palatine </a:t>
                      </a: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nn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.—roof of mouth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Zygomaticotemporal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skin of temple and overlying cheekbone; carries VII </a:t>
                      </a: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parasympathetics</a:t>
                      </a:r>
                      <a:endParaRPr lang="en-US" sz="10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Superor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alveloar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nn</a:t>
                      </a:r>
                      <a:r>
                        <a:rPr lang="en-US" sz="1000" b="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. – upper </a:t>
                      </a:r>
                      <a:r>
                        <a:rPr lang="en-US" sz="1000" b="0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teeth </a:t>
                      </a:r>
                      <a:r>
                        <a:rPr kumimoji="0" lang="en-US" sz="1050" b="0" kern="1200" dirty="0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of temple and overlying cheekbone; carries VII </a:t>
                      </a:r>
                      <a:r>
                        <a:rPr kumimoji="0" lang="en-US" sz="1050" b="0" kern="1200" dirty="0" err="1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parasympathetics</a:t>
                      </a:r>
                      <a:endParaRPr kumimoji="0" lang="en-US" sz="1050" b="0" kern="1200" dirty="0" smtClean="0">
                        <a:solidFill>
                          <a:schemeClr val="tx2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1050" b="0" kern="1200" dirty="0" err="1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Superor</a:t>
                      </a:r>
                      <a:r>
                        <a:rPr kumimoji="0" lang="en-US" sz="1050" b="0" kern="1200" dirty="0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kern="1200" dirty="0" err="1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alveloar</a:t>
                      </a:r>
                      <a:r>
                        <a:rPr kumimoji="0" lang="en-US" sz="1050" b="0" kern="1200" dirty="0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kern="1200" dirty="0" err="1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nn</a:t>
                      </a:r>
                      <a:r>
                        <a:rPr kumimoji="0" lang="en-US" sz="1050" b="0" kern="1200" dirty="0" smtClean="0">
                          <a:solidFill>
                            <a:schemeClr val="tx2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– upper teeth</a:t>
                      </a:r>
                      <a:endParaRPr lang="en-US" sz="500" b="0" dirty="0">
                        <a:solidFill>
                          <a:schemeClr val="tx2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 II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to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lacrimal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gland via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zygomaticotemporal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; to nasal mucosa via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nasopalatine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n.)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9144001" cy="210312"/>
        </p:xfrm>
        <a:graphic>
          <a:graphicData uri="http://schemas.openxmlformats.org/drawingml/2006/table">
            <a:tbl>
              <a:tblPr/>
              <a:tblGrid>
                <a:gridCol w="1306286"/>
                <a:gridCol w="1238719"/>
                <a:gridCol w="1576552"/>
                <a:gridCol w="1463941"/>
                <a:gridCol w="1801773"/>
                <a:gridCol w="1756730"/>
              </a:tblGrid>
              <a:tr h="201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Exits braincase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Path through skull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 or Motor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Targets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Autonomics</a:t>
                      </a:r>
                      <a:endParaRPr lang="en-US" sz="11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4953000"/>
          <a:ext cx="9144002" cy="1927860"/>
        </p:xfrm>
        <a:graphic>
          <a:graphicData uri="http://schemas.openxmlformats.org/drawingml/2006/table">
            <a:tbl>
              <a:tblPr/>
              <a:tblGrid>
                <a:gridCol w="1306286"/>
                <a:gridCol w="1238720"/>
                <a:gridCol w="1576551"/>
                <a:gridCol w="1463942"/>
                <a:gridCol w="1801773"/>
                <a:gridCol w="1756730"/>
              </a:tblGrid>
              <a:tr h="1905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V3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Mandibular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(“DRG”=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semilunar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ganglion)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Foramen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ovale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of SPHENOID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infratemporal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fossa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BOTH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: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-Inferior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alvelolar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LOWER JAW + teeth,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Buccal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MOUTH INTERIOR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-Lingual n. touch ant. 2/3 tongue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Motor:</a:t>
                      </a:r>
                      <a:endParaRPr lang="en-US" sz="10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-mm. of mastication &amp; tensor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veli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palatine m.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-n. to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mylohyoid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: ant belly of digastrics and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mylohyoid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m.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parasympathetics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from </a:t>
                      </a:r>
                      <a:r>
                        <a:rPr lang="en-US" sz="12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chorda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tympani travel  via </a:t>
                      </a:r>
                      <a:r>
                        <a:rPr lang="en-US" sz="1200" b="1" dirty="0" err="1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LingualCranial</a:t>
                      </a: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nerve</a:t>
                      </a:r>
                      <a:endParaRPr lang="en-US" sz="1100" b="1" dirty="0" smtClean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n.)</a:t>
                      </a:r>
                      <a:endParaRPr lang="en-US" sz="10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228600"/>
          <a:ext cx="9144000" cy="2457419"/>
        </p:xfrm>
        <a:graphic>
          <a:graphicData uri="http://schemas.openxmlformats.org/drawingml/2006/table">
            <a:tbl>
              <a:tblPr/>
              <a:tblGrid>
                <a:gridCol w="1306285"/>
                <a:gridCol w="1238719"/>
                <a:gridCol w="1576552"/>
                <a:gridCol w="1463941"/>
                <a:gridCol w="1801774"/>
                <a:gridCol w="1756729"/>
              </a:tblGrid>
              <a:tr h="24574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 + VIII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FACIAL 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VESTIBULO-COCCHLEAR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Internal acoustic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meatus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of PETROUS TEMPORAL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Through FACIAL CANAL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Exits: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Stylomastoid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foramen to face mm.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Greater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petrosal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groove (GPN) on ant.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petrous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temporal in middle cranial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fossa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, traversing lateral foramen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lacerum</a:t>
                      </a:r>
                      <a:endParaRPr lang="en-US" sz="10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Petrotympanic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fissure (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chorda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tympani) 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 BOTH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VIII SENSORY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Sensory:  (“DRG”=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geniculate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ganglion for VII) to interior of ear canal &amp; taste to ant. 2/3 tongue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"/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VIII for hearing cochlea and balance semicircular canals [“DRG” =vestibular &amp; cochlear (spiral) ganglia]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 to: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-mm. of facial expression, including 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buccinator</a:t>
                      </a:r>
                      <a:endParaRPr lang="en-US" sz="10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stapedius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m.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-post belly of digastrics m.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Parasympathetics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from </a:t>
                      </a:r>
                      <a:r>
                        <a:rPr lang="en-US" sz="900" b="1" i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nervus</a:t>
                      </a:r>
                      <a:r>
                        <a:rPr lang="en-US" sz="900" b="1" i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i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intermedius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to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1.Submandibular/sublingual glands via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chorda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tympani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(syn. in SUBMANDIBULAR GANGLION)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2. 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Lacrimal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gland (greater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petrosal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  to nerve of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pterygoid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canal to (syn. in PTERGOPALATINE GANGLION) to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infraorbital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n(V2) to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zygomaticofacial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 (V2) to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lacrimal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 (v1)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** note deep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petrosal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sympathetics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merge w/greater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petrosal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@ </a:t>
                      </a:r>
                      <a:r>
                        <a:rPr lang="en-US" sz="900" b="1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pterygoid</a:t>
                      </a:r>
                      <a:r>
                        <a:rPr lang="en-US" sz="9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canal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2640013"/>
          <a:ext cx="9144000" cy="4556760"/>
        </p:xfrm>
        <a:graphic>
          <a:graphicData uri="http://schemas.openxmlformats.org/drawingml/2006/table">
            <a:tbl>
              <a:tblPr/>
              <a:tblGrid>
                <a:gridCol w="1306285"/>
                <a:gridCol w="1238719"/>
                <a:gridCol w="1576552"/>
                <a:gridCol w="1463941"/>
                <a:gridCol w="1801774"/>
                <a:gridCol w="1756729"/>
              </a:tblGrid>
              <a:tr h="16605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IX </a:t>
                      </a:r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GLOSSOPHARY-NGEAL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PETROUS TEMPORAL AND BASIOCCIPTIAL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Neural portion of jugular foramen + tympanic </a:t>
                      </a:r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canaliculus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(for lesser </a:t>
                      </a:r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petrosal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n.)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Into 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pharynx 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(into </a:t>
                      </a:r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infratemporal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fossa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for lesser pet. n.)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BOTH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 to: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(“DRG”= 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sup/inf. 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Glossopharyngeal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ganglia)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-carotid body (O2)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-taste/touch post 1/3 tongue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-ext. ear &amp; inner tympanic 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mem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. + middle ear mucosa, aud. tube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 pharynx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 to: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stylopharyngeus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Lesser petrosal nerve</a:t>
                      </a:r>
                      <a:r>
                        <a:rPr lang="en-US" sz="100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Tympanic canaliculus to tympanic plexus on middle ear promontory to groove lateral to greater petrosal groove.  Out through foramen ovale; synapse in </a:t>
                      </a:r>
                      <a:r>
                        <a:rPr lang="en-US" sz="1000" b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Otic ganglion</a:t>
                      </a:r>
                      <a:r>
                        <a:rPr lang="en-US" sz="100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).  Travel with</a:t>
                      </a:r>
                      <a:r>
                        <a:rPr lang="en-US" sz="1000" b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V3 auriculotemporal n. </a:t>
                      </a:r>
                      <a:r>
                        <a:rPr lang="en-US" sz="100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to </a:t>
                      </a:r>
                      <a:r>
                        <a:rPr lang="en-US" sz="1000" b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Parotid gland.</a:t>
                      </a:r>
                      <a:endParaRPr lang="en-US" sz="100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94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 VAGUS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BETWEEN PETROUS TEMPORAL AND BASIOCCIPTIAL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Neural portion of jugular foramen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BOTH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 to: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(“DRG”= 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sup/inf. 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vagal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ganglia)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-ex. Ear canal, ext. tympanic 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mem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. (can cause vomiting)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-larynx, pharynx, viscera trachea, stretch receptors in aortic arch walls, 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chemoreceptors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in aortic bodies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-taste post. medial tongue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 to:</a:t>
                      </a:r>
                      <a:endParaRPr lang="en-US" sz="10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mm. of pharynx and larynx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0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palatoglossus</a:t>
                      </a: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m.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Viscera up to left colic flexure; glands of pharynx and larynx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3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XI ACCESSORY</a:t>
                      </a:r>
                      <a:endParaRPr lang="en-US" sz="14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Jug. For.</a:t>
                      </a:r>
                      <a:endParaRPr lang="en-US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MOTOR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trapezius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and </a:t>
                      </a:r>
                      <a:r>
                        <a:rPr lang="en-US" sz="1200" dirty="0" err="1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sternocleidomastoid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 mm.</a:t>
                      </a: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n-US" sz="1600" b="1" dirty="0" smtClean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44" marR="45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756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en-US" sz="1100">
                <a:ea typeface="Calibri" pitchFamily="34" charset="0"/>
                <a:cs typeface="Times New Roman" pitchFamily="18" charset="0"/>
              </a:rPr>
              <a:t> </a:t>
            </a:r>
            <a:endParaRPr lang="en-US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1" cy="245364"/>
        </p:xfrm>
        <a:graphic>
          <a:graphicData uri="http://schemas.openxmlformats.org/drawingml/2006/table">
            <a:tbl>
              <a:tblPr/>
              <a:tblGrid>
                <a:gridCol w="1306286"/>
                <a:gridCol w="1238719"/>
                <a:gridCol w="1576552"/>
                <a:gridCol w="1463941"/>
                <a:gridCol w="1801773"/>
                <a:gridCol w="1756730"/>
              </a:tblGrid>
              <a:tr h="201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Cranial nerve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Exits braincase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Path through skull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Sensory or Motor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Targets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Autonomics</a:t>
                      </a:r>
                      <a:endParaRPr lang="en-US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954" marR="34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86019" name="Group 3"/>
          <p:cNvGraphicFramePr>
            <a:graphicFrameLocks noGrp="1"/>
          </p:cNvGraphicFramePr>
          <p:nvPr/>
        </p:nvGraphicFramePr>
        <p:xfrm>
          <a:off x="304800" y="304800"/>
          <a:ext cx="8077200" cy="6217920"/>
        </p:xfrm>
        <a:graphic>
          <a:graphicData uri="http://schemas.openxmlformats.org/drawingml/2006/table">
            <a:tbl>
              <a:tblPr/>
              <a:tblGrid>
                <a:gridCol w="914400"/>
                <a:gridCol w="2895600"/>
                <a:gridCol w="1143000"/>
                <a:gridCol w="1343025"/>
                <a:gridCol w="1781175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Olfactory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Optic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Occulomotor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Trochlear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Trigeminal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Abducens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Facial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Vestibulochochlar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Glossopharyngeal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Vagus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Accessory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Hypoglossal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038600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7200" b="1"/>
              <a:t>Motor, sensory, or both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88067" name="Group 3"/>
          <p:cNvGraphicFramePr>
            <a:graphicFrameLocks noGrp="1"/>
          </p:cNvGraphicFramePr>
          <p:nvPr/>
        </p:nvGraphicFramePr>
        <p:xfrm>
          <a:off x="304800" y="134938"/>
          <a:ext cx="8839200" cy="6217920"/>
        </p:xfrm>
        <a:graphic>
          <a:graphicData uri="http://schemas.openxmlformats.org/drawingml/2006/table">
            <a:tbl>
              <a:tblPr/>
              <a:tblGrid>
                <a:gridCol w="1000125"/>
                <a:gridCol w="2124075"/>
                <a:gridCol w="2667000"/>
                <a:gridCol w="1098550"/>
                <a:gridCol w="194945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Sensory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Sensory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Mainly 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Mainly 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Mainly 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Sensory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Mainly 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XII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Mainly motor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304800" y="457200"/>
            <a:ext cx="8839200" cy="5764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FF9900"/>
                </a:solidFill>
              </a:rPr>
              <a:t>Meninges (All from Neural Crest)</a:t>
            </a:r>
          </a:p>
          <a:p>
            <a:pPr algn="ctr"/>
            <a:endParaRPr lang="en-US" sz="3600">
              <a:solidFill>
                <a:srgbClr val="FF9900"/>
              </a:solidFill>
            </a:endParaRPr>
          </a:p>
          <a:p>
            <a:pPr algn="ctr"/>
            <a:r>
              <a:rPr lang="en-US" sz="4800">
                <a:solidFill>
                  <a:srgbClr val="FF9900"/>
                </a:solidFill>
              </a:rPr>
              <a:t>Outermost: </a:t>
            </a:r>
            <a:r>
              <a:rPr lang="en-US" sz="4800" i="1">
                <a:solidFill>
                  <a:srgbClr val="3399FF"/>
                </a:solidFill>
              </a:rPr>
              <a:t>Dura mater</a:t>
            </a:r>
          </a:p>
          <a:p>
            <a:pPr algn="ctr"/>
            <a:r>
              <a:rPr lang="en-US" sz="4800">
                <a:solidFill>
                  <a:srgbClr val="FF9900"/>
                </a:solidFill>
              </a:rPr>
              <a:t>Middle: </a:t>
            </a:r>
            <a:r>
              <a:rPr lang="en-US" sz="4800" i="1">
                <a:solidFill>
                  <a:srgbClr val="3399FF"/>
                </a:solidFill>
              </a:rPr>
              <a:t>Arachnoid mater</a:t>
            </a:r>
          </a:p>
          <a:p>
            <a:pPr algn="ctr"/>
            <a:r>
              <a:rPr lang="en-US" sz="4800">
                <a:solidFill>
                  <a:srgbClr val="FF9900"/>
                </a:solidFill>
              </a:rPr>
              <a:t>Deepest: </a:t>
            </a:r>
            <a:r>
              <a:rPr lang="en-US" sz="4800" i="1">
                <a:solidFill>
                  <a:srgbClr val="3399FF"/>
                </a:solidFill>
              </a:rPr>
              <a:t>Pia mater</a:t>
            </a:r>
          </a:p>
          <a:p>
            <a:pPr algn="ctr"/>
            <a:endParaRPr lang="en-US" sz="4800">
              <a:solidFill>
                <a:srgbClr val="FF9900"/>
              </a:solidFill>
            </a:endParaRPr>
          </a:p>
          <a:p>
            <a:pPr algn="ctr"/>
            <a:r>
              <a:rPr lang="en-US" sz="4800">
                <a:solidFill>
                  <a:srgbClr val="FF9900"/>
                </a:solidFill>
              </a:rPr>
              <a:t>Cerebrospinal fluid between Arachnoid and Pia mater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04800" y="130175"/>
            <a:ext cx="5767388" cy="823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rgbClr val="FF9900"/>
                </a:solidFill>
              </a:rPr>
              <a:t>Meninges: </a:t>
            </a:r>
            <a:r>
              <a:rPr lang="en-US" sz="4800" i="1">
                <a:solidFill>
                  <a:srgbClr val="3399FF"/>
                </a:solidFill>
              </a:rPr>
              <a:t>Dura mater</a:t>
            </a:r>
          </a:p>
        </p:txBody>
      </p:sp>
      <p:pic>
        <p:nvPicPr>
          <p:cNvPr id="112643" name="Picture 3" descr="C:\WINDOWS\Desktop\Stuart\D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5" y="1304925"/>
            <a:ext cx="6854825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00200" y="1066800"/>
            <a:ext cx="716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04800" y="57150"/>
            <a:ext cx="5041900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FF9900"/>
                </a:solidFill>
              </a:rPr>
              <a:t>Dural Reflections</a:t>
            </a:r>
          </a:p>
        </p:txBody>
      </p:sp>
      <p:pic>
        <p:nvPicPr>
          <p:cNvPr id="113667" name="Picture 3" descr="C:\WINDOWS\Desktop\Stuart\D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5" y="1304925"/>
            <a:ext cx="6854825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812925" y="1412875"/>
            <a:ext cx="16462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3399FF"/>
                </a:solidFill>
              </a:rPr>
              <a:t>Falx cerebri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7299325" y="4156075"/>
            <a:ext cx="184467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3399FF"/>
                </a:solidFill>
              </a:rPr>
              <a:t>Tentorium cerebelli</a:t>
            </a:r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>
            <a:off x="3200400" y="1981200"/>
            <a:ext cx="15240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3671" name="Line 7"/>
          <p:cNvSpPr>
            <a:spLocks noChangeShapeType="1"/>
          </p:cNvSpPr>
          <p:nvPr/>
        </p:nvSpPr>
        <p:spPr bwMode="auto">
          <a:xfrm>
            <a:off x="3352800" y="1905000"/>
            <a:ext cx="281940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 flipH="1" flipV="1">
            <a:off x="6096000" y="4267200"/>
            <a:ext cx="1219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1143000"/>
            <a:ext cx="7239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88925" y="420688"/>
            <a:ext cx="88550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Eye starts out as photosensitive lobe of brain underlying surface of skin.</a:t>
            </a:r>
          </a:p>
          <a:p>
            <a:pPr algn="ctr"/>
            <a:endParaRPr lang="en-US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Lobe eventually becomes two-layered cup = retina.</a:t>
            </a:r>
          </a:p>
          <a:p>
            <a:pPr algn="ctr"/>
            <a:endParaRPr lang="en-US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Connected to brain by “stalk” that is the OPITC NERVE  (cranial nerve II).</a:t>
            </a:r>
          </a:p>
          <a:p>
            <a:pPr algn="ctr"/>
            <a:endParaRPr lang="en-US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Lens from ectodermal placode.</a:t>
            </a:r>
          </a:p>
          <a:p>
            <a:pPr algn="ctr"/>
            <a:endParaRPr lang="en-US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Marginal cells of retina become specialized as MUSCLE CELLS that regulate opening of pupil:</a:t>
            </a:r>
          </a:p>
          <a:p>
            <a:pPr algn="ctr">
              <a:buFontTx/>
              <a:buChar char="•"/>
            </a:pPr>
            <a:r>
              <a:rPr lang="en-US">
                <a:latin typeface="Tahoma" pitchFamily="34" charset="0"/>
                <a:cs typeface="Tahoma" pitchFamily="34" charset="0"/>
              </a:rPr>
              <a:t>Sphinctor pupillae (parasympathetically regulated)</a:t>
            </a:r>
          </a:p>
          <a:p>
            <a:pPr algn="ctr">
              <a:buFontTx/>
              <a:buChar char="•"/>
            </a:pPr>
            <a:r>
              <a:rPr lang="en-US">
                <a:latin typeface="Tahoma" pitchFamily="34" charset="0"/>
                <a:cs typeface="Tahoma" pitchFamily="34" charset="0"/>
              </a:rPr>
              <a:t>Dilator pupillae (sympathetically regulated)</a:t>
            </a:r>
          </a:p>
          <a:p>
            <a:pPr algn="ctr"/>
            <a:endParaRPr lang="en-US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50800" y="0"/>
            <a:ext cx="8502650" cy="92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Tahoma" pitchFamily="34" charset="0"/>
                <a:cs typeface="Tahoma" pitchFamily="34" charset="0"/>
              </a:rPr>
              <a:t>Vasculature: Venus Sinuses</a:t>
            </a:r>
          </a:p>
        </p:txBody>
      </p:sp>
      <p:pic>
        <p:nvPicPr>
          <p:cNvPr id="114691" name="Picture 4" descr="C:\WINDOWS\Desktop\Stuart\Dural-sinus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36638"/>
            <a:ext cx="77724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50800" y="0"/>
            <a:ext cx="8502650" cy="92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Tahoma" pitchFamily="34" charset="0"/>
                <a:cs typeface="Tahoma" pitchFamily="34" charset="0"/>
              </a:rPr>
              <a:t>Vasculature: Venus Sinuses</a:t>
            </a:r>
          </a:p>
        </p:txBody>
      </p:sp>
      <p:pic>
        <p:nvPicPr>
          <p:cNvPr id="115715" name="Picture 3" descr="C:\WINDOWS\Desktop\Stuart\Dural-sinuse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592455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50800" y="0"/>
            <a:ext cx="8502650" cy="92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Tahoma" pitchFamily="34" charset="0"/>
                <a:cs typeface="Tahoma" pitchFamily="34" charset="0"/>
              </a:rPr>
              <a:t>Vasculature: Venus Sinuses</a:t>
            </a:r>
          </a:p>
        </p:txBody>
      </p:sp>
      <p:pic>
        <p:nvPicPr>
          <p:cNvPr id="116739" name="Picture 4" descr="C:\WINDOWS\Desktop\Stuart\sinuses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09663"/>
            <a:ext cx="754380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Arial Rounded MT Bold" pitchFamily="34" charset="0"/>
                <a:cs typeface="+mn-cs"/>
              </a:rPr>
              <a:t>VENOUS DRAINAGE OF THE SKULL:</a:t>
            </a:r>
          </a:p>
          <a:p>
            <a:pPr algn="ctr">
              <a:defRPr/>
            </a:pPr>
            <a:endParaRPr lang="en-US" sz="2000" dirty="0">
              <a:latin typeface="Arial Rounded MT Bold" pitchFamily="34" charset="0"/>
              <a:cs typeface="+mn-cs"/>
            </a:endParaRPr>
          </a:p>
          <a:p>
            <a:pPr algn="ctr">
              <a:defRPr/>
            </a:pPr>
            <a:r>
              <a:rPr lang="en-US" sz="2800" dirty="0">
                <a:latin typeface="Arial Rounded MT Bold" pitchFamily="34" charset="0"/>
                <a:cs typeface="+mn-cs"/>
              </a:rPr>
              <a:t>SUPERIOR SAGITTAL SINUS to  RIGHT/LEFT TRANSVERSE SINUS</a:t>
            </a:r>
          </a:p>
          <a:p>
            <a:pPr algn="ctr">
              <a:defRPr/>
            </a:pPr>
            <a:endParaRPr lang="en-US" sz="2800" dirty="0">
              <a:latin typeface="Arial Rounded MT Bold" pitchFamily="34" charset="0"/>
              <a:cs typeface="+mn-cs"/>
            </a:endParaRPr>
          </a:p>
          <a:p>
            <a:pPr algn="ctr">
              <a:defRPr/>
            </a:pPr>
            <a:r>
              <a:rPr lang="en-US" sz="2800" dirty="0">
                <a:latin typeface="Arial Rounded MT Bold" pitchFamily="34" charset="0"/>
                <a:cs typeface="+mn-cs"/>
              </a:rPr>
              <a:t>INFERIOR SAGITTAL SINUS TO STRAIGHT SINUS</a:t>
            </a:r>
          </a:p>
          <a:p>
            <a:pPr algn="ctr">
              <a:defRPr/>
            </a:pPr>
            <a:endParaRPr lang="en-US" sz="2800" dirty="0">
              <a:latin typeface="Arial Rounded MT Bold" pitchFamily="34" charset="0"/>
              <a:cs typeface="+mn-cs"/>
            </a:endParaRPr>
          </a:p>
          <a:p>
            <a:pPr algn="ctr">
              <a:defRPr/>
            </a:pPr>
            <a:r>
              <a:rPr lang="en-US" sz="2800" dirty="0">
                <a:latin typeface="Arial Rounded MT Bold" pitchFamily="34" charset="0"/>
                <a:cs typeface="+mn-cs"/>
              </a:rPr>
              <a:t>R/L TRANSVERSE SINUSES TO R/L SIGMOID SINUSES</a:t>
            </a:r>
          </a:p>
          <a:p>
            <a:pPr algn="ctr">
              <a:defRPr/>
            </a:pPr>
            <a:endParaRPr lang="en-US" sz="2800" dirty="0">
              <a:latin typeface="Arial Rounded MT Bold" pitchFamily="34" charset="0"/>
              <a:cs typeface="+mn-cs"/>
            </a:endParaRPr>
          </a:p>
          <a:p>
            <a:pPr algn="ctr">
              <a:defRPr/>
            </a:pPr>
            <a:r>
              <a:rPr lang="en-US" sz="2800" dirty="0">
                <a:latin typeface="Arial Rounded MT Bold" pitchFamily="34" charset="0"/>
                <a:cs typeface="+mn-cs"/>
              </a:rPr>
              <a:t>R/L SIGMOID SINUSES TO SUPERIOR BULB OF R/L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+mn-cs"/>
              </a:rPr>
              <a:t>JUGULAR VEIN</a:t>
            </a:r>
          </a:p>
          <a:p>
            <a:pPr algn="ctr">
              <a:defRPr/>
            </a:pPr>
            <a:endParaRPr lang="en-US" sz="2800" dirty="0">
              <a:latin typeface="Arial Rounded MT Bold" pitchFamily="34" charset="0"/>
              <a:cs typeface="+mn-cs"/>
            </a:endParaRPr>
          </a:p>
          <a:p>
            <a:pPr algn="ctr">
              <a:defRPr/>
            </a:pPr>
            <a:r>
              <a:rPr lang="en-US" sz="2800" dirty="0">
                <a:latin typeface="Arial Rounded MT Bold" pitchFamily="34" charset="0"/>
                <a:cs typeface="+mn-cs"/>
              </a:rPr>
              <a:t>ALSO TO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  <a:cs typeface="+mn-cs"/>
              </a:rPr>
              <a:t>JUGULAR</a:t>
            </a:r>
            <a:r>
              <a:rPr lang="en-US" sz="2800" dirty="0">
                <a:latin typeface="Arial Rounded MT Bold" pitchFamily="34" charset="0"/>
                <a:cs typeface="+mn-cs"/>
              </a:rPr>
              <a:t>: R/L MARGINAL SINUSES, R/L CAVERNOUS SINUSES, OCCIPITAL SINUS, R/L </a:t>
            </a:r>
          </a:p>
          <a:p>
            <a:pPr algn="ctr">
              <a:defRPr/>
            </a:pPr>
            <a:endParaRPr lang="en-US" sz="2800" dirty="0">
              <a:latin typeface="Arial Rounded MT Bold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-71438" y="0"/>
            <a:ext cx="3475038" cy="1323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4000">
                <a:latin typeface="Tahoma" pitchFamily="34" charset="0"/>
                <a:cs typeface="Tahoma" pitchFamily="34" charset="0"/>
              </a:rPr>
              <a:t>Vasculature: </a:t>
            </a:r>
          </a:p>
          <a:p>
            <a:pPr algn="ctr"/>
            <a:r>
              <a:rPr lang="en-US" sz="4000">
                <a:latin typeface="Tahoma" pitchFamily="34" charset="0"/>
                <a:cs typeface="Tahoma" pitchFamily="34" charset="0"/>
              </a:rPr>
              <a:t>Arterial Supply</a:t>
            </a:r>
          </a:p>
        </p:txBody>
      </p:sp>
      <p:pic>
        <p:nvPicPr>
          <p:cNvPr id="118787" name="Picture 3" descr="C:\WINDOWS\Desktop\Stuart\circle-will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013" y="0"/>
            <a:ext cx="586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12725" y="193675"/>
            <a:ext cx="89312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Arial Rounded MT Bold" pitchFamily="34" charset="0"/>
              </a:rPr>
              <a:t>ARTERIES LEADING TO </a:t>
            </a:r>
            <a:r>
              <a:rPr lang="en-US" sz="4400">
                <a:solidFill>
                  <a:srgbClr val="FF3300"/>
                </a:solidFill>
                <a:latin typeface="Arial Rounded MT Bold" pitchFamily="34" charset="0"/>
              </a:rPr>
              <a:t>CIRCULOSUS ARTERIOSUS CEREBRI</a:t>
            </a:r>
          </a:p>
          <a:p>
            <a:pPr algn="ctr"/>
            <a:endParaRPr lang="en-US" sz="44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Right Carotid Artery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Left Carotid Artery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Basilar Artery (formed from right and left Vertebral Arteries)</a:t>
            </a:r>
          </a:p>
          <a:p>
            <a:pPr algn="ctr">
              <a:buFontTx/>
              <a:buChar char="•"/>
            </a:pPr>
            <a:endParaRPr lang="en-US" sz="36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Also, know branches off of it!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96838" y="282575"/>
            <a:ext cx="8607425" cy="92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Tahoma" pitchFamily="34" charset="0"/>
                <a:cs typeface="Tahoma" pitchFamily="34" charset="0"/>
              </a:rPr>
              <a:t>Vasculature: Arterial Supply</a:t>
            </a:r>
          </a:p>
        </p:txBody>
      </p:sp>
      <p:pic>
        <p:nvPicPr>
          <p:cNvPr id="120835" name="Picture 3" descr="C:\WINDOWS\Desktop\Stuart\circle-willis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54150"/>
            <a:ext cx="58674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143000" y="6324600"/>
            <a:ext cx="6629400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54943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11700">
                <a:latin typeface="Tahoma" pitchFamily="34" charset="0"/>
                <a:cs typeface="Tahoma" pitchFamily="34" charset="0"/>
              </a:rPr>
              <a:t>Other Muscle and Nerve Stuff…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588" y="130175"/>
            <a:ext cx="5286375" cy="646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Tahoma" pitchFamily="34" charset="0"/>
                <a:cs typeface="Tahoma" pitchFamily="34" charset="0"/>
              </a:rPr>
              <a:t>Jaw Moving Musculature</a:t>
            </a:r>
            <a:r>
              <a:rPr lang="en-US" sz="3600"/>
              <a:t>:</a:t>
            </a:r>
          </a:p>
        </p:txBody>
      </p:sp>
      <p:pic>
        <p:nvPicPr>
          <p:cNvPr id="122883" name="Picture 3" descr="C:\WINDOWS\Desktop\Stuart\jaw-mm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46125"/>
            <a:ext cx="67818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143000" y="6324600"/>
            <a:ext cx="7391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88900" y="219075"/>
            <a:ext cx="7286625" cy="12620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Tahoma" pitchFamily="34" charset="0"/>
                <a:cs typeface="Tahoma" pitchFamily="34" charset="0"/>
              </a:rPr>
              <a:t>Jaw Opening Musculature: Diagastric Muscle</a:t>
            </a:r>
          </a:p>
          <a:p>
            <a:pPr algn="ctr"/>
            <a:r>
              <a:rPr lang="en-US">
                <a:solidFill>
                  <a:srgbClr val="3399FF"/>
                </a:solidFill>
                <a:latin typeface="Tahoma" pitchFamily="34" charset="0"/>
                <a:cs typeface="Tahoma" pitchFamily="34" charset="0"/>
              </a:rPr>
              <a:t>Anterior belly – innervated by Mandibular (V</a:t>
            </a:r>
            <a:r>
              <a:rPr lang="en-US" sz="1800">
                <a:solidFill>
                  <a:srgbClr val="3399FF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en-US">
                <a:solidFill>
                  <a:srgbClr val="3399FF"/>
                </a:solidFill>
                <a:latin typeface="Tahoma" pitchFamily="34" charset="0"/>
                <a:cs typeface="Tahoma" pitchFamily="34" charset="0"/>
              </a:rPr>
              <a:t>) nerve</a:t>
            </a:r>
          </a:p>
          <a:p>
            <a:pPr algn="ctr"/>
            <a:r>
              <a:rPr lang="en-US">
                <a:solidFill>
                  <a:srgbClr val="3399FF"/>
                </a:solidFill>
                <a:latin typeface="Tahoma" pitchFamily="34" charset="0"/>
                <a:cs typeface="Tahoma" pitchFamily="34" charset="0"/>
              </a:rPr>
              <a:t>Posterior belly – innervated by Facial (VII) nerve</a:t>
            </a:r>
          </a:p>
        </p:txBody>
      </p:sp>
      <p:pic>
        <p:nvPicPr>
          <p:cNvPr id="123907" name="Picture 3" descr="C:\WINDOWS\Desktop\Stuart\digastr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09800"/>
            <a:ext cx="75438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yeDevelop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7688"/>
            <a:ext cx="91440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0" y="88900"/>
            <a:ext cx="91440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Arial Rounded MT Bold" pitchFamily="34" charset="0"/>
              </a:rPr>
              <a:t>Major Muscles of the Mandibular Arch (innervated by V3):</a:t>
            </a:r>
          </a:p>
          <a:p>
            <a:pPr algn="ctr"/>
            <a:endParaRPr lang="en-US" sz="44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Temporalis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Masseter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Medial Head of Pterygoid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Lateral Head of Pterygoid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Mylohyoid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Anterior Belly of Digastric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Tensor Tympani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76200" y="76200"/>
            <a:ext cx="4572000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“True” Muscles of mastication </a:t>
            </a:r>
          </a:p>
          <a:p>
            <a:pPr marL="342900" indent="-342900" algn="ctr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All V3 innervation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en-US" b="1">
                <a:solidFill>
                  <a:srgbClr val="FF0000"/>
                </a:solidFill>
                <a:latin typeface="Arial" pitchFamily="34" charset="0"/>
              </a:rPr>
              <a:t>Temporalis m. 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en-US" b="1">
                <a:solidFill>
                  <a:srgbClr val="996600"/>
                </a:solidFill>
                <a:latin typeface="Arial" pitchFamily="34" charset="0"/>
              </a:rPr>
              <a:t>Masseter m.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en-US" b="1">
                <a:solidFill>
                  <a:srgbClr val="0099FF"/>
                </a:solidFill>
                <a:latin typeface="Arial" pitchFamily="34" charset="0"/>
              </a:rPr>
              <a:t>Medial pterygoid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en-US" b="1">
                <a:solidFill>
                  <a:srgbClr val="00CC00"/>
                </a:solidFill>
                <a:latin typeface="Arial" pitchFamily="34" charset="0"/>
              </a:rPr>
              <a:t>Lateral pterygoid </a:t>
            </a:r>
          </a:p>
          <a:p>
            <a:pPr marL="800100" lvl="1" indent="-342900" algn="ctr"/>
            <a:r>
              <a:rPr lang="en-US" b="1">
                <a:solidFill>
                  <a:srgbClr val="00CC00"/>
                </a:solidFill>
                <a:latin typeface="Arial" pitchFamily="34" charset="0"/>
              </a:rPr>
              <a:t>upper head: to articular disc</a:t>
            </a:r>
          </a:p>
          <a:p>
            <a:pPr marL="800100" lvl="1" indent="-342900" algn="ctr"/>
            <a:r>
              <a:rPr lang="en-US" b="1">
                <a:solidFill>
                  <a:srgbClr val="99FF33"/>
                </a:solidFill>
                <a:latin typeface="Arial" pitchFamily="34" charset="0"/>
              </a:rPr>
              <a:t>lower head: to neck of mandibular condyle</a:t>
            </a:r>
          </a:p>
          <a:p>
            <a:pPr marL="342900" indent="-342900" algn="ctr">
              <a:spcBef>
                <a:spcPct val="50000"/>
              </a:spcBef>
            </a:pPr>
            <a:endParaRPr lang="en-US" sz="1800" b="1">
              <a:solidFill>
                <a:schemeClr val="bg1"/>
              </a:solidFill>
              <a:latin typeface="Arial" pitchFamily="34" charset="0"/>
            </a:endParaRPr>
          </a:p>
          <a:p>
            <a:pPr marL="342900" indent="-342900" algn="ctr">
              <a:spcBef>
                <a:spcPct val="50000"/>
              </a:spcBef>
            </a:pPr>
            <a:endParaRPr lang="en-US" sz="2000" b="1">
              <a:solidFill>
                <a:schemeClr val="bg1"/>
              </a:solidFill>
              <a:latin typeface="Arial" pitchFamily="34" charset="0"/>
            </a:endParaRP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endParaRPr lang="en-US" sz="20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4419600" y="2362200"/>
            <a:ext cx="4572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“Accessory” Muscles of mastication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Vital for normal chewing, but not mandibular adductors/protractors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b="1">
                <a:latin typeface="Arial" pitchFamily="34" charset="0"/>
              </a:rPr>
              <a:t> Buccinator VII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b="1">
                <a:latin typeface="Arial" pitchFamily="34" charset="0"/>
              </a:rPr>
              <a:t>Digastric V3 &amp; VII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b="1">
                <a:latin typeface="Arial" pitchFamily="34" charset="0"/>
              </a:rPr>
              <a:t>Tongue XII</a:t>
            </a:r>
          </a:p>
        </p:txBody>
      </p:sp>
      <p:sp>
        <p:nvSpPr>
          <p:cNvPr id="47108" name="AutoShape 4"/>
          <p:cNvSpPr>
            <a:spLocks/>
          </p:cNvSpPr>
          <p:nvPr/>
        </p:nvSpPr>
        <p:spPr bwMode="auto">
          <a:xfrm>
            <a:off x="2895600" y="1066800"/>
            <a:ext cx="685800" cy="1143000"/>
          </a:xfrm>
          <a:prstGeom prst="rightBrace">
            <a:avLst>
              <a:gd name="adj1" fmla="val 13889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038600" y="13716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ADDUCTORS – </a:t>
            </a: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jaw closing/raising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utoUpdateAnimBg="0"/>
      <p:bldP spid="47108" grpId="0" animBg="1"/>
      <p:bldP spid="47109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034"/>
          <a:stretch>
            <a:fillRect/>
          </a:stretch>
        </p:blipFill>
        <p:spPr>
          <a:xfrm>
            <a:off x="0" y="228600"/>
            <a:ext cx="6781800" cy="6751638"/>
          </a:xfrm>
        </p:spPr>
      </p:pic>
      <p:sp>
        <p:nvSpPr>
          <p:cNvPr id="48131" name="Freeform 3"/>
          <p:cNvSpPr>
            <a:spLocks/>
          </p:cNvSpPr>
          <p:nvPr/>
        </p:nvSpPr>
        <p:spPr bwMode="auto">
          <a:xfrm>
            <a:off x="1828800" y="1219200"/>
            <a:ext cx="3187700" cy="2654300"/>
          </a:xfrm>
          <a:custGeom>
            <a:avLst/>
            <a:gdLst>
              <a:gd name="T0" fmla="*/ 1797 w 2008"/>
              <a:gd name="T1" fmla="*/ 1324 h 1672"/>
              <a:gd name="T2" fmla="*/ 1843 w 2008"/>
              <a:gd name="T3" fmla="*/ 1288 h 1672"/>
              <a:gd name="T4" fmla="*/ 1861 w 2008"/>
              <a:gd name="T5" fmla="*/ 1260 h 1672"/>
              <a:gd name="T6" fmla="*/ 1916 w 2008"/>
              <a:gd name="T7" fmla="*/ 1242 h 1672"/>
              <a:gd name="T8" fmla="*/ 1980 w 2008"/>
              <a:gd name="T9" fmla="*/ 1169 h 1672"/>
              <a:gd name="T10" fmla="*/ 2008 w 2008"/>
              <a:gd name="T11" fmla="*/ 1142 h 1672"/>
              <a:gd name="T12" fmla="*/ 1998 w 2008"/>
              <a:gd name="T13" fmla="*/ 968 h 1672"/>
              <a:gd name="T14" fmla="*/ 1980 w 2008"/>
              <a:gd name="T15" fmla="*/ 940 h 1672"/>
              <a:gd name="T16" fmla="*/ 1953 w 2008"/>
              <a:gd name="T17" fmla="*/ 840 h 1672"/>
              <a:gd name="T18" fmla="*/ 1907 w 2008"/>
              <a:gd name="T19" fmla="*/ 648 h 1672"/>
              <a:gd name="T20" fmla="*/ 1880 w 2008"/>
              <a:gd name="T21" fmla="*/ 566 h 1672"/>
              <a:gd name="T22" fmla="*/ 1843 w 2008"/>
              <a:gd name="T23" fmla="*/ 520 h 1672"/>
              <a:gd name="T24" fmla="*/ 1806 w 2008"/>
              <a:gd name="T25" fmla="*/ 474 h 1672"/>
              <a:gd name="T26" fmla="*/ 1770 w 2008"/>
              <a:gd name="T27" fmla="*/ 428 h 1672"/>
              <a:gd name="T28" fmla="*/ 1715 w 2008"/>
              <a:gd name="T29" fmla="*/ 392 h 1672"/>
              <a:gd name="T30" fmla="*/ 1660 w 2008"/>
              <a:gd name="T31" fmla="*/ 319 h 1672"/>
              <a:gd name="T32" fmla="*/ 1624 w 2008"/>
              <a:gd name="T33" fmla="*/ 264 h 1672"/>
              <a:gd name="T34" fmla="*/ 1468 w 2008"/>
              <a:gd name="T35" fmla="*/ 99 h 1672"/>
              <a:gd name="T36" fmla="*/ 1102 w 2008"/>
              <a:gd name="T37" fmla="*/ 35 h 1672"/>
              <a:gd name="T38" fmla="*/ 755 w 2008"/>
              <a:gd name="T39" fmla="*/ 26 h 1672"/>
              <a:gd name="T40" fmla="*/ 526 w 2008"/>
              <a:gd name="T41" fmla="*/ 44 h 1672"/>
              <a:gd name="T42" fmla="*/ 462 w 2008"/>
              <a:gd name="T43" fmla="*/ 72 h 1672"/>
              <a:gd name="T44" fmla="*/ 426 w 2008"/>
              <a:gd name="T45" fmla="*/ 99 h 1672"/>
              <a:gd name="T46" fmla="*/ 398 w 2008"/>
              <a:gd name="T47" fmla="*/ 108 h 1672"/>
              <a:gd name="T48" fmla="*/ 316 w 2008"/>
              <a:gd name="T49" fmla="*/ 172 h 1672"/>
              <a:gd name="T50" fmla="*/ 243 w 2008"/>
              <a:gd name="T51" fmla="*/ 236 h 1672"/>
              <a:gd name="T52" fmla="*/ 152 w 2008"/>
              <a:gd name="T53" fmla="*/ 392 h 1672"/>
              <a:gd name="T54" fmla="*/ 106 w 2008"/>
              <a:gd name="T55" fmla="*/ 474 h 1672"/>
              <a:gd name="T56" fmla="*/ 97 w 2008"/>
              <a:gd name="T57" fmla="*/ 529 h 1672"/>
              <a:gd name="T58" fmla="*/ 78 w 2008"/>
              <a:gd name="T59" fmla="*/ 547 h 1672"/>
              <a:gd name="T60" fmla="*/ 42 w 2008"/>
              <a:gd name="T61" fmla="*/ 639 h 1672"/>
              <a:gd name="T62" fmla="*/ 133 w 2008"/>
              <a:gd name="T63" fmla="*/ 1050 h 1672"/>
              <a:gd name="T64" fmla="*/ 142 w 2008"/>
              <a:gd name="T65" fmla="*/ 1087 h 1672"/>
              <a:gd name="T66" fmla="*/ 161 w 2008"/>
              <a:gd name="T67" fmla="*/ 1114 h 1672"/>
              <a:gd name="T68" fmla="*/ 225 w 2008"/>
              <a:gd name="T69" fmla="*/ 1260 h 1672"/>
              <a:gd name="T70" fmla="*/ 289 w 2008"/>
              <a:gd name="T71" fmla="*/ 1388 h 1672"/>
              <a:gd name="T72" fmla="*/ 344 w 2008"/>
              <a:gd name="T73" fmla="*/ 1425 h 1672"/>
              <a:gd name="T74" fmla="*/ 371 w 2008"/>
              <a:gd name="T75" fmla="*/ 1443 h 1672"/>
              <a:gd name="T76" fmla="*/ 408 w 2008"/>
              <a:gd name="T77" fmla="*/ 1480 h 1672"/>
              <a:gd name="T78" fmla="*/ 426 w 2008"/>
              <a:gd name="T79" fmla="*/ 1507 h 1672"/>
              <a:gd name="T80" fmla="*/ 545 w 2008"/>
              <a:gd name="T81" fmla="*/ 1544 h 1672"/>
              <a:gd name="T82" fmla="*/ 673 w 2008"/>
              <a:gd name="T83" fmla="*/ 1599 h 1672"/>
              <a:gd name="T84" fmla="*/ 865 w 2008"/>
              <a:gd name="T85" fmla="*/ 1654 h 1672"/>
              <a:gd name="T86" fmla="*/ 1029 w 2008"/>
              <a:gd name="T87" fmla="*/ 1663 h 1672"/>
              <a:gd name="T88" fmla="*/ 1313 w 2008"/>
              <a:gd name="T89" fmla="*/ 1654 h 1672"/>
              <a:gd name="T90" fmla="*/ 1450 w 2008"/>
              <a:gd name="T91" fmla="*/ 1626 h 1672"/>
              <a:gd name="T92" fmla="*/ 1642 w 2008"/>
              <a:gd name="T93" fmla="*/ 1617 h 1672"/>
              <a:gd name="T94" fmla="*/ 1688 w 2008"/>
              <a:gd name="T95" fmla="*/ 1544 h 1672"/>
              <a:gd name="T96" fmla="*/ 1724 w 2008"/>
              <a:gd name="T97" fmla="*/ 1443 h 1672"/>
              <a:gd name="T98" fmla="*/ 1761 w 2008"/>
              <a:gd name="T99" fmla="*/ 1398 h 1672"/>
              <a:gd name="T100" fmla="*/ 1779 w 2008"/>
              <a:gd name="T101" fmla="*/ 1315 h 1672"/>
              <a:gd name="T102" fmla="*/ 1806 w 2008"/>
              <a:gd name="T103" fmla="*/ 1297 h 1672"/>
              <a:gd name="T104" fmla="*/ 1834 w 2008"/>
              <a:gd name="T105" fmla="*/ 1288 h 1672"/>
              <a:gd name="T106" fmla="*/ 1797 w 2008"/>
              <a:gd name="T107" fmla="*/ 1324 h 167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8"/>
              <a:gd name="T163" fmla="*/ 0 h 1672"/>
              <a:gd name="T164" fmla="*/ 2008 w 2008"/>
              <a:gd name="T165" fmla="*/ 1672 h 167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8" h="1672">
                <a:moveTo>
                  <a:pt x="1797" y="1324"/>
                </a:moveTo>
                <a:cubicBezTo>
                  <a:pt x="1811" y="1311"/>
                  <a:pt x="1829" y="1302"/>
                  <a:pt x="1843" y="1288"/>
                </a:cubicBezTo>
                <a:cubicBezTo>
                  <a:pt x="1851" y="1280"/>
                  <a:pt x="1852" y="1266"/>
                  <a:pt x="1861" y="1260"/>
                </a:cubicBezTo>
                <a:cubicBezTo>
                  <a:pt x="1877" y="1250"/>
                  <a:pt x="1916" y="1242"/>
                  <a:pt x="1916" y="1242"/>
                </a:cubicBezTo>
                <a:cubicBezTo>
                  <a:pt x="1945" y="1198"/>
                  <a:pt x="1928" y="1221"/>
                  <a:pt x="1980" y="1169"/>
                </a:cubicBezTo>
                <a:cubicBezTo>
                  <a:pt x="1989" y="1160"/>
                  <a:pt x="2008" y="1142"/>
                  <a:pt x="2008" y="1142"/>
                </a:cubicBezTo>
                <a:cubicBezTo>
                  <a:pt x="2005" y="1084"/>
                  <a:pt x="2006" y="1026"/>
                  <a:pt x="1998" y="968"/>
                </a:cubicBezTo>
                <a:cubicBezTo>
                  <a:pt x="1996" y="957"/>
                  <a:pt x="1984" y="950"/>
                  <a:pt x="1980" y="940"/>
                </a:cubicBezTo>
                <a:cubicBezTo>
                  <a:pt x="1968" y="912"/>
                  <a:pt x="1959" y="870"/>
                  <a:pt x="1953" y="840"/>
                </a:cubicBezTo>
                <a:cubicBezTo>
                  <a:pt x="1940" y="775"/>
                  <a:pt x="1926" y="711"/>
                  <a:pt x="1907" y="648"/>
                </a:cubicBezTo>
                <a:cubicBezTo>
                  <a:pt x="1899" y="620"/>
                  <a:pt x="1900" y="586"/>
                  <a:pt x="1880" y="566"/>
                </a:cubicBezTo>
                <a:cubicBezTo>
                  <a:pt x="1853" y="539"/>
                  <a:pt x="1866" y="554"/>
                  <a:pt x="1843" y="520"/>
                </a:cubicBezTo>
                <a:cubicBezTo>
                  <a:pt x="1826" y="466"/>
                  <a:pt x="1848" y="515"/>
                  <a:pt x="1806" y="474"/>
                </a:cubicBezTo>
                <a:cubicBezTo>
                  <a:pt x="1773" y="441"/>
                  <a:pt x="1804" y="454"/>
                  <a:pt x="1770" y="428"/>
                </a:cubicBezTo>
                <a:cubicBezTo>
                  <a:pt x="1752" y="415"/>
                  <a:pt x="1715" y="392"/>
                  <a:pt x="1715" y="392"/>
                </a:cubicBezTo>
                <a:cubicBezTo>
                  <a:pt x="1704" y="356"/>
                  <a:pt x="1681" y="350"/>
                  <a:pt x="1660" y="319"/>
                </a:cubicBezTo>
                <a:cubicBezTo>
                  <a:pt x="1641" y="260"/>
                  <a:pt x="1666" y="322"/>
                  <a:pt x="1624" y="264"/>
                </a:cubicBezTo>
                <a:cubicBezTo>
                  <a:pt x="1574" y="195"/>
                  <a:pt x="1557" y="121"/>
                  <a:pt x="1468" y="99"/>
                </a:cubicBezTo>
                <a:cubicBezTo>
                  <a:pt x="1380" y="40"/>
                  <a:pt x="1206" y="43"/>
                  <a:pt x="1102" y="35"/>
                </a:cubicBezTo>
                <a:cubicBezTo>
                  <a:pt x="963" y="0"/>
                  <a:pt x="1004" y="18"/>
                  <a:pt x="755" y="26"/>
                </a:cubicBezTo>
                <a:cubicBezTo>
                  <a:pt x="630" y="56"/>
                  <a:pt x="860" y="3"/>
                  <a:pt x="526" y="44"/>
                </a:cubicBezTo>
                <a:cubicBezTo>
                  <a:pt x="503" y="47"/>
                  <a:pt x="484" y="65"/>
                  <a:pt x="462" y="72"/>
                </a:cubicBezTo>
                <a:cubicBezTo>
                  <a:pt x="450" y="81"/>
                  <a:pt x="439" y="92"/>
                  <a:pt x="426" y="99"/>
                </a:cubicBezTo>
                <a:cubicBezTo>
                  <a:pt x="417" y="104"/>
                  <a:pt x="406" y="102"/>
                  <a:pt x="398" y="108"/>
                </a:cubicBezTo>
                <a:cubicBezTo>
                  <a:pt x="288" y="191"/>
                  <a:pt x="407" y="128"/>
                  <a:pt x="316" y="172"/>
                </a:cubicBezTo>
                <a:cubicBezTo>
                  <a:pt x="291" y="199"/>
                  <a:pt x="279" y="224"/>
                  <a:pt x="243" y="236"/>
                </a:cubicBezTo>
                <a:cubicBezTo>
                  <a:pt x="227" y="285"/>
                  <a:pt x="181" y="348"/>
                  <a:pt x="152" y="392"/>
                </a:cubicBezTo>
                <a:cubicBezTo>
                  <a:pt x="128" y="428"/>
                  <a:pt x="142" y="438"/>
                  <a:pt x="106" y="474"/>
                </a:cubicBezTo>
                <a:cubicBezTo>
                  <a:pt x="103" y="492"/>
                  <a:pt x="104" y="512"/>
                  <a:pt x="97" y="529"/>
                </a:cubicBezTo>
                <a:cubicBezTo>
                  <a:pt x="94" y="537"/>
                  <a:pt x="82" y="539"/>
                  <a:pt x="78" y="547"/>
                </a:cubicBezTo>
                <a:cubicBezTo>
                  <a:pt x="63" y="576"/>
                  <a:pt x="56" y="609"/>
                  <a:pt x="42" y="639"/>
                </a:cubicBezTo>
                <a:cubicBezTo>
                  <a:pt x="35" y="776"/>
                  <a:pt x="0" y="962"/>
                  <a:pt x="133" y="1050"/>
                </a:cubicBezTo>
                <a:cubicBezTo>
                  <a:pt x="136" y="1062"/>
                  <a:pt x="137" y="1075"/>
                  <a:pt x="142" y="1087"/>
                </a:cubicBezTo>
                <a:cubicBezTo>
                  <a:pt x="146" y="1097"/>
                  <a:pt x="157" y="1104"/>
                  <a:pt x="161" y="1114"/>
                </a:cubicBezTo>
                <a:cubicBezTo>
                  <a:pt x="183" y="1172"/>
                  <a:pt x="178" y="1216"/>
                  <a:pt x="225" y="1260"/>
                </a:cubicBezTo>
                <a:cubicBezTo>
                  <a:pt x="237" y="1334"/>
                  <a:pt x="245" y="1324"/>
                  <a:pt x="289" y="1388"/>
                </a:cubicBezTo>
                <a:cubicBezTo>
                  <a:pt x="301" y="1406"/>
                  <a:pt x="326" y="1413"/>
                  <a:pt x="344" y="1425"/>
                </a:cubicBezTo>
                <a:cubicBezTo>
                  <a:pt x="353" y="1431"/>
                  <a:pt x="371" y="1443"/>
                  <a:pt x="371" y="1443"/>
                </a:cubicBezTo>
                <a:cubicBezTo>
                  <a:pt x="390" y="1503"/>
                  <a:pt x="363" y="1445"/>
                  <a:pt x="408" y="1480"/>
                </a:cubicBezTo>
                <a:cubicBezTo>
                  <a:pt x="417" y="1487"/>
                  <a:pt x="417" y="1501"/>
                  <a:pt x="426" y="1507"/>
                </a:cubicBezTo>
                <a:cubicBezTo>
                  <a:pt x="460" y="1529"/>
                  <a:pt x="508" y="1528"/>
                  <a:pt x="545" y="1544"/>
                </a:cubicBezTo>
                <a:cubicBezTo>
                  <a:pt x="587" y="1562"/>
                  <a:pt x="630" y="1584"/>
                  <a:pt x="673" y="1599"/>
                </a:cubicBezTo>
                <a:cubicBezTo>
                  <a:pt x="736" y="1620"/>
                  <a:pt x="802" y="1631"/>
                  <a:pt x="865" y="1654"/>
                </a:cubicBezTo>
                <a:cubicBezTo>
                  <a:pt x="917" y="1672"/>
                  <a:pt x="974" y="1660"/>
                  <a:pt x="1029" y="1663"/>
                </a:cubicBezTo>
                <a:cubicBezTo>
                  <a:pt x="1124" y="1660"/>
                  <a:pt x="1218" y="1660"/>
                  <a:pt x="1313" y="1654"/>
                </a:cubicBezTo>
                <a:cubicBezTo>
                  <a:pt x="1353" y="1652"/>
                  <a:pt x="1412" y="1630"/>
                  <a:pt x="1450" y="1626"/>
                </a:cubicBezTo>
                <a:cubicBezTo>
                  <a:pt x="1514" y="1610"/>
                  <a:pt x="1576" y="1626"/>
                  <a:pt x="1642" y="1617"/>
                </a:cubicBezTo>
                <a:cubicBezTo>
                  <a:pt x="1675" y="1595"/>
                  <a:pt x="1675" y="1580"/>
                  <a:pt x="1688" y="1544"/>
                </a:cubicBezTo>
                <a:cubicBezTo>
                  <a:pt x="1695" y="1500"/>
                  <a:pt x="1694" y="1474"/>
                  <a:pt x="1724" y="1443"/>
                </a:cubicBezTo>
                <a:cubicBezTo>
                  <a:pt x="1747" y="1374"/>
                  <a:pt x="1713" y="1458"/>
                  <a:pt x="1761" y="1398"/>
                </a:cubicBezTo>
                <a:cubicBezTo>
                  <a:pt x="1779" y="1376"/>
                  <a:pt x="1766" y="1340"/>
                  <a:pt x="1779" y="1315"/>
                </a:cubicBezTo>
                <a:cubicBezTo>
                  <a:pt x="1784" y="1305"/>
                  <a:pt x="1796" y="1302"/>
                  <a:pt x="1806" y="1297"/>
                </a:cubicBezTo>
                <a:cubicBezTo>
                  <a:pt x="1815" y="1293"/>
                  <a:pt x="1837" y="1279"/>
                  <a:pt x="1834" y="1288"/>
                </a:cubicBezTo>
                <a:cubicBezTo>
                  <a:pt x="1829" y="1304"/>
                  <a:pt x="1809" y="1312"/>
                  <a:pt x="1797" y="1324"/>
                </a:cubicBezTo>
                <a:close/>
              </a:path>
            </a:pathLst>
          </a:custGeom>
          <a:solidFill>
            <a:srgbClr val="FF0000">
              <a:alpha val="39999"/>
            </a:srgbClr>
          </a:solidFill>
          <a:ln w="57150" cap="flat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6248400" y="12192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Floor: 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76200" y="1524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Temporal fossa/floor</a:t>
            </a: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1524000" y="665163"/>
            <a:ext cx="2379663" cy="2755900"/>
          </a:xfrm>
          <a:custGeom>
            <a:avLst/>
            <a:gdLst>
              <a:gd name="T0" fmla="*/ 1499 w 1499"/>
              <a:gd name="T1" fmla="*/ 2 h 1736"/>
              <a:gd name="T2" fmla="*/ 1463 w 1499"/>
              <a:gd name="T3" fmla="*/ 75 h 1736"/>
              <a:gd name="T4" fmla="*/ 1408 w 1499"/>
              <a:gd name="T5" fmla="*/ 157 h 1736"/>
              <a:gd name="T6" fmla="*/ 1399 w 1499"/>
              <a:gd name="T7" fmla="*/ 184 h 1736"/>
              <a:gd name="T8" fmla="*/ 1353 w 1499"/>
              <a:gd name="T9" fmla="*/ 230 h 1736"/>
              <a:gd name="T10" fmla="*/ 1344 w 1499"/>
              <a:gd name="T11" fmla="*/ 267 h 1736"/>
              <a:gd name="T12" fmla="*/ 1307 w 1499"/>
              <a:gd name="T13" fmla="*/ 312 h 1736"/>
              <a:gd name="T14" fmla="*/ 1289 w 1499"/>
              <a:gd name="T15" fmla="*/ 367 h 1736"/>
              <a:gd name="T16" fmla="*/ 1280 w 1499"/>
              <a:gd name="T17" fmla="*/ 422 h 1736"/>
              <a:gd name="T18" fmla="*/ 1262 w 1499"/>
              <a:gd name="T19" fmla="*/ 477 h 1736"/>
              <a:gd name="T20" fmla="*/ 1198 w 1499"/>
              <a:gd name="T21" fmla="*/ 806 h 1736"/>
              <a:gd name="T22" fmla="*/ 1152 w 1499"/>
              <a:gd name="T23" fmla="*/ 907 h 1736"/>
              <a:gd name="T24" fmla="*/ 1115 w 1499"/>
              <a:gd name="T25" fmla="*/ 989 h 1736"/>
              <a:gd name="T26" fmla="*/ 1106 w 1499"/>
              <a:gd name="T27" fmla="*/ 1026 h 1736"/>
              <a:gd name="T28" fmla="*/ 1097 w 1499"/>
              <a:gd name="T29" fmla="*/ 1108 h 1736"/>
              <a:gd name="T30" fmla="*/ 805 w 1499"/>
              <a:gd name="T31" fmla="*/ 1208 h 1736"/>
              <a:gd name="T32" fmla="*/ 512 w 1499"/>
              <a:gd name="T33" fmla="*/ 1272 h 1736"/>
              <a:gd name="T34" fmla="*/ 402 w 1499"/>
              <a:gd name="T35" fmla="*/ 1327 h 1736"/>
              <a:gd name="T36" fmla="*/ 274 w 1499"/>
              <a:gd name="T37" fmla="*/ 1455 h 1736"/>
              <a:gd name="T38" fmla="*/ 229 w 1499"/>
              <a:gd name="T39" fmla="*/ 1501 h 1736"/>
              <a:gd name="T40" fmla="*/ 192 w 1499"/>
              <a:gd name="T41" fmla="*/ 1547 h 1736"/>
              <a:gd name="T42" fmla="*/ 155 w 1499"/>
              <a:gd name="T43" fmla="*/ 1592 h 1736"/>
              <a:gd name="T44" fmla="*/ 146 w 1499"/>
              <a:gd name="T45" fmla="*/ 1620 h 1736"/>
              <a:gd name="T46" fmla="*/ 101 w 1499"/>
              <a:gd name="T47" fmla="*/ 1675 h 1736"/>
              <a:gd name="T48" fmla="*/ 37 w 1499"/>
              <a:gd name="T49" fmla="*/ 1720 h 1736"/>
              <a:gd name="T50" fmla="*/ 0 w 1499"/>
              <a:gd name="T51" fmla="*/ 1693 h 17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499"/>
              <a:gd name="T79" fmla="*/ 0 h 1736"/>
              <a:gd name="T80" fmla="*/ 1499 w 1499"/>
              <a:gd name="T81" fmla="*/ 1736 h 17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499" h="1736">
                <a:moveTo>
                  <a:pt x="1499" y="2"/>
                </a:moveTo>
                <a:cubicBezTo>
                  <a:pt x="1448" y="53"/>
                  <a:pt x="1491" y="0"/>
                  <a:pt x="1463" y="75"/>
                </a:cubicBezTo>
                <a:cubicBezTo>
                  <a:pt x="1452" y="105"/>
                  <a:pt x="1430" y="135"/>
                  <a:pt x="1408" y="157"/>
                </a:cubicBezTo>
                <a:cubicBezTo>
                  <a:pt x="1405" y="166"/>
                  <a:pt x="1405" y="176"/>
                  <a:pt x="1399" y="184"/>
                </a:cubicBezTo>
                <a:cubicBezTo>
                  <a:pt x="1386" y="201"/>
                  <a:pt x="1353" y="230"/>
                  <a:pt x="1353" y="230"/>
                </a:cubicBezTo>
                <a:cubicBezTo>
                  <a:pt x="1350" y="242"/>
                  <a:pt x="1351" y="256"/>
                  <a:pt x="1344" y="267"/>
                </a:cubicBezTo>
                <a:cubicBezTo>
                  <a:pt x="1290" y="349"/>
                  <a:pt x="1338" y="222"/>
                  <a:pt x="1307" y="312"/>
                </a:cubicBezTo>
                <a:cubicBezTo>
                  <a:pt x="1301" y="330"/>
                  <a:pt x="1289" y="367"/>
                  <a:pt x="1289" y="367"/>
                </a:cubicBezTo>
                <a:cubicBezTo>
                  <a:pt x="1286" y="385"/>
                  <a:pt x="1284" y="404"/>
                  <a:pt x="1280" y="422"/>
                </a:cubicBezTo>
                <a:cubicBezTo>
                  <a:pt x="1275" y="441"/>
                  <a:pt x="1262" y="477"/>
                  <a:pt x="1262" y="477"/>
                </a:cubicBezTo>
                <a:cubicBezTo>
                  <a:pt x="1256" y="612"/>
                  <a:pt x="1268" y="701"/>
                  <a:pt x="1198" y="806"/>
                </a:cubicBezTo>
                <a:cubicBezTo>
                  <a:pt x="1186" y="842"/>
                  <a:pt x="1178" y="879"/>
                  <a:pt x="1152" y="907"/>
                </a:cubicBezTo>
                <a:cubicBezTo>
                  <a:pt x="1131" y="972"/>
                  <a:pt x="1145" y="946"/>
                  <a:pt x="1115" y="989"/>
                </a:cubicBezTo>
                <a:cubicBezTo>
                  <a:pt x="1112" y="1001"/>
                  <a:pt x="1108" y="1013"/>
                  <a:pt x="1106" y="1026"/>
                </a:cubicBezTo>
                <a:cubicBezTo>
                  <a:pt x="1102" y="1053"/>
                  <a:pt x="1102" y="1081"/>
                  <a:pt x="1097" y="1108"/>
                </a:cubicBezTo>
                <a:cubicBezTo>
                  <a:pt x="1072" y="1237"/>
                  <a:pt x="899" y="1204"/>
                  <a:pt x="805" y="1208"/>
                </a:cubicBezTo>
                <a:cubicBezTo>
                  <a:pt x="705" y="1226"/>
                  <a:pt x="610" y="1248"/>
                  <a:pt x="512" y="1272"/>
                </a:cubicBezTo>
                <a:cubicBezTo>
                  <a:pt x="484" y="1301"/>
                  <a:pt x="441" y="1318"/>
                  <a:pt x="402" y="1327"/>
                </a:cubicBezTo>
                <a:cubicBezTo>
                  <a:pt x="363" y="1368"/>
                  <a:pt x="321" y="1425"/>
                  <a:pt x="274" y="1455"/>
                </a:cubicBezTo>
                <a:cubicBezTo>
                  <a:pt x="230" y="1523"/>
                  <a:pt x="285" y="1446"/>
                  <a:pt x="229" y="1501"/>
                </a:cubicBezTo>
                <a:cubicBezTo>
                  <a:pt x="215" y="1515"/>
                  <a:pt x="206" y="1533"/>
                  <a:pt x="192" y="1547"/>
                </a:cubicBezTo>
                <a:cubicBezTo>
                  <a:pt x="169" y="1616"/>
                  <a:pt x="203" y="1532"/>
                  <a:pt x="155" y="1592"/>
                </a:cubicBezTo>
                <a:cubicBezTo>
                  <a:pt x="149" y="1600"/>
                  <a:pt x="150" y="1611"/>
                  <a:pt x="146" y="1620"/>
                </a:cubicBezTo>
                <a:cubicBezTo>
                  <a:pt x="134" y="1644"/>
                  <a:pt x="119" y="1656"/>
                  <a:pt x="101" y="1675"/>
                </a:cubicBezTo>
                <a:cubicBezTo>
                  <a:pt x="83" y="1725"/>
                  <a:pt x="93" y="1736"/>
                  <a:pt x="37" y="1720"/>
                </a:cubicBezTo>
                <a:cubicBezTo>
                  <a:pt x="24" y="1685"/>
                  <a:pt x="37" y="1693"/>
                  <a:pt x="0" y="1693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83" name="Freeform 7"/>
          <p:cNvSpPr>
            <a:spLocks/>
          </p:cNvSpPr>
          <p:nvPr/>
        </p:nvSpPr>
        <p:spPr bwMode="auto">
          <a:xfrm>
            <a:off x="3251200" y="2568575"/>
            <a:ext cx="1684338" cy="711200"/>
          </a:xfrm>
          <a:custGeom>
            <a:avLst/>
            <a:gdLst>
              <a:gd name="T0" fmla="*/ 0 w 1061"/>
              <a:gd name="T1" fmla="*/ 0 h 448"/>
              <a:gd name="T2" fmla="*/ 256 w 1061"/>
              <a:gd name="T3" fmla="*/ 101 h 448"/>
              <a:gd name="T4" fmla="*/ 338 w 1061"/>
              <a:gd name="T5" fmla="*/ 165 h 448"/>
              <a:gd name="T6" fmla="*/ 402 w 1061"/>
              <a:gd name="T7" fmla="*/ 220 h 448"/>
              <a:gd name="T8" fmla="*/ 485 w 1061"/>
              <a:gd name="T9" fmla="*/ 302 h 448"/>
              <a:gd name="T10" fmla="*/ 613 w 1061"/>
              <a:gd name="T11" fmla="*/ 448 h 448"/>
              <a:gd name="T12" fmla="*/ 677 w 1061"/>
              <a:gd name="T13" fmla="*/ 439 h 448"/>
              <a:gd name="T14" fmla="*/ 750 w 1061"/>
              <a:gd name="T15" fmla="*/ 375 h 448"/>
              <a:gd name="T16" fmla="*/ 795 w 1061"/>
              <a:gd name="T17" fmla="*/ 366 h 448"/>
              <a:gd name="T18" fmla="*/ 933 w 1061"/>
              <a:gd name="T19" fmla="*/ 421 h 448"/>
              <a:gd name="T20" fmla="*/ 1061 w 1061"/>
              <a:gd name="T21" fmla="*/ 412 h 4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61"/>
              <a:gd name="T34" fmla="*/ 0 h 448"/>
              <a:gd name="T35" fmla="*/ 1061 w 1061"/>
              <a:gd name="T36" fmla="*/ 448 h 4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61" h="448">
                <a:moveTo>
                  <a:pt x="0" y="0"/>
                </a:moveTo>
                <a:cubicBezTo>
                  <a:pt x="91" y="15"/>
                  <a:pt x="183" y="40"/>
                  <a:pt x="256" y="101"/>
                </a:cubicBezTo>
                <a:cubicBezTo>
                  <a:pt x="343" y="173"/>
                  <a:pt x="196" y="69"/>
                  <a:pt x="338" y="165"/>
                </a:cubicBezTo>
                <a:cubicBezTo>
                  <a:pt x="371" y="187"/>
                  <a:pt x="359" y="206"/>
                  <a:pt x="402" y="220"/>
                </a:cubicBezTo>
                <a:cubicBezTo>
                  <a:pt x="425" y="252"/>
                  <a:pt x="456" y="275"/>
                  <a:pt x="485" y="302"/>
                </a:cubicBezTo>
                <a:cubicBezTo>
                  <a:pt x="508" y="372"/>
                  <a:pt x="539" y="424"/>
                  <a:pt x="613" y="448"/>
                </a:cubicBezTo>
                <a:cubicBezTo>
                  <a:pt x="634" y="445"/>
                  <a:pt x="656" y="445"/>
                  <a:pt x="677" y="439"/>
                </a:cubicBezTo>
                <a:cubicBezTo>
                  <a:pt x="708" y="430"/>
                  <a:pt x="718" y="381"/>
                  <a:pt x="750" y="375"/>
                </a:cubicBezTo>
                <a:cubicBezTo>
                  <a:pt x="765" y="372"/>
                  <a:pt x="780" y="369"/>
                  <a:pt x="795" y="366"/>
                </a:cubicBezTo>
                <a:cubicBezTo>
                  <a:pt x="886" y="379"/>
                  <a:pt x="866" y="378"/>
                  <a:pt x="933" y="421"/>
                </a:cubicBezTo>
                <a:cubicBezTo>
                  <a:pt x="992" y="401"/>
                  <a:pt x="951" y="412"/>
                  <a:pt x="1061" y="412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4252913" y="3265488"/>
            <a:ext cx="101600" cy="536575"/>
          </a:xfrm>
          <a:custGeom>
            <a:avLst/>
            <a:gdLst>
              <a:gd name="T0" fmla="*/ 0 w 64"/>
              <a:gd name="T1" fmla="*/ 0 h 338"/>
              <a:gd name="T2" fmla="*/ 36 w 64"/>
              <a:gd name="T3" fmla="*/ 338 h 338"/>
              <a:gd name="T4" fmla="*/ 0 60000 65536"/>
              <a:gd name="T5" fmla="*/ 0 60000 65536"/>
              <a:gd name="T6" fmla="*/ 0 w 64"/>
              <a:gd name="T7" fmla="*/ 0 h 338"/>
              <a:gd name="T8" fmla="*/ 64 w 64"/>
              <a:gd name="T9" fmla="*/ 338 h 3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338">
                <a:moveTo>
                  <a:pt x="0" y="0"/>
                </a:moveTo>
                <a:cubicBezTo>
                  <a:pt x="64" y="100"/>
                  <a:pt x="36" y="220"/>
                  <a:pt x="36" y="338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133600" y="1905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parietal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657600" y="19812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frontal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2286000" y="29718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sq. temporal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4267200" y="3276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/>
      <p:bldP spid="48137" grpId="0" autoUpdateAnimBg="0"/>
      <p:bldP spid="48138" grpId="0" autoUpdateAnimBg="0"/>
      <p:bldP spid="48139" grpId="0" autoUpdateAnimBg="0"/>
      <p:bldP spid="48140" grpId="0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 l="10001" b="4453"/>
          <a:stretch>
            <a:fillRect/>
          </a:stretch>
        </p:blipFill>
        <p:spPr bwMode="auto">
          <a:xfrm>
            <a:off x="457200" y="0"/>
            <a:ext cx="6224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 flipH="1">
            <a:off x="4267200" y="1371600"/>
            <a:ext cx="18288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715000" y="9144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</a:rPr>
              <a:t>Temporalis m.</a:t>
            </a:r>
          </a:p>
        </p:txBody>
      </p:sp>
      <p:sp>
        <p:nvSpPr>
          <p:cNvPr id="128005" name="Text Box 7"/>
          <p:cNvSpPr txBox="1">
            <a:spLocks noChangeArrowheads="1"/>
          </p:cNvSpPr>
          <p:nvPr/>
        </p:nvSpPr>
        <p:spPr bwMode="auto">
          <a:xfrm>
            <a:off x="0" y="0"/>
            <a:ext cx="2819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 b="1">
              <a:solidFill>
                <a:srgbClr val="FF0000"/>
              </a:solidFill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18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8006" name="Text Box 8"/>
          <p:cNvSpPr txBox="1">
            <a:spLocks noChangeArrowheads="1"/>
          </p:cNvSpPr>
          <p:nvPr/>
        </p:nvSpPr>
        <p:spPr bwMode="auto">
          <a:xfrm>
            <a:off x="0" y="0"/>
            <a:ext cx="3429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Temporal fossa/structures related to roof</a:t>
            </a:r>
          </a:p>
          <a:p>
            <a:pPr algn="ctr"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 l="8788" b="4453"/>
          <a:stretch>
            <a:fillRect/>
          </a:stretch>
        </p:blipFill>
        <p:spPr bwMode="auto">
          <a:xfrm>
            <a:off x="381000" y="0"/>
            <a:ext cx="6307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0" y="0"/>
            <a:ext cx="3048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Temporal fossa roof/ temporal fascia</a:t>
            </a:r>
          </a:p>
          <a:p>
            <a:pPr algn="ctr"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 t="11459" b="17299"/>
          <a:stretch>
            <a:fillRect/>
          </a:stretch>
        </p:blipFill>
        <p:spPr bwMode="auto">
          <a:xfrm>
            <a:off x="0" y="304800"/>
            <a:ext cx="748665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3276600" y="26670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masseter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304800" y="4114800"/>
            <a:ext cx="2667000" cy="2427288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u="sng">
                <a:latin typeface="Arial" pitchFamily="34" charset="0"/>
              </a:rPr>
              <a:t>Three layers:</a:t>
            </a:r>
          </a:p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Superficial, middle and deep with slightly different fiber orientations; important in recruitment for chewing</a:t>
            </a: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4572000" y="1219200"/>
            <a:ext cx="18288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zygomatic</a:t>
            </a:r>
          </a:p>
        </p:txBody>
      </p:sp>
      <p:sp>
        <p:nvSpPr>
          <p:cNvPr id="130054" name="Freeform 6"/>
          <p:cNvSpPr>
            <a:spLocks/>
          </p:cNvSpPr>
          <p:nvPr/>
        </p:nvSpPr>
        <p:spPr bwMode="auto">
          <a:xfrm>
            <a:off x="3613150" y="1117600"/>
            <a:ext cx="204788" cy="246063"/>
          </a:xfrm>
          <a:custGeom>
            <a:avLst/>
            <a:gdLst>
              <a:gd name="T0" fmla="*/ 129 w 129"/>
              <a:gd name="T1" fmla="*/ 0 h 155"/>
              <a:gd name="T2" fmla="*/ 65 w 129"/>
              <a:gd name="T3" fmla="*/ 46 h 155"/>
              <a:gd name="T4" fmla="*/ 10 w 129"/>
              <a:gd name="T5" fmla="*/ 110 h 155"/>
              <a:gd name="T6" fmla="*/ 1 w 129"/>
              <a:gd name="T7" fmla="*/ 155 h 155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155"/>
              <a:gd name="T14" fmla="*/ 129 w 129"/>
              <a:gd name="T15" fmla="*/ 155 h 1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155">
                <a:moveTo>
                  <a:pt x="129" y="0"/>
                </a:moveTo>
                <a:cubicBezTo>
                  <a:pt x="72" y="18"/>
                  <a:pt x="121" y="27"/>
                  <a:pt x="65" y="46"/>
                </a:cubicBezTo>
                <a:cubicBezTo>
                  <a:pt x="44" y="66"/>
                  <a:pt x="30" y="89"/>
                  <a:pt x="10" y="110"/>
                </a:cubicBezTo>
                <a:cubicBezTo>
                  <a:pt x="0" y="149"/>
                  <a:pt x="1" y="134"/>
                  <a:pt x="1" y="155"/>
                </a:cubicBezTo>
              </a:path>
            </a:pathLst>
          </a:custGeom>
          <a:noFill/>
          <a:ln w="19050" cap="rnd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5" name="Freeform 7"/>
          <p:cNvSpPr>
            <a:spLocks/>
          </p:cNvSpPr>
          <p:nvPr/>
        </p:nvSpPr>
        <p:spPr bwMode="auto">
          <a:xfrm>
            <a:off x="5326063" y="1379538"/>
            <a:ext cx="581025" cy="755650"/>
          </a:xfrm>
          <a:custGeom>
            <a:avLst/>
            <a:gdLst>
              <a:gd name="T0" fmla="*/ 366 w 366"/>
              <a:gd name="T1" fmla="*/ 0 h 476"/>
              <a:gd name="T2" fmla="*/ 275 w 366"/>
              <a:gd name="T3" fmla="*/ 173 h 476"/>
              <a:gd name="T4" fmla="*/ 256 w 366"/>
              <a:gd name="T5" fmla="*/ 192 h 476"/>
              <a:gd name="T6" fmla="*/ 229 w 366"/>
              <a:gd name="T7" fmla="*/ 201 h 476"/>
              <a:gd name="T8" fmla="*/ 192 w 366"/>
              <a:gd name="T9" fmla="*/ 246 h 476"/>
              <a:gd name="T10" fmla="*/ 156 w 366"/>
              <a:gd name="T11" fmla="*/ 301 h 476"/>
              <a:gd name="T12" fmla="*/ 55 w 366"/>
              <a:gd name="T13" fmla="*/ 411 h 476"/>
              <a:gd name="T14" fmla="*/ 0 w 366"/>
              <a:gd name="T15" fmla="*/ 475 h 4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6"/>
              <a:gd name="T25" fmla="*/ 0 h 476"/>
              <a:gd name="T26" fmla="*/ 366 w 366"/>
              <a:gd name="T27" fmla="*/ 476 h 4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6" h="476">
                <a:moveTo>
                  <a:pt x="366" y="0"/>
                </a:moveTo>
                <a:cubicBezTo>
                  <a:pt x="355" y="65"/>
                  <a:pt x="345" y="150"/>
                  <a:pt x="275" y="173"/>
                </a:cubicBezTo>
                <a:cubicBezTo>
                  <a:pt x="269" y="179"/>
                  <a:pt x="264" y="187"/>
                  <a:pt x="256" y="192"/>
                </a:cubicBezTo>
                <a:cubicBezTo>
                  <a:pt x="248" y="197"/>
                  <a:pt x="236" y="195"/>
                  <a:pt x="229" y="201"/>
                </a:cubicBezTo>
                <a:cubicBezTo>
                  <a:pt x="214" y="213"/>
                  <a:pt x="204" y="230"/>
                  <a:pt x="192" y="246"/>
                </a:cubicBezTo>
                <a:cubicBezTo>
                  <a:pt x="179" y="264"/>
                  <a:pt x="156" y="301"/>
                  <a:pt x="156" y="301"/>
                </a:cubicBezTo>
                <a:cubicBezTo>
                  <a:pt x="139" y="354"/>
                  <a:pt x="87" y="368"/>
                  <a:pt x="55" y="411"/>
                </a:cubicBezTo>
                <a:cubicBezTo>
                  <a:pt x="6" y="476"/>
                  <a:pt x="42" y="455"/>
                  <a:pt x="0" y="475"/>
                </a:cubicBezTo>
              </a:path>
            </a:pathLst>
          </a:custGeom>
          <a:noFill/>
          <a:ln w="28575" cap="rnd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6" name="Freeform 8"/>
          <p:cNvSpPr>
            <a:spLocks/>
          </p:cNvSpPr>
          <p:nvPr/>
        </p:nvSpPr>
        <p:spPr bwMode="auto">
          <a:xfrm>
            <a:off x="3200400" y="1346200"/>
            <a:ext cx="2133600" cy="787400"/>
          </a:xfrm>
          <a:custGeom>
            <a:avLst/>
            <a:gdLst>
              <a:gd name="T0" fmla="*/ 1344 w 1344"/>
              <a:gd name="T1" fmla="*/ 496 h 496"/>
              <a:gd name="T2" fmla="*/ 1104 w 1344"/>
              <a:gd name="T3" fmla="*/ 352 h 496"/>
              <a:gd name="T4" fmla="*/ 816 w 1344"/>
              <a:gd name="T5" fmla="*/ 304 h 496"/>
              <a:gd name="T6" fmla="*/ 672 w 1344"/>
              <a:gd name="T7" fmla="*/ 160 h 496"/>
              <a:gd name="T8" fmla="*/ 432 w 1344"/>
              <a:gd name="T9" fmla="*/ 64 h 496"/>
              <a:gd name="T10" fmla="*/ 192 w 1344"/>
              <a:gd name="T11" fmla="*/ 16 h 496"/>
              <a:gd name="T12" fmla="*/ 0 w 1344"/>
              <a:gd name="T13" fmla="*/ 160 h 4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44"/>
              <a:gd name="T22" fmla="*/ 0 h 496"/>
              <a:gd name="T23" fmla="*/ 1344 w 1344"/>
              <a:gd name="T24" fmla="*/ 496 h 4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44" h="496">
                <a:moveTo>
                  <a:pt x="1344" y="496"/>
                </a:moveTo>
                <a:cubicBezTo>
                  <a:pt x="1268" y="440"/>
                  <a:pt x="1192" y="384"/>
                  <a:pt x="1104" y="352"/>
                </a:cubicBezTo>
                <a:cubicBezTo>
                  <a:pt x="1016" y="320"/>
                  <a:pt x="888" y="336"/>
                  <a:pt x="816" y="304"/>
                </a:cubicBezTo>
                <a:cubicBezTo>
                  <a:pt x="744" y="272"/>
                  <a:pt x="736" y="200"/>
                  <a:pt x="672" y="160"/>
                </a:cubicBezTo>
                <a:cubicBezTo>
                  <a:pt x="608" y="120"/>
                  <a:pt x="512" y="88"/>
                  <a:pt x="432" y="64"/>
                </a:cubicBezTo>
                <a:cubicBezTo>
                  <a:pt x="352" y="40"/>
                  <a:pt x="264" y="0"/>
                  <a:pt x="192" y="16"/>
                </a:cubicBezTo>
                <a:cubicBezTo>
                  <a:pt x="120" y="32"/>
                  <a:pt x="32" y="136"/>
                  <a:pt x="0" y="160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 t="10292" b="17299"/>
          <a:stretch>
            <a:fillRect/>
          </a:stretch>
        </p:blipFill>
        <p:spPr bwMode="auto">
          <a:xfrm>
            <a:off x="0" y="228600"/>
            <a:ext cx="74104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048000" y="609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temporalis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4495800" y="3048000"/>
            <a:ext cx="14478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buccinator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685800" y="2895600"/>
            <a:ext cx="1371600" cy="915988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Posterior belly of digastric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286000" cy="64135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Stylomandibular ligament</a:t>
            </a:r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 flipV="1">
            <a:off x="1295400" y="3200400"/>
            <a:ext cx="1371600" cy="1600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080" name="Line 8"/>
          <p:cNvSpPr>
            <a:spLocks noChangeShapeType="1"/>
          </p:cNvSpPr>
          <p:nvPr/>
        </p:nvSpPr>
        <p:spPr bwMode="auto">
          <a:xfrm flipV="1">
            <a:off x="2895600" y="3733800"/>
            <a:ext cx="533400" cy="457200"/>
          </a:xfrm>
          <a:prstGeom prst="line">
            <a:avLst/>
          </a:prstGeom>
          <a:noFill/>
          <a:ln w="50800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 flipV="1">
            <a:off x="3048000" y="3962400"/>
            <a:ext cx="457200" cy="533400"/>
          </a:xfrm>
          <a:prstGeom prst="line">
            <a:avLst/>
          </a:prstGeom>
          <a:noFill/>
          <a:ln w="50800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3352800" y="4191000"/>
            <a:ext cx="228600" cy="457200"/>
          </a:xfrm>
          <a:prstGeom prst="line">
            <a:avLst/>
          </a:prstGeom>
          <a:noFill/>
          <a:ln w="50800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 t="9125" b="16132"/>
          <a:stretch>
            <a:fillRect/>
          </a:stretch>
        </p:blipFill>
        <p:spPr bwMode="auto">
          <a:xfrm>
            <a:off x="0" y="0"/>
            <a:ext cx="725805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81000" y="2590800"/>
            <a:ext cx="18288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2362200"/>
            <a:ext cx="2971800" cy="1220788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Lateral pterygoid: </a:t>
            </a:r>
          </a:p>
          <a:p>
            <a:pPr marL="342900" indent="-342900" algn="ctr"/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upper head</a:t>
            </a:r>
          </a:p>
          <a:p>
            <a:pPr marL="342900" indent="-342900" algn="ctr"/>
            <a:endParaRPr lang="en-US" sz="1800" b="1">
              <a:solidFill>
                <a:srgbClr val="FFFF00"/>
              </a:solidFill>
              <a:latin typeface="Arial" pitchFamily="34" charset="0"/>
            </a:endParaRPr>
          </a:p>
          <a:p>
            <a:pPr marL="800100" lvl="1" indent="-342900" algn="ctr"/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lower head</a:t>
            </a:r>
            <a:endParaRPr lang="en-US" sz="18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 flipV="1">
            <a:off x="2209800" y="1524000"/>
            <a:ext cx="144780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1981200" y="1981200"/>
            <a:ext cx="13716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33400" y="4876800"/>
            <a:ext cx="2819400" cy="1920875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Line of action of lateral pterygoids is from anterior to posterior in horizontal plane.  They PROTRACT or pull the mandible forward.</a:t>
            </a:r>
          </a:p>
        </p:txBody>
      </p:sp>
      <p:sp>
        <p:nvSpPr>
          <p:cNvPr id="54280" name="Freeform 8"/>
          <p:cNvSpPr>
            <a:spLocks/>
          </p:cNvSpPr>
          <p:nvPr/>
        </p:nvSpPr>
        <p:spPr bwMode="auto">
          <a:xfrm>
            <a:off x="2871788" y="1204913"/>
            <a:ext cx="1265237" cy="1117600"/>
          </a:xfrm>
          <a:custGeom>
            <a:avLst/>
            <a:gdLst>
              <a:gd name="T0" fmla="*/ 340 w 797"/>
              <a:gd name="T1" fmla="*/ 18 h 704"/>
              <a:gd name="T2" fmla="*/ 239 w 797"/>
              <a:gd name="T3" fmla="*/ 46 h 704"/>
              <a:gd name="T4" fmla="*/ 111 w 797"/>
              <a:gd name="T5" fmla="*/ 183 h 704"/>
              <a:gd name="T6" fmla="*/ 56 w 797"/>
              <a:gd name="T7" fmla="*/ 356 h 704"/>
              <a:gd name="T8" fmla="*/ 20 w 797"/>
              <a:gd name="T9" fmla="*/ 448 h 704"/>
              <a:gd name="T10" fmla="*/ 56 w 797"/>
              <a:gd name="T11" fmla="*/ 567 h 704"/>
              <a:gd name="T12" fmla="*/ 102 w 797"/>
              <a:gd name="T13" fmla="*/ 603 h 704"/>
              <a:gd name="T14" fmla="*/ 148 w 797"/>
              <a:gd name="T15" fmla="*/ 640 h 704"/>
              <a:gd name="T16" fmla="*/ 239 w 797"/>
              <a:gd name="T17" fmla="*/ 686 h 704"/>
              <a:gd name="T18" fmla="*/ 294 w 797"/>
              <a:gd name="T19" fmla="*/ 704 h 704"/>
              <a:gd name="T20" fmla="*/ 449 w 797"/>
              <a:gd name="T21" fmla="*/ 667 h 704"/>
              <a:gd name="T22" fmla="*/ 596 w 797"/>
              <a:gd name="T23" fmla="*/ 576 h 704"/>
              <a:gd name="T24" fmla="*/ 641 w 797"/>
              <a:gd name="T25" fmla="*/ 494 h 704"/>
              <a:gd name="T26" fmla="*/ 669 w 797"/>
              <a:gd name="T27" fmla="*/ 484 h 704"/>
              <a:gd name="T28" fmla="*/ 724 w 797"/>
              <a:gd name="T29" fmla="*/ 448 h 704"/>
              <a:gd name="T30" fmla="*/ 760 w 797"/>
              <a:gd name="T31" fmla="*/ 402 h 704"/>
              <a:gd name="T32" fmla="*/ 797 w 797"/>
              <a:gd name="T33" fmla="*/ 338 h 704"/>
              <a:gd name="T34" fmla="*/ 687 w 797"/>
              <a:gd name="T35" fmla="*/ 210 h 704"/>
              <a:gd name="T36" fmla="*/ 623 w 797"/>
              <a:gd name="T37" fmla="*/ 137 h 704"/>
              <a:gd name="T38" fmla="*/ 550 w 797"/>
              <a:gd name="T39" fmla="*/ 46 h 704"/>
              <a:gd name="T40" fmla="*/ 468 w 797"/>
              <a:gd name="T41" fmla="*/ 18 h 704"/>
              <a:gd name="T42" fmla="*/ 413 w 797"/>
              <a:gd name="T43" fmla="*/ 0 h 704"/>
              <a:gd name="T44" fmla="*/ 340 w 797"/>
              <a:gd name="T45" fmla="*/ 18 h 70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97"/>
              <a:gd name="T70" fmla="*/ 0 h 704"/>
              <a:gd name="T71" fmla="*/ 797 w 797"/>
              <a:gd name="T72" fmla="*/ 704 h 70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97" h="704">
                <a:moveTo>
                  <a:pt x="340" y="18"/>
                </a:moveTo>
                <a:cubicBezTo>
                  <a:pt x="307" y="29"/>
                  <a:pt x="270" y="30"/>
                  <a:pt x="239" y="46"/>
                </a:cubicBezTo>
                <a:cubicBezTo>
                  <a:pt x="184" y="75"/>
                  <a:pt x="153" y="139"/>
                  <a:pt x="111" y="183"/>
                </a:cubicBezTo>
                <a:cubicBezTo>
                  <a:pt x="101" y="222"/>
                  <a:pt x="78" y="322"/>
                  <a:pt x="56" y="356"/>
                </a:cubicBezTo>
                <a:cubicBezTo>
                  <a:pt x="36" y="387"/>
                  <a:pt x="29" y="412"/>
                  <a:pt x="20" y="448"/>
                </a:cubicBezTo>
                <a:cubicBezTo>
                  <a:pt x="35" y="617"/>
                  <a:pt x="0" y="510"/>
                  <a:pt x="56" y="567"/>
                </a:cubicBezTo>
                <a:cubicBezTo>
                  <a:pt x="95" y="607"/>
                  <a:pt x="49" y="586"/>
                  <a:pt x="102" y="603"/>
                </a:cubicBezTo>
                <a:cubicBezTo>
                  <a:pt x="135" y="655"/>
                  <a:pt x="101" y="614"/>
                  <a:pt x="148" y="640"/>
                </a:cubicBezTo>
                <a:cubicBezTo>
                  <a:pt x="257" y="700"/>
                  <a:pt x="155" y="660"/>
                  <a:pt x="239" y="686"/>
                </a:cubicBezTo>
                <a:cubicBezTo>
                  <a:pt x="257" y="692"/>
                  <a:pt x="294" y="704"/>
                  <a:pt x="294" y="704"/>
                </a:cubicBezTo>
                <a:cubicBezTo>
                  <a:pt x="472" y="689"/>
                  <a:pt x="352" y="699"/>
                  <a:pt x="449" y="667"/>
                </a:cubicBezTo>
                <a:cubicBezTo>
                  <a:pt x="491" y="627"/>
                  <a:pt x="552" y="617"/>
                  <a:pt x="596" y="576"/>
                </a:cubicBezTo>
                <a:cubicBezTo>
                  <a:pt x="604" y="552"/>
                  <a:pt x="617" y="503"/>
                  <a:pt x="641" y="494"/>
                </a:cubicBezTo>
                <a:cubicBezTo>
                  <a:pt x="650" y="491"/>
                  <a:pt x="660" y="489"/>
                  <a:pt x="669" y="484"/>
                </a:cubicBezTo>
                <a:cubicBezTo>
                  <a:pt x="688" y="473"/>
                  <a:pt x="724" y="448"/>
                  <a:pt x="724" y="448"/>
                </a:cubicBezTo>
                <a:cubicBezTo>
                  <a:pt x="745" y="382"/>
                  <a:pt x="715" y="456"/>
                  <a:pt x="760" y="402"/>
                </a:cubicBezTo>
                <a:cubicBezTo>
                  <a:pt x="776" y="383"/>
                  <a:pt x="783" y="358"/>
                  <a:pt x="797" y="338"/>
                </a:cubicBezTo>
                <a:cubicBezTo>
                  <a:pt x="783" y="281"/>
                  <a:pt x="745" y="229"/>
                  <a:pt x="687" y="210"/>
                </a:cubicBezTo>
                <a:cubicBezTo>
                  <a:pt x="663" y="186"/>
                  <a:pt x="638" y="167"/>
                  <a:pt x="623" y="137"/>
                </a:cubicBezTo>
                <a:cubicBezTo>
                  <a:pt x="604" y="99"/>
                  <a:pt x="593" y="65"/>
                  <a:pt x="550" y="46"/>
                </a:cubicBezTo>
                <a:cubicBezTo>
                  <a:pt x="545" y="44"/>
                  <a:pt x="484" y="23"/>
                  <a:pt x="468" y="18"/>
                </a:cubicBezTo>
                <a:cubicBezTo>
                  <a:pt x="450" y="12"/>
                  <a:pt x="413" y="0"/>
                  <a:pt x="413" y="0"/>
                </a:cubicBezTo>
                <a:cubicBezTo>
                  <a:pt x="351" y="10"/>
                  <a:pt x="375" y="1"/>
                  <a:pt x="340" y="18"/>
                </a:cubicBezTo>
                <a:close/>
              </a:path>
            </a:pathLst>
          </a:custGeom>
          <a:noFill/>
          <a:ln w="50800" cap="flat" cmpd="sng">
            <a:solidFill>
              <a:srgbClr val="00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6781800" y="1219200"/>
            <a:ext cx="2362200" cy="462756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FF33"/>
                </a:solidFill>
                <a:latin typeface="Arial" pitchFamily="34" charset="0"/>
              </a:rPr>
              <a:t>INFRATEMPORAL FOSSA</a:t>
            </a:r>
          </a:p>
          <a:p>
            <a:pPr algn="ctr">
              <a:spcBef>
                <a:spcPct val="50000"/>
              </a:spcBef>
            </a:pPr>
            <a:r>
              <a:rPr lang="en-US" sz="1800" b="1" u="sng">
                <a:latin typeface="Arial" pitchFamily="34" charset="0"/>
              </a:rPr>
              <a:t>borders</a:t>
            </a:r>
            <a:r>
              <a:rPr lang="en-US" sz="1800" b="1">
                <a:latin typeface="Arial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Lateral: ramus of mandible</a:t>
            </a:r>
          </a:p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Medial: lateral pterygoid plate</a:t>
            </a:r>
          </a:p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Roof: greater wing of sphenoid, adj. maxilla &amp; palatine bones</a:t>
            </a:r>
          </a:p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Inferior: continuous with deep cervical fascia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utoUpdateAnimBg="0"/>
      <p:bldP spid="54277" grpId="0" animBg="1"/>
      <p:bldP spid="54278" grpId="0" animBg="1"/>
      <p:bldP spid="54279" grpId="0" autoUpdateAnimBg="0"/>
      <p:bldP spid="54280" grpId="0" animBg="1"/>
      <p:bldP spid="54281" grpId="0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 t="9125" b="17299"/>
          <a:stretch>
            <a:fillRect/>
          </a:stretch>
        </p:blipFill>
        <p:spPr bwMode="auto">
          <a:xfrm>
            <a:off x="0" y="0"/>
            <a:ext cx="7315200" cy="55864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6324600" y="4876800"/>
            <a:ext cx="2514600" cy="64135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Mental foramen</a:t>
            </a:r>
            <a:r>
              <a:rPr lang="en-US" sz="1800" b="1">
                <a:solidFill>
                  <a:srgbClr val="FFFF00"/>
                </a:solidFill>
                <a:latin typeface="Arial" pitchFamily="34" charset="0"/>
              </a:rPr>
              <a:t> for V3 sensory branch</a:t>
            </a:r>
          </a:p>
        </p:txBody>
      </p:sp>
      <p:sp>
        <p:nvSpPr>
          <p:cNvPr id="133124" name="Line 4"/>
          <p:cNvSpPr>
            <a:spLocks noChangeShapeType="1"/>
          </p:cNvSpPr>
          <p:nvPr/>
        </p:nvSpPr>
        <p:spPr bwMode="auto">
          <a:xfrm>
            <a:off x="5334000" y="4876800"/>
            <a:ext cx="8382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1" name="Freeform 5"/>
          <p:cNvSpPr>
            <a:spLocks/>
          </p:cNvSpPr>
          <p:nvPr/>
        </p:nvSpPr>
        <p:spPr bwMode="auto">
          <a:xfrm>
            <a:off x="3641725" y="1843088"/>
            <a:ext cx="684213" cy="700087"/>
          </a:xfrm>
          <a:custGeom>
            <a:avLst/>
            <a:gdLst>
              <a:gd name="T0" fmla="*/ 330 w 431"/>
              <a:gd name="T1" fmla="*/ 0 h 441"/>
              <a:gd name="T2" fmla="*/ 284 w 431"/>
              <a:gd name="T3" fmla="*/ 37 h 441"/>
              <a:gd name="T4" fmla="*/ 257 w 431"/>
              <a:gd name="T5" fmla="*/ 46 h 441"/>
              <a:gd name="T6" fmla="*/ 202 w 431"/>
              <a:gd name="T7" fmla="*/ 82 h 441"/>
              <a:gd name="T8" fmla="*/ 129 w 431"/>
              <a:gd name="T9" fmla="*/ 128 h 441"/>
              <a:gd name="T10" fmla="*/ 111 w 431"/>
              <a:gd name="T11" fmla="*/ 156 h 441"/>
              <a:gd name="T12" fmla="*/ 83 w 431"/>
              <a:gd name="T13" fmla="*/ 165 h 441"/>
              <a:gd name="T14" fmla="*/ 47 w 431"/>
              <a:gd name="T15" fmla="*/ 220 h 441"/>
              <a:gd name="T16" fmla="*/ 28 w 431"/>
              <a:gd name="T17" fmla="*/ 238 h 441"/>
              <a:gd name="T18" fmla="*/ 111 w 431"/>
              <a:gd name="T19" fmla="*/ 348 h 441"/>
              <a:gd name="T20" fmla="*/ 165 w 431"/>
              <a:gd name="T21" fmla="*/ 384 h 441"/>
              <a:gd name="T22" fmla="*/ 193 w 431"/>
              <a:gd name="T23" fmla="*/ 393 h 441"/>
              <a:gd name="T24" fmla="*/ 367 w 431"/>
              <a:gd name="T25" fmla="*/ 412 h 441"/>
              <a:gd name="T26" fmla="*/ 431 w 431"/>
              <a:gd name="T27" fmla="*/ 357 h 441"/>
              <a:gd name="T28" fmla="*/ 376 w 431"/>
              <a:gd name="T29" fmla="*/ 73 h 441"/>
              <a:gd name="T30" fmla="*/ 330 w 431"/>
              <a:gd name="T31" fmla="*/ 0 h 44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1"/>
              <a:gd name="T49" fmla="*/ 0 h 441"/>
              <a:gd name="T50" fmla="*/ 431 w 431"/>
              <a:gd name="T51" fmla="*/ 441 h 44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1" h="441">
                <a:moveTo>
                  <a:pt x="330" y="0"/>
                </a:moveTo>
                <a:cubicBezTo>
                  <a:pt x="314" y="11"/>
                  <a:pt x="301" y="27"/>
                  <a:pt x="284" y="37"/>
                </a:cubicBezTo>
                <a:cubicBezTo>
                  <a:pt x="276" y="42"/>
                  <a:pt x="265" y="41"/>
                  <a:pt x="257" y="46"/>
                </a:cubicBezTo>
                <a:cubicBezTo>
                  <a:pt x="238" y="57"/>
                  <a:pt x="220" y="70"/>
                  <a:pt x="202" y="82"/>
                </a:cubicBezTo>
                <a:cubicBezTo>
                  <a:pt x="176" y="100"/>
                  <a:pt x="159" y="118"/>
                  <a:pt x="129" y="128"/>
                </a:cubicBezTo>
                <a:cubicBezTo>
                  <a:pt x="123" y="137"/>
                  <a:pt x="120" y="149"/>
                  <a:pt x="111" y="156"/>
                </a:cubicBezTo>
                <a:cubicBezTo>
                  <a:pt x="103" y="162"/>
                  <a:pt x="90" y="158"/>
                  <a:pt x="83" y="165"/>
                </a:cubicBezTo>
                <a:cubicBezTo>
                  <a:pt x="68" y="180"/>
                  <a:pt x="63" y="205"/>
                  <a:pt x="47" y="220"/>
                </a:cubicBezTo>
                <a:cubicBezTo>
                  <a:pt x="41" y="226"/>
                  <a:pt x="34" y="232"/>
                  <a:pt x="28" y="238"/>
                </a:cubicBezTo>
                <a:cubicBezTo>
                  <a:pt x="0" y="322"/>
                  <a:pt x="45" y="325"/>
                  <a:pt x="111" y="348"/>
                </a:cubicBezTo>
                <a:cubicBezTo>
                  <a:pt x="131" y="355"/>
                  <a:pt x="144" y="377"/>
                  <a:pt x="165" y="384"/>
                </a:cubicBezTo>
                <a:cubicBezTo>
                  <a:pt x="174" y="387"/>
                  <a:pt x="184" y="390"/>
                  <a:pt x="193" y="393"/>
                </a:cubicBezTo>
                <a:cubicBezTo>
                  <a:pt x="238" y="441"/>
                  <a:pt x="308" y="417"/>
                  <a:pt x="367" y="412"/>
                </a:cubicBezTo>
                <a:cubicBezTo>
                  <a:pt x="400" y="400"/>
                  <a:pt x="406" y="380"/>
                  <a:pt x="431" y="357"/>
                </a:cubicBezTo>
                <a:cubicBezTo>
                  <a:pt x="413" y="260"/>
                  <a:pt x="407" y="167"/>
                  <a:pt x="376" y="73"/>
                </a:cubicBezTo>
                <a:cubicBezTo>
                  <a:pt x="363" y="33"/>
                  <a:pt x="364" y="23"/>
                  <a:pt x="330" y="0"/>
                </a:cubicBezTo>
                <a:close/>
              </a:path>
            </a:pathLst>
          </a:custGeom>
          <a:solidFill>
            <a:srgbClr val="FF0000">
              <a:alpha val="45882"/>
            </a:srgbClr>
          </a:solidFill>
          <a:ln w="50800" cap="flat" cmpd="sng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343400" y="2133600"/>
            <a:ext cx="1600200" cy="915988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latin typeface="Arial" pitchFamily="34" charset="0"/>
              </a:rPr>
              <a:t>Coronoid process of mandible</a:t>
            </a: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 flipH="1" flipV="1">
            <a:off x="3429000" y="23622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819400" y="2971800"/>
            <a:ext cx="1524000" cy="64135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Mandibular notch</a:t>
            </a: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2541588" y="1916113"/>
            <a:ext cx="571500" cy="550862"/>
          </a:xfrm>
          <a:custGeom>
            <a:avLst/>
            <a:gdLst>
              <a:gd name="T0" fmla="*/ 191 w 360"/>
              <a:gd name="T1" fmla="*/ 0 h 347"/>
              <a:gd name="T2" fmla="*/ 127 w 360"/>
              <a:gd name="T3" fmla="*/ 46 h 347"/>
              <a:gd name="T4" fmla="*/ 17 w 360"/>
              <a:gd name="T5" fmla="*/ 100 h 347"/>
              <a:gd name="T6" fmla="*/ 45 w 360"/>
              <a:gd name="T7" fmla="*/ 247 h 347"/>
              <a:gd name="T8" fmla="*/ 54 w 360"/>
              <a:gd name="T9" fmla="*/ 292 h 347"/>
              <a:gd name="T10" fmla="*/ 72 w 360"/>
              <a:gd name="T11" fmla="*/ 347 h 347"/>
              <a:gd name="T12" fmla="*/ 136 w 360"/>
              <a:gd name="T13" fmla="*/ 338 h 347"/>
              <a:gd name="T14" fmla="*/ 246 w 360"/>
              <a:gd name="T15" fmla="*/ 247 h 347"/>
              <a:gd name="T16" fmla="*/ 337 w 360"/>
              <a:gd name="T17" fmla="*/ 219 h 347"/>
              <a:gd name="T18" fmla="*/ 356 w 360"/>
              <a:gd name="T19" fmla="*/ 201 h 347"/>
              <a:gd name="T20" fmla="*/ 282 w 360"/>
              <a:gd name="T21" fmla="*/ 100 h 347"/>
              <a:gd name="T22" fmla="*/ 191 w 360"/>
              <a:gd name="T23" fmla="*/ 0 h 34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0"/>
              <a:gd name="T37" fmla="*/ 0 h 347"/>
              <a:gd name="T38" fmla="*/ 360 w 360"/>
              <a:gd name="T39" fmla="*/ 347 h 34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0" h="347">
                <a:moveTo>
                  <a:pt x="191" y="0"/>
                </a:moveTo>
                <a:cubicBezTo>
                  <a:pt x="138" y="18"/>
                  <a:pt x="180" y="26"/>
                  <a:pt x="127" y="46"/>
                </a:cubicBezTo>
                <a:cubicBezTo>
                  <a:pt x="98" y="89"/>
                  <a:pt x="63" y="89"/>
                  <a:pt x="17" y="100"/>
                </a:cubicBezTo>
                <a:cubicBezTo>
                  <a:pt x="0" y="153"/>
                  <a:pt x="32" y="196"/>
                  <a:pt x="45" y="247"/>
                </a:cubicBezTo>
                <a:cubicBezTo>
                  <a:pt x="49" y="262"/>
                  <a:pt x="50" y="277"/>
                  <a:pt x="54" y="292"/>
                </a:cubicBezTo>
                <a:cubicBezTo>
                  <a:pt x="59" y="311"/>
                  <a:pt x="72" y="347"/>
                  <a:pt x="72" y="347"/>
                </a:cubicBezTo>
                <a:cubicBezTo>
                  <a:pt x="93" y="344"/>
                  <a:pt x="115" y="344"/>
                  <a:pt x="136" y="338"/>
                </a:cubicBezTo>
                <a:cubicBezTo>
                  <a:pt x="182" y="324"/>
                  <a:pt x="202" y="268"/>
                  <a:pt x="246" y="247"/>
                </a:cubicBezTo>
                <a:cubicBezTo>
                  <a:pt x="274" y="233"/>
                  <a:pt x="308" y="229"/>
                  <a:pt x="337" y="219"/>
                </a:cubicBezTo>
                <a:cubicBezTo>
                  <a:pt x="343" y="213"/>
                  <a:pt x="354" y="210"/>
                  <a:pt x="356" y="201"/>
                </a:cubicBezTo>
                <a:cubicBezTo>
                  <a:pt x="360" y="181"/>
                  <a:pt x="295" y="113"/>
                  <a:pt x="282" y="100"/>
                </a:cubicBezTo>
                <a:cubicBezTo>
                  <a:pt x="269" y="60"/>
                  <a:pt x="222" y="31"/>
                  <a:pt x="191" y="0"/>
                </a:cubicBezTo>
                <a:close/>
              </a:path>
            </a:pathLst>
          </a:custGeom>
          <a:solidFill>
            <a:srgbClr val="99FF33">
              <a:alpha val="38039"/>
            </a:srgbClr>
          </a:solidFill>
          <a:ln w="38100" cap="rnd" cmpd="sng">
            <a:solidFill>
              <a:srgbClr val="99FF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905000" y="2362200"/>
            <a:ext cx="8382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FF33"/>
                </a:solidFill>
                <a:latin typeface="Arial" pitchFamily="34" charset="0"/>
              </a:rPr>
              <a:t>neck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2438400" y="1447800"/>
            <a:ext cx="381000" cy="533400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1219200" y="1447800"/>
            <a:ext cx="11430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condyle</a:t>
            </a:r>
          </a:p>
        </p:txBody>
      </p:sp>
      <p:sp>
        <p:nvSpPr>
          <p:cNvPr id="55309" name="Freeform 13"/>
          <p:cNvSpPr>
            <a:spLocks/>
          </p:cNvSpPr>
          <p:nvPr/>
        </p:nvSpPr>
        <p:spPr bwMode="auto">
          <a:xfrm>
            <a:off x="2379663" y="1190625"/>
            <a:ext cx="493712" cy="274638"/>
          </a:xfrm>
          <a:custGeom>
            <a:avLst/>
            <a:gdLst>
              <a:gd name="T0" fmla="*/ 0 w 311"/>
              <a:gd name="T1" fmla="*/ 137 h 173"/>
              <a:gd name="T2" fmla="*/ 46 w 311"/>
              <a:gd name="T3" fmla="*/ 128 h 173"/>
              <a:gd name="T4" fmla="*/ 64 w 311"/>
              <a:gd name="T5" fmla="*/ 73 h 173"/>
              <a:gd name="T6" fmla="*/ 119 w 311"/>
              <a:gd name="T7" fmla="*/ 0 h 173"/>
              <a:gd name="T8" fmla="*/ 202 w 311"/>
              <a:gd name="T9" fmla="*/ 9 h 173"/>
              <a:gd name="T10" fmla="*/ 229 w 311"/>
              <a:gd name="T11" fmla="*/ 64 h 173"/>
              <a:gd name="T12" fmla="*/ 275 w 311"/>
              <a:gd name="T13" fmla="*/ 137 h 173"/>
              <a:gd name="T14" fmla="*/ 284 w 311"/>
              <a:gd name="T15" fmla="*/ 164 h 173"/>
              <a:gd name="T16" fmla="*/ 311 w 311"/>
              <a:gd name="T17" fmla="*/ 173 h 1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11"/>
              <a:gd name="T28" fmla="*/ 0 h 173"/>
              <a:gd name="T29" fmla="*/ 311 w 311"/>
              <a:gd name="T30" fmla="*/ 173 h 1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11" h="173">
                <a:moveTo>
                  <a:pt x="0" y="137"/>
                </a:moveTo>
                <a:cubicBezTo>
                  <a:pt x="15" y="134"/>
                  <a:pt x="35" y="139"/>
                  <a:pt x="46" y="128"/>
                </a:cubicBezTo>
                <a:cubicBezTo>
                  <a:pt x="60" y="114"/>
                  <a:pt x="58" y="91"/>
                  <a:pt x="64" y="73"/>
                </a:cubicBezTo>
                <a:cubicBezTo>
                  <a:pt x="76" y="38"/>
                  <a:pt x="87" y="21"/>
                  <a:pt x="119" y="0"/>
                </a:cubicBezTo>
                <a:cubicBezTo>
                  <a:pt x="147" y="3"/>
                  <a:pt x="176" y="0"/>
                  <a:pt x="202" y="9"/>
                </a:cubicBezTo>
                <a:cubicBezTo>
                  <a:pt x="215" y="14"/>
                  <a:pt x="226" y="53"/>
                  <a:pt x="229" y="64"/>
                </a:cubicBezTo>
                <a:cubicBezTo>
                  <a:pt x="240" y="105"/>
                  <a:pt x="233" y="124"/>
                  <a:pt x="275" y="137"/>
                </a:cubicBezTo>
                <a:cubicBezTo>
                  <a:pt x="278" y="146"/>
                  <a:pt x="277" y="157"/>
                  <a:pt x="284" y="164"/>
                </a:cubicBezTo>
                <a:cubicBezTo>
                  <a:pt x="291" y="171"/>
                  <a:pt x="311" y="173"/>
                  <a:pt x="311" y="173"/>
                </a:cubicBezTo>
              </a:path>
            </a:pathLst>
          </a:custGeom>
          <a:noFill/>
          <a:ln w="50800" cap="flat" cmpd="sng">
            <a:solidFill>
              <a:srgbClr val="FF66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762000" y="457200"/>
            <a:ext cx="22098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66CC"/>
                </a:solidFill>
                <a:latin typeface="Arial" pitchFamily="34" charset="0"/>
              </a:rPr>
              <a:t>Mandibular fossa</a:t>
            </a:r>
          </a:p>
        </p:txBody>
      </p:sp>
      <p:sp>
        <p:nvSpPr>
          <p:cNvPr id="55311" name="Freeform 15"/>
          <p:cNvSpPr>
            <a:spLocks/>
          </p:cNvSpPr>
          <p:nvPr/>
        </p:nvSpPr>
        <p:spPr bwMode="auto">
          <a:xfrm>
            <a:off x="2844800" y="1289050"/>
            <a:ext cx="512763" cy="271463"/>
          </a:xfrm>
          <a:custGeom>
            <a:avLst/>
            <a:gdLst>
              <a:gd name="T0" fmla="*/ 0 w 323"/>
              <a:gd name="T1" fmla="*/ 130 h 171"/>
              <a:gd name="T2" fmla="*/ 101 w 323"/>
              <a:gd name="T3" fmla="*/ 148 h 171"/>
              <a:gd name="T4" fmla="*/ 155 w 323"/>
              <a:gd name="T5" fmla="*/ 130 h 171"/>
              <a:gd name="T6" fmla="*/ 174 w 323"/>
              <a:gd name="T7" fmla="*/ 111 h 171"/>
              <a:gd name="T8" fmla="*/ 229 w 323"/>
              <a:gd name="T9" fmla="*/ 93 h 171"/>
              <a:gd name="T10" fmla="*/ 293 w 323"/>
              <a:gd name="T11" fmla="*/ 20 h 171"/>
              <a:gd name="T12" fmla="*/ 320 w 323"/>
              <a:gd name="T13" fmla="*/ 2 h 1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171"/>
              <a:gd name="T23" fmla="*/ 323 w 323"/>
              <a:gd name="T24" fmla="*/ 171 h 1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171">
                <a:moveTo>
                  <a:pt x="0" y="130"/>
                </a:moveTo>
                <a:cubicBezTo>
                  <a:pt x="41" y="171"/>
                  <a:pt x="21" y="165"/>
                  <a:pt x="101" y="148"/>
                </a:cubicBezTo>
                <a:cubicBezTo>
                  <a:pt x="120" y="144"/>
                  <a:pt x="155" y="130"/>
                  <a:pt x="155" y="130"/>
                </a:cubicBezTo>
                <a:cubicBezTo>
                  <a:pt x="161" y="124"/>
                  <a:pt x="166" y="115"/>
                  <a:pt x="174" y="111"/>
                </a:cubicBezTo>
                <a:cubicBezTo>
                  <a:pt x="191" y="102"/>
                  <a:pt x="229" y="93"/>
                  <a:pt x="229" y="93"/>
                </a:cubicBezTo>
                <a:cubicBezTo>
                  <a:pt x="239" y="62"/>
                  <a:pt x="265" y="38"/>
                  <a:pt x="293" y="20"/>
                </a:cubicBezTo>
                <a:cubicBezTo>
                  <a:pt x="323" y="0"/>
                  <a:pt x="320" y="24"/>
                  <a:pt x="320" y="2"/>
                </a:cubicBezTo>
              </a:path>
            </a:pathLst>
          </a:custGeom>
          <a:noFill/>
          <a:ln w="50800" cap="flat" cmpd="sng">
            <a:solidFill>
              <a:srgbClr val="9933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3733800" y="914400"/>
            <a:ext cx="1524000" cy="64135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33FF"/>
                </a:solidFill>
                <a:latin typeface="Arial" pitchFamily="34" charset="0"/>
              </a:rPr>
              <a:t>Articular emminence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2" grpId="0" autoUpdateAnimBg="0"/>
      <p:bldP spid="55303" grpId="0" animBg="1"/>
      <p:bldP spid="55304" grpId="0" autoUpdateAnimBg="0"/>
      <p:bldP spid="55305" grpId="0" animBg="1"/>
      <p:bldP spid="55306" grpId="0" autoUpdateAnimBg="0"/>
      <p:bldP spid="55307" grpId="0" animBg="1"/>
      <p:bldP spid="55308" grpId="0" autoUpdateAnimBg="0"/>
      <p:bldP spid="55309" grpId="0" animBg="1"/>
      <p:bldP spid="55310" grpId="0" autoUpdateAnimBg="0"/>
      <p:bldP spid="55311" grpId="0" animBg="1"/>
      <p:bldP spid="55312" grpId="0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 l="20605" t="10510" r="12727" b="21971"/>
          <a:stretch>
            <a:fillRect/>
          </a:stretch>
        </p:blipFill>
        <p:spPr bwMode="auto">
          <a:xfrm>
            <a:off x="304800" y="304800"/>
            <a:ext cx="5945188" cy="6248400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</p:pic>
      <p:sp>
        <p:nvSpPr>
          <p:cNvPr id="134147" name="Freeform 3"/>
          <p:cNvSpPr>
            <a:spLocks/>
          </p:cNvSpPr>
          <p:nvPr/>
        </p:nvSpPr>
        <p:spPr bwMode="auto">
          <a:xfrm>
            <a:off x="4724400" y="3294063"/>
            <a:ext cx="198438" cy="314325"/>
          </a:xfrm>
          <a:custGeom>
            <a:avLst/>
            <a:gdLst>
              <a:gd name="T0" fmla="*/ 128 w 175"/>
              <a:gd name="T1" fmla="*/ 0 h 198"/>
              <a:gd name="T2" fmla="*/ 0 w 175"/>
              <a:gd name="T3" fmla="*/ 110 h 198"/>
              <a:gd name="T4" fmla="*/ 73 w 175"/>
              <a:gd name="T5" fmla="*/ 192 h 198"/>
              <a:gd name="T6" fmla="*/ 164 w 175"/>
              <a:gd name="T7" fmla="*/ 119 h 198"/>
              <a:gd name="T8" fmla="*/ 128 w 175"/>
              <a:gd name="T9" fmla="*/ 0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5"/>
              <a:gd name="T16" fmla="*/ 0 h 198"/>
              <a:gd name="T17" fmla="*/ 175 w 175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5" h="198">
                <a:moveTo>
                  <a:pt x="128" y="0"/>
                </a:moveTo>
                <a:cubicBezTo>
                  <a:pt x="87" y="41"/>
                  <a:pt x="41" y="69"/>
                  <a:pt x="0" y="110"/>
                </a:cubicBezTo>
                <a:cubicBezTo>
                  <a:pt x="12" y="169"/>
                  <a:pt x="15" y="173"/>
                  <a:pt x="73" y="192"/>
                </a:cubicBezTo>
                <a:cubicBezTo>
                  <a:pt x="175" y="179"/>
                  <a:pt x="139" y="198"/>
                  <a:pt x="164" y="119"/>
                </a:cubicBezTo>
                <a:cubicBezTo>
                  <a:pt x="154" y="78"/>
                  <a:pt x="128" y="38"/>
                  <a:pt x="128" y="0"/>
                </a:cubicBezTo>
                <a:close/>
              </a:path>
            </a:pathLst>
          </a:custGeom>
          <a:solidFill>
            <a:schemeClr val="bg2">
              <a:alpha val="56078"/>
            </a:schemeClr>
          </a:solidFill>
          <a:ln w="38100" cap="rnd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114800" y="3048000"/>
            <a:ext cx="14478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lingula</a:t>
            </a:r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H="1">
            <a:off x="4953000" y="2819400"/>
            <a:ext cx="533400" cy="762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715000" y="2362200"/>
            <a:ext cx="2057400" cy="1616075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Mandibular foramen</a:t>
            </a:r>
            <a:r>
              <a:rPr lang="en-US" sz="2000">
                <a:latin typeface="Arial" pitchFamily="34" charset="0"/>
              </a:rPr>
              <a:t> </a:t>
            </a:r>
            <a:r>
              <a:rPr lang="en-US" sz="2000">
                <a:solidFill>
                  <a:srgbClr val="FFFF00"/>
                </a:solidFill>
                <a:latin typeface="Arial" pitchFamily="34" charset="0"/>
              </a:rPr>
              <a:t>for inferior alveolar branch of V3, vv.</a:t>
            </a:r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2057400" y="3581400"/>
            <a:ext cx="2895600" cy="1905000"/>
          </a:xfrm>
          <a:custGeom>
            <a:avLst/>
            <a:gdLst>
              <a:gd name="T0" fmla="*/ 1824 w 1824"/>
              <a:gd name="T1" fmla="*/ 0 h 1200"/>
              <a:gd name="T2" fmla="*/ 1344 w 1824"/>
              <a:gd name="T3" fmla="*/ 528 h 1200"/>
              <a:gd name="T4" fmla="*/ 0 w 1824"/>
              <a:gd name="T5" fmla="*/ 1200 h 1200"/>
              <a:gd name="T6" fmla="*/ 0 60000 65536"/>
              <a:gd name="T7" fmla="*/ 0 60000 65536"/>
              <a:gd name="T8" fmla="*/ 0 60000 65536"/>
              <a:gd name="T9" fmla="*/ 0 w 1824"/>
              <a:gd name="T10" fmla="*/ 0 h 1200"/>
              <a:gd name="T11" fmla="*/ 1824 w 1824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4" h="1200">
                <a:moveTo>
                  <a:pt x="1824" y="0"/>
                </a:moveTo>
                <a:cubicBezTo>
                  <a:pt x="1736" y="164"/>
                  <a:pt x="1648" y="328"/>
                  <a:pt x="1344" y="528"/>
                </a:cubicBezTo>
                <a:cubicBezTo>
                  <a:pt x="1040" y="728"/>
                  <a:pt x="224" y="1088"/>
                  <a:pt x="0" y="1200"/>
                </a:cubicBezTo>
              </a:path>
            </a:pathLst>
          </a:custGeom>
          <a:noFill/>
          <a:ln w="50800" cap="flat" cmpd="sng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H="1">
            <a:off x="457200" y="5715000"/>
            <a:ext cx="685800" cy="228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7162800" y="0"/>
            <a:ext cx="1981200" cy="17907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Injections to numb the lower teeth also numb chin and lower lip but not uppers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3657600" y="5715000"/>
            <a:ext cx="1752600" cy="915988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Mylohyoid line</a:t>
            </a:r>
            <a:r>
              <a:rPr lang="en-US" sz="1800">
                <a:latin typeface="Arial" pitchFamily="34" charset="0"/>
              </a:rPr>
              <a:t> for m. attachment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5867400" y="4267200"/>
            <a:ext cx="2133600" cy="1190625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Arial" pitchFamily="34" charset="0"/>
              </a:rPr>
              <a:t>Mylohyoid groove</a:t>
            </a:r>
            <a:r>
              <a:rPr lang="en-US" sz="1800">
                <a:latin typeface="Arial" pitchFamily="34" charset="0"/>
              </a:rPr>
              <a:t> for V3 branch to mylohyoid</a:t>
            </a:r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flipH="1" flipV="1">
            <a:off x="2971800" y="5334000"/>
            <a:ext cx="6858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 flipV="1">
            <a:off x="4419600" y="4572000"/>
            <a:ext cx="1219200" cy="228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6" grpId="0" autoUpdateAnimBg="0"/>
      <p:bldP spid="56327" grpId="0" animBg="1"/>
      <p:bldP spid="56328" grpId="0" animBg="1"/>
      <p:bldP spid="56329" grpId="0" animBg="1" autoUpdateAnimBg="0"/>
      <p:bldP spid="56330" grpId="0" autoUpdateAnimBg="0"/>
      <p:bldP spid="56331" grpId="0" autoUpdateAnimBg="0"/>
      <p:bldP spid="56332" grpId="0" animBg="1"/>
      <p:bldP spid="563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mbryo eye cross secti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33400"/>
            <a:ext cx="26162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 l="11667" t="26642" r="12500" b="19635"/>
          <a:stretch>
            <a:fillRect/>
          </a:stretch>
        </p:blipFill>
        <p:spPr bwMode="auto">
          <a:xfrm>
            <a:off x="0" y="0"/>
            <a:ext cx="69342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Freeform 3"/>
          <p:cNvSpPr>
            <a:spLocks/>
          </p:cNvSpPr>
          <p:nvPr/>
        </p:nvSpPr>
        <p:spPr bwMode="auto">
          <a:xfrm>
            <a:off x="4724400" y="2819400"/>
            <a:ext cx="88900" cy="1371600"/>
          </a:xfrm>
          <a:custGeom>
            <a:avLst/>
            <a:gdLst>
              <a:gd name="T0" fmla="*/ 48 w 104"/>
              <a:gd name="T1" fmla="*/ 0 h 904"/>
              <a:gd name="T2" fmla="*/ 96 w 104"/>
              <a:gd name="T3" fmla="*/ 768 h 904"/>
              <a:gd name="T4" fmla="*/ 0 w 104"/>
              <a:gd name="T5" fmla="*/ 816 h 904"/>
              <a:gd name="T6" fmla="*/ 0 60000 65536"/>
              <a:gd name="T7" fmla="*/ 0 60000 65536"/>
              <a:gd name="T8" fmla="*/ 0 60000 65536"/>
              <a:gd name="T9" fmla="*/ 0 w 104"/>
              <a:gd name="T10" fmla="*/ 0 h 904"/>
              <a:gd name="T11" fmla="*/ 104 w 104"/>
              <a:gd name="T12" fmla="*/ 904 h 9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904">
                <a:moveTo>
                  <a:pt x="48" y="0"/>
                </a:moveTo>
                <a:cubicBezTo>
                  <a:pt x="76" y="316"/>
                  <a:pt x="104" y="632"/>
                  <a:pt x="96" y="768"/>
                </a:cubicBezTo>
                <a:cubicBezTo>
                  <a:pt x="88" y="904"/>
                  <a:pt x="16" y="808"/>
                  <a:pt x="0" y="816"/>
                </a:cubicBezTo>
              </a:path>
            </a:pathLst>
          </a:custGeom>
          <a:noFill/>
          <a:ln w="152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2" name="Freeform 4"/>
          <p:cNvSpPr>
            <a:spLocks/>
          </p:cNvSpPr>
          <p:nvPr/>
        </p:nvSpPr>
        <p:spPr bwMode="auto">
          <a:xfrm>
            <a:off x="3657600" y="4191000"/>
            <a:ext cx="838200" cy="76200"/>
          </a:xfrm>
          <a:custGeom>
            <a:avLst/>
            <a:gdLst>
              <a:gd name="T0" fmla="*/ 528 w 528"/>
              <a:gd name="T1" fmla="*/ 0 h 56"/>
              <a:gd name="T2" fmla="*/ 192 w 528"/>
              <a:gd name="T3" fmla="*/ 48 h 56"/>
              <a:gd name="T4" fmla="*/ 0 w 528"/>
              <a:gd name="T5" fmla="*/ 48 h 56"/>
              <a:gd name="T6" fmla="*/ 0 60000 65536"/>
              <a:gd name="T7" fmla="*/ 0 60000 65536"/>
              <a:gd name="T8" fmla="*/ 0 60000 65536"/>
              <a:gd name="T9" fmla="*/ 0 w 528"/>
              <a:gd name="T10" fmla="*/ 0 h 56"/>
              <a:gd name="T11" fmla="*/ 528 w 528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56">
                <a:moveTo>
                  <a:pt x="528" y="0"/>
                </a:moveTo>
                <a:cubicBezTo>
                  <a:pt x="404" y="20"/>
                  <a:pt x="280" y="40"/>
                  <a:pt x="192" y="48"/>
                </a:cubicBezTo>
                <a:cubicBezTo>
                  <a:pt x="104" y="56"/>
                  <a:pt x="32" y="48"/>
                  <a:pt x="0" y="48"/>
                </a:cubicBezTo>
              </a:path>
            </a:pathLst>
          </a:custGeom>
          <a:noFill/>
          <a:ln w="152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304800" y="49530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9900"/>
                </a:solidFill>
                <a:latin typeface="Arial" pitchFamily="34" charset="0"/>
              </a:rPr>
              <a:t>Tensor</a:t>
            </a:r>
            <a:r>
              <a:rPr lang="en-US" sz="1800" b="1">
                <a:latin typeface="Arial" pitchFamily="34" charset="0"/>
              </a:rPr>
              <a:t> </a:t>
            </a:r>
            <a:r>
              <a:rPr lang="en-US" sz="1800" b="1">
                <a:solidFill>
                  <a:srgbClr val="FF9900"/>
                </a:solidFill>
                <a:latin typeface="Arial" pitchFamily="34" charset="0"/>
              </a:rPr>
              <a:t>veli palatini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>
            <a:off x="4953000" y="2895600"/>
            <a:ext cx="304800" cy="2438400"/>
          </a:xfrm>
          <a:prstGeom prst="line">
            <a:avLst/>
          </a:prstGeom>
          <a:noFill/>
          <a:ln w="177800">
            <a:solidFill>
              <a:srgbClr val="00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4191000" y="53340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99FF"/>
                </a:solidFill>
                <a:latin typeface="Arial" pitchFamily="34" charset="0"/>
              </a:rPr>
              <a:t>Medial pterygoid</a:t>
            </a:r>
          </a:p>
        </p:txBody>
      </p:sp>
      <p:sp>
        <p:nvSpPr>
          <p:cNvPr id="135176" name="Line 8"/>
          <p:cNvSpPr>
            <a:spLocks noChangeShapeType="1"/>
          </p:cNvSpPr>
          <p:nvPr/>
        </p:nvSpPr>
        <p:spPr bwMode="auto">
          <a:xfrm flipV="1">
            <a:off x="5257800" y="2971800"/>
            <a:ext cx="838200" cy="762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77" name="Line 9"/>
          <p:cNvSpPr>
            <a:spLocks noChangeShapeType="1"/>
          </p:cNvSpPr>
          <p:nvPr/>
        </p:nvSpPr>
        <p:spPr bwMode="auto">
          <a:xfrm>
            <a:off x="7391400" y="5029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78" name="Line 10"/>
          <p:cNvSpPr>
            <a:spLocks noChangeShapeType="1"/>
          </p:cNvSpPr>
          <p:nvPr/>
        </p:nvSpPr>
        <p:spPr bwMode="auto">
          <a:xfrm>
            <a:off x="5486400" y="2590800"/>
            <a:ext cx="1066800" cy="2286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79" name="Line 11"/>
          <p:cNvSpPr>
            <a:spLocks noChangeShapeType="1"/>
          </p:cNvSpPr>
          <p:nvPr/>
        </p:nvSpPr>
        <p:spPr bwMode="auto">
          <a:xfrm flipV="1">
            <a:off x="5410200" y="3200400"/>
            <a:ext cx="609600" cy="228600"/>
          </a:xfrm>
          <a:prstGeom prst="line">
            <a:avLst/>
          </a:prstGeom>
          <a:noFill/>
          <a:ln w="57150">
            <a:solidFill>
              <a:srgbClr val="99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80" name="Freeform 12"/>
          <p:cNvSpPr>
            <a:spLocks/>
          </p:cNvSpPr>
          <p:nvPr/>
        </p:nvSpPr>
        <p:spPr bwMode="auto">
          <a:xfrm>
            <a:off x="1905000" y="2895600"/>
            <a:ext cx="1752600" cy="1447800"/>
          </a:xfrm>
          <a:custGeom>
            <a:avLst/>
            <a:gdLst>
              <a:gd name="T0" fmla="*/ 336 w 1200"/>
              <a:gd name="T1" fmla="*/ 0 h 912"/>
              <a:gd name="T2" fmla="*/ 144 w 1200"/>
              <a:gd name="T3" fmla="*/ 768 h 912"/>
              <a:gd name="T4" fmla="*/ 1200 w 1200"/>
              <a:gd name="T5" fmla="*/ 864 h 912"/>
              <a:gd name="T6" fmla="*/ 0 60000 65536"/>
              <a:gd name="T7" fmla="*/ 0 60000 65536"/>
              <a:gd name="T8" fmla="*/ 0 60000 65536"/>
              <a:gd name="T9" fmla="*/ 0 w 1200"/>
              <a:gd name="T10" fmla="*/ 0 h 912"/>
              <a:gd name="T11" fmla="*/ 1200 w 1200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0" h="912">
                <a:moveTo>
                  <a:pt x="336" y="0"/>
                </a:moveTo>
                <a:cubicBezTo>
                  <a:pt x="168" y="312"/>
                  <a:pt x="0" y="624"/>
                  <a:pt x="144" y="768"/>
                </a:cubicBezTo>
                <a:cubicBezTo>
                  <a:pt x="288" y="912"/>
                  <a:pt x="1024" y="848"/>
                  <a:pt x="1200" y="864"/>
                </a:cubicBezTo>
              </a:path>
            </a:pathLst>
          </a:custGeom>
          <a:noFill/>
          <a:ln w="15240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81" name="Line 13"/>
          <p:cNvSpPr>
            <a:spLocks noChangeShapeType="1"/>
          </p:cNvSpPr>
          <p:nvPr/>
        </p:nvSpPr>
        <p:spPr bwMode="auto">
          <a:xfrm>
            <a:off x="5791200" y="2438400"/>
            <a:ext cx="685800" cy="228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6858000" y="17526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CC00"/>
                </a:solidFill>
                <a:latin typeface="Arial" pitchFamily="34" charset="0"/>
              </a:rPr>
              <a:t>Lateral pterygoid upper head – to articular disc</a:t>
            </a:r>
          </a:p>
        </p:txBody>
      </p:sp>
      <p:sp>
        <p:nvSpPr>
          <p:cNvPr id="135183" name="Line 15"/>
          <p:cNvSpPr>
            <a:spLocks noChangeShapeType="1"/>
          </p:cNvSpPr>
          <p:nvPr/>
        </p:nvSpPr>
        <p:spPr bwMode="auto">
          <a:xfrm flipV="1">
            <a:off x="5715000" y="3352800"/>
            <a:ext cx="381000" cy="685800"/>
          </a:xfrm>
          <a:prstGeom prst="line">
            <a:avLst/>
          </a:prstGeom>
          <a:noFill/>
          <a:ln w="76200">
            <a:solidFill>
              <a:srgbClr val="99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84" name="Text Box 16"/>
          <p:cNvSpPr txBox="1">
            <a:spLocks noChangeArrowheads="1"/>
          </p:cNvSpPr>
          <p:nvPr/>
        </p:nvSpPr>
        <p:spPr bwMode="auto">
          <a:xfrm>
            <a:off x="6324600" y="32004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FF33"/>
                </a:solidFill>
                <a:latin typeface="Arial" pitchFamily="34" charset="0"/>
              </a:rPr>
              <a:t>Lateral pterygoid lower head to neck of mandibular condyle</a:t>
            </a:r>
          </a:p>
        </p:txBody>
      </p:sp>
      <p:sp>
        <p:nvSpPr>
          <p:cNvPr id="135185" name="Line 17"/>
          <p:cNvSpPr>
            <a:spLocks noChangeShapeType="1"/>
          </p:cNvSpPr>
          <p:nvPr/>
        </p:nvSpPr>
        <p:spPr bwMode="auto">
          <a:xfrm>
            <a:off x="53340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186" name="Text Box 18"/>
          <p:cNvSpPr txBox="1">
            <a:spLocks noChangeArrowheads="1"/>
          </p:cNvSpPr>
          <p:nvPr/>
        </p:nvSpPr>
        <p:spPr bwMode="auto">
          <a:xfrm>
            <a:off x="304800" y="762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Arial" pitchFamily="34" charset="0"/>
              </a:rPr>
              <a:t>Sphenoid/Muscular origins</a:t>
            </a:r>
          </a:p>
        </p:txBody>
      </p:sp>
      <p:sp>
        <p:nvSpPr>
          <p:cNvPr id="135187" name="Text Box 19"/>
          <p:cNvSpPr txBox="1">
            <a:spLocks noChangeArrowheads="1"/>
          </p:cNvSpPr>
          <p:nvPr/>
        </p:nvSpPr>
        <p:spPr bwMode="auto">
          <a:xfrm>
            <a:off x="228600" y="6477000"/>
            <a:ext cx="4495800" cy="36671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“Pterygoid” means “talon-like”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b="30634"/>
          <a:stretch>
            <a:fillRect/>
          </a:stretch>
        </p:blipFill>
        <p:spPr bwMode="auto">
          <a:xfrm>
            <a:off x="0" y="0"/>
            <a:ext cx="73914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228600" y="63246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MRI series 1 of 6 – coronal section, anterior to posterior</a:t>
            </a:r>
          </a:p>
        </p:txBody>
      </p:sp>
      <p:sp>
        <p:nvSpPr>
          <p:cNvPr id="136196" name="Freeform 4"/>
          <p:cNvSpPr>
            <a:spLocks/>
          </p:cNvSpPr>
          <p:nvPr/>
        </p:nvSpPr>
        <p:spPr bwMode="auto">
          <a:xfrm>
            <a:off x="4876800" y="23813"/>
            <a:ext cx="1219200" cy="2566987"/>
          </a:xfrm>
          <a:custGeom>
            <a:avLst/>
            <a:gdLst>
              <a:gd name="T0" fmla="*/ 695 w 768"/>
              <a:gd name="T1" fmla="*/ 22 h 1617"/>
              <a:gd name="T2" fmla="*/ 594 w 768"/>
              <a:gd name="T3" fmla="*/ 12 h 1617"/>
              <a:gd name="T4" fmla="*/ 549 w 768"/>
              <a:gd name="T5" fmla="*/ 86 h 1617"/>
              <a:gd name="T6" fmla="*/ 494 w 768"/>
              <a:gd name="T7" fmla="*/ 287 h 1617"/>
              <a:gd name="T8" fmla="*/ 439 w 768"/>
              <a:gd name="T9" fmla="*/ 396 h 1617"/>
              <a:gd name="T10" fmla="*/ 411 w 768"/>
              <a:gd name="T11" fmla="*/ 451 h 1617"/>
              <a:gd name="T12" fmla="*/ 393 w 768"/>
              <a:gd name="T13" fmla="*/ 506 h 1617"/>
              <a:gd name="T14" fmla="*/ 320 w 768"/>
              <a:gd name="T15" fmla="*/ 607 h 1617"/>
              <a:gd name="T16" fmla="*/ 283 w 768"/>
              <a:gd name="T17" fmla="*/ 707 h 1617"/>
              <a:gd name="T18" fmla="*/ 256 w 768"/>
              <a:gd name="T19" fmla="*/ 835 h 1617"/>
              <a:gd name="T20" fmla="*/ 192 w 768"/>
              <a:gd name="T21" fmla="*/ 899 h 1617"/>
              <a:gd name="T22" fmla="*/ 101 w 768"/>
              <a:gd name="T23" fmla="*/ 982 h 1617"/>
              <a:gd name="T24" fmla="*/ 55 w 768"/>
              <a:gd name="T25" fmla="*/ 1018 h 1617"/>
              <a:gd name="T26" fmla="*/ 46 w 768"/>
              <a:gd name="T27" fmla="*/ 1046 h 1617"/>
              <a:gd name="T28" fmla="*/ 18 w 768"/>
              <a:gd name="T29" fmla="*/ 1064 h 1617"/>
              <a:gd name="T30" fmla="*/ 46 w 768"/>
              <a:gd name="T31" fmla="*/ 1228 h 1617"/>
              <a:gd name="T32" fmla="*/ 101 w 768"/>
              <a:gd name="T33" fmla="*/ 1347 h 1617"/>
              <a:gd name="T34" fmla="*/ 155 w 768"/>
              <a:gd name="T35" fmla="*/ 1457 h 1617"/>
              <a:gd name="T36" fmla="*/ 201 w 768"/>
              <a:gd name="T37" fmla="*/ 1567 h 1617"/>
              <a:gd name="T38" fmla="*/ 229 w 768"/>
              <a:gd name="T39" fmla="*/ 1612 h 1617"/>
              <a:gd name="T40" fmla="*/ 238 w 768"/>
              <a:gd name="T41" fmla="*/ 1585 h 1617"/>
              <a:gd name="T42" fmla="*/ 293 w 768"/>
              <a:gd name="T43" fmla="*/ 1466 h 1617"/>
              <a:gd name="T44" fmla="*/ 302 w 768"/>
              <a:gd name="T45" fmla="*/ 1439 h 1617"/>
              <a:gd name="T46" fmla="*/ 320 w 768"/>
              <a:gd name="T47" fmla="*/ 1420 h 1617"/>
              <a:gd name="T48" fmla="*/ 357 w 768"/>
              <a:gd name="T49" fmla="*/ 1292 h 1617"/>
              <a:gd name="T50" fmla="*/ 430 w 768"/>
              <a:gd name="T51" fmla="*/ 1201 h 1617"/>
              <a:gd name="T52" fmla="*/ 439 w 768"/>
              <a:gd name="T53" fmla="*/ 1055 h 1617"/>
              <a:gd name="T54" fmla="*/ 485 w 768"/>
              <a:gd name="T55" fmla="*/ 918 h 1617"/>
              <a:gd name="T56" fmla="*/ 539 w 768"/>
              <a:gd name="T57" fmla="*/ 780 h 1617"/>
              <a:gd name="T58" fmla="*/ 603 w 768"/>
              <a:gd name="T59" fmla="*/ 607 h 1617"/>
              <a:gd name="T60" fmla="*/ 686 w 768"/>
              <a:gd name="T61" fmla="*/ 378 h 1617"/>
              <a:gd name="T62" fmla="*/ 731 w 768"/>
              <a:gd name="T63" fmla="*/ 296 h 1617"/>
              <a:gd name="T64" fmla="*/ 759 w 768"/>
              <a:gd name="T65" fmla="*/ 204 h 1617"/>
              <a:gd name="T66" fmla="*/ 768 w 768"/>
              <a:gd name="T67" fmla="*/ 177 h 1617"/>
              <a:gd name="T68" fmla="*/ 759 w 768"/>
              <a:gd name="T69" fmla="*/ 113 h 1617"/>
              <a:gd name="T70" fmla="*/ 731 w 768"/>
              <a:gd name="T71" fmla="*/ 86 h 1617"/>
              <a:gd name="T72" fmla="*/ 722 w 768"/>
              <a:gd name="T73" fmla="*/ 58 h 1617"/>
              <a:gd name="T74" fmla="*/ 695 w 768"/>
              <a:gd name="T75" fmla="*/ 22 h 161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68"/>
              <a:gd name="T115" fmla="*/ 0 h 1617"/>
              <a:gd name="T116" fmla="*/ 768 w 768"/>
              <a:gd name="T117" fmla="*/ 1617 h 161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68" h="1617">
                <a:moveTo>
                  <a:pt x="695" y="22"/>
                </a:moveTo>
                <a:cubicBezTo>
                  <a:pt x="655" y="13"/>
                  <a:pt x="632" y="0"/>
                  <a:pt x="594" y="12"/>
                </a:cubicBezTo>
                <a:cubicBezTo>
                  <a:pt x="572" y="36"/>
                  <a:pt x="559" y="55"/>
                  <a:pt x="549" y="86"/>
                </a:cubicBezTo>
                <a:cubicBezTo>
                  <a:pt x="542" y="152"/>
                  <a:pt x="543" y="235"/>
                  <a:pt x="494" y="287"/>
                </a:cubicBezTo>
                <a:cubicBezTo>
                  <a:pt x="482" y="324"/>
                  <a:pt x="461" y="363"/>
                  <a:pt x="439" y="396"/>
                </a:cubicBezTo>
                <a:cubicBezTo>
                  <a:pt x="407" y="495"/>
                  <a:pt x="458" y="348"/>
                  <a:pt x="411" y="451"/>
                </a:cubicBezTo>
                <a:cubicBezTo>
                  <a:pt x="403" y="469"/>
                  <a:pt x="404" y="490"/>
                  <a:pt x="393" y="506"/>
                </a:cubicBezTo>
                <a:cubicBezTo>
                  <a:pt x="370" y="542"/>
                  <a:pt x="349" y="576"/>
                  <a:pt x="320" y="607"/>
                </a:cubicBezTo>
                <a:cubicBezTo>
                  <a:pt x="310" y="657"/>
                  <a:pt x="296" y="661"/>
                  <a:pt x="283" y="707"/>
                </a:cubicBezTo>
                <a:cubicBezTo>
                  <a:pt x="279" y="739"/>
                  <a:pt x="276" y="804"/>
                  <a:pt x="256" y="835"/>
                </a:cubicBezTo>
                <a:cubicBezTo>
                  <a:pt x="236" y="867"/>
                  <a:pt x="220" y="876"/>
                  <a:pt x="192" y="899"/>
                </a:cubicBezTo>
                <a:cubicBezTo>
                  <a:pt x="160" y="925"/>
                  <a:pt x="135" y="958"/>
                  <a:pt x="101" y="982"/>
                </a:cubicBezTo>
                <a:cubicBezTo>
                  <a:pt x="76" y="1050"/>
                  <a:pt x="114" y="969"/>
                  <a:pt x="55" y="1018"/>
                </a:cubicBezTo>
                <a:cubicBezTo>
                  <a:pt x="47" y="1024"/>
                  <a:pt x="52" y="1038"/>
                  <a:pt x="46" y="1046"/>
                </a:cubicBezTo>
                <a:cubicBezTo>
                  <a:pt x="39" y="1055"/>
                  <a:pt x="27" y="1058"/>
                  <a:pt x="18" y="1064"/>
                </a:cubicBezTo>
                <a:cubicBezTo>
                  <a:pt x="0" y="1119"/>
                  <a:pt x="13" y="1182"/>
                  <a:pt x="46" y="1228"/>
                </a:cubicBezTo>
                <a:cubicBezTo>
                  <a:pt x="56" y="1270"/>
                  <a:pt x="76" y="1311"/>
                  <a:pt x="101" y="1347"/>
                </a:cubicBezTo>
                <a:cubicBezTo>
                  <a:pt x="114" y="1386"/>
                  <a:pt x="136" y="1421"/>
                  <a:pt x="155" y="1457"/>
                </a:cubicBezTo>
                <a:cubicBezTo>
                  <a:pt x="175" y="1495"/>
                  <a:pt x="170" y="1534"/>
                  <a:pt x="201" y="1567"/>
                </a:cubicBezTo>
                <a:cubicBezTo>
                  <a:pt x="202" y="1570"/>
                  <a:pt x="213" y="1617"/>
                  <a:pt x="229" y="1612"/>
                </a:cubicBezTo>
                <a:cubicBezTo>
                  <a:pt x="238" y="1609"/>
                  <a:pt x="235" y="1594"/>
                  <a:pt x="238" y="1585"/>
                </a:cubicBezTo>
                <a:cubicBezTo>
                  <a:pt x="248" y="1526"/>
                  <a:pt x="251" y="1505"/>
                  <a:pt x="293" y="1466"/>
                </a:cubicBezTo>
                <a:cubicBezTo>
                  <a:pt x="296" y="1457"/>
                  <a:pt x="297" y="1447"/>
                  <a:pt x="302" y="1439"/>
                </a:cubicBezTo>
                <a:cubicBezTo>
                  <a:pt x="306" y="1431"/>
                  <a:pt x="316" y="1428"/>
                  <a:pt x="320" y="1420"/>
                </a:cubicBezTo>
                <a:cubicBezTo>
                  <a:pt x="340" y="1380"/>
                  <a:pt x="335" y="1331"/>
                  <a:pt x="357" y="1292"/>
                </a:cubicBezTo>
                <a:cubicBezTo>
                  <a:pt x="379" y="1253"/>
                  <a:pt x="399" y="1231"/>
                  <a:pt x="430" y="1201"/>
                </a:cubicBezTo>
                <a:cubicBezTo>
                  <a:pt x="433" y="1152"/>
                  <a:pt x="433" y="1103"/>
                  <a:pt x="439" y="1055"/>
                </a:cubicBezTo>
                <a:cubicBezTo>
                  <a:pt x="445" y="1012"/>
                  <a:pt x="470" y="960"/>
                  <a:pt x="485" y="918"/>
                </a:cubicBezTo>
                <a:cubicBezTo>
                  <a:pt x="503" y="870"/>
                  <a:pt x="511" y="823"/>
                  <a:pt x="539" y="780"/>
                </a:cubicBezTo>
                <a:cubicBezTo>
                  <a:pt x="550" y="707"/>
                  <a:pt x="574" y="670"/>
                  <a:pt x="603" y="607"/>
                </a:cubicBezTo>
                <a:cubicBezTo>
                  <a:pt x="636" y="533"/>
                  <a:pt x="640" y="446"/>
                  <a:pt x="686" y="378"/>
                </a:cubicBezTo>
                <a:cubicBezTo>
                  <a:pt x="708" y="311"/>
                  <a:pt x="690" y="337"/>
                  <a:pt x="731" y="296"/>
                </a:cubicBezTo>
                <a:cubicBezTo>
                  <a:pt x="746" y="242"/>
                  <a:pt x="738" y="269"/>
                  <a:pt x="759" y="204"/>
                </a:cubicBezTo>
                <a:cubicBezTo>
                  <a:pt x="762" y="195"/>
                  <a:pt x="768" y="177"/>
                  <a:pt x="768" y="177"/>
                </a:cubicBezTo>
                <a:cubicBezTo>
                  <a:pt x="765" y="156"/>
                  <a:pt x="767" y="133"/>
                  <a:pt x="759" y="113"/>
                </a:cubicBezTo>
                <a:cubicBezTo>
                  <a:pt x="754" y="101"/>
                  <a:pt x="738" y="97"/>
                  <a:pt x="731" y="86"/>
                </a:cubicBezTo>
                <a:cubicBezTo>
                  <a:pt x="726" y="78"/>
                  <a:pt x="727" y="67"/>
                  <a:pt x="722" y="58"/>
                </a:cubicBezTo>
                <a:cubicBezTo>
                  <a:pt x="715" y="45"/>
                  <a:pt x="704" y="34"/>
                  <a:pt x="695" y="22"/>
                </a:cubicBezTo>
                <a:close/>
              </a:path>
            </a:pathLst>
          </a:custGeom>
          <a:noFill/>
          <a:ln w="38100" cap="flat" cmpd="sng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197" name="Freeform 5"/>
          <p:cNvSpPr>
            <a:spLocks/>
          </p:cNvSpPr>
          <p:nvPr/>
        </p:nvSpPr>
        <p:spPr bwMode="auto">
          <a:xfrm>
            <a:off x="5030788" y="1717675"/>
            <a:ext cx="1036637" cy="2735263"/>
          </a:xfrm>
          <a:custGeom>
            <a:avLst/>
            <a:gdLst>
              <a:gd name="T0" fmla="*/ 644 w 653"/>
              <a:gd name="T1" fmla="*/ 6 h 1723"/>
              <a:gd name="T2" fmla="*/ 506 w 653"/>
              <a:gd name="T3" fmla="*/ 43 h 1723"/>
              <a:gd name="T4" fmla="*/ 442 w 653"/>
              <a:gd name="T5" fmla="*/ 107 h 1723"/>
              <a:gd name="T6" fmla="*/ 388 w 653"/>
              <a:gd name="T7" fmla="*/ 171 h 1723"/>
              <a:gd name="T8" fmla="*/ 351 w 653"/>
              <a:gd name="T9" fmla="*/ 216 h 1723"/>
              <a:gd name="T10" fmla="*/ 342 w 653"/>
              <a:gd name="T11" fmla="*/ 244 h 1723"/>
              <a:gd name="T12" fmla="*/ 296 w 653"/>
              <a:gd name="T13" fmla="*/ 326 h 1723"/>
              <a:gd name="T14" fmla="*/ 269 w 653"/>
              <a:gd name="T15" fmla="*/ 417 h 1723"/>
              <a:gd name="T16" fmla="*/ 260 w 653"/>
              <a:gd name="T17" fmla="*/ 445 h 1723"/>
              <a:gd name="T18" fmla="*/ 177 w 653"/>
              <a:gd name="T19" fmla="*/ 701 h 1723"/>
              <a:gd name="T20" fmla="*/ 150 w 653"/>
              <a:gd name="T21" fmla="*/ 1103 h 1723"/>
              <a:gd name="T22" fmla="*/ 122 w 653"/>
              <a:gd name="T23" fmla="*/ 1496 h 1723"/>
              <a:gd name="T24" fmla="*/ 95 w 653"/>
              <a:gd name="T25" fmla="*/ 1606 h 1723"/>
              <a:gd name="T26" fmla="*/ 58 w 653"/>
              <a:gd name="T27" fmla="*/ 1661 h 1723"/>
              <a:gd name="T28" fmla="*/ 49 w 653"/>
              <a:gd name="T29" fmla="*/ 1688 h 1723"/>
              <a:gd name="T30" fmla="*/ 49 w 653"/>
              <a:gd name="T31" fmla="*/ 1707 h 1723"/>
              <a:gd name="T32" fmla="*/ 95 w 653"/>
              <a:gd name="T33" fmla="*/ 1670 h 1723"/>
              <a:gd name="T34" fmla="*/ 159 w 653"/>
              <a:gd name="T35" fmla="*/ 1606 h 1723"/>
              <a:gd name="T36" fmla="*/ 196 w 653"/>
              <a:gd name="T37" fmla="*/ 1560 h 1723"/>
              <a:gd name="T38" fmla="*/ 241 w 653"/>
              <a:gd name="T39" fmla="*/ 1451 h 1723"/>
              <a:gd name="T40" fmla="*/ 250 w 653"/>
              <a:gd name="T41" fmla="*/ 1423 h 1723"/>
              <a:gd name="T42" fmla="*/ 296 w 653"/>
              <a:gd name="T43" fmla="*/ 1377 h 1723"/>
              <a:gd name="T44" fmla="*/ 333 w 653"/>
              <a:gd name="T45" fmla="*/ 1332 h 1723"/>
              <a:gd name="T46" fmla="*/ 342 w 653"/>
              <a:gd name="T47" fmla="*/ 1304 h 1723"/>
              <a:gd name="T48" fmla="*/ 360 w 653"/>
              <a:gd name="T49" fmla="*/ 1277 h 1723"/>
              <a:gd name="T50" fmla="*/ 388 w 653"/>
              <a:gd name="T51" fmla="*/ 1231 h 1723"/>
              <a:gd name="T52" fmla="*/ 415 w 653"/>
              <a:gd name="T53" fmla="*/ 1185 h 1723"/>
              <a:gd name="T54" fmla="*/ 433 w 653"/>
              <a:gd name="T55" fmla="*/ 1076 h 1723"/>
              <a:gd name="T56" fmla="*/ 488 w 653"/>
              <a:gd name="T57" fmla="*/ 939 h 1723"/>
              <a:gd name="T58" fmla="*/ 534 w 653"/>
              <a:gd name="T59" fmla="*/ 829 h 1723"/>
              <a:gd name="T60" fmla="*/ 570 w 653"/>
              <a:gd name="T61" fmla="*/ 737 h 1723"/>
              <a:gd name="T62" fmla="*/ 580 w 653"/>
              <a:gd name="T63" fmla="*/ 353 h 1723"/>
              <a:gd name="T64" fmla="*/ 653 w 653"/>
              <a:gd name="T65" fmla="*/ 88 h 1723"/>
              <a:gd name="T66" fmla="*/ 644 w 653"/>
              <a:gd name="T67" fmla="*/ 24 h 1723"/>
              <a:gd name="T68" fmla="*/ 625 w 653"/>
              <a:gd name="T69" fmla="*/ 6 h 1723"/>
              <a:gd name="T70" fmla="*/ 644 w 653"/>
              <a:gd name="T71" fmla="*/ 6 h 172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53"/>
              <a:gd name="T109" fmla="*/ 0 h 1723"/>
              <a:gd name="T110" fmla="*/ 653 w 653"/>
              <a:gd name="T111" fmla="*/ 1723 h 172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53" h="1723">
                <a:moveTo>
                  <a:pt x="644" y="6"/>
                </a:moveTo>
                <a:cubicBezTo>
                  <a:pt x="578" y="13"/>
                  <a:pt x="555" y="10"/>
                  <a:pt x="506" y="43"/>
                </a:cubicBezTo>
                <a:cubicBezTo>
                  <a:pt x="487" y="71"/>
                  <a:pt x="465" y="84"/>
                  <a:pt x="442" y="107"/>
                </a:cubicBezTo>
                <a:cubicBezTo>
                  <a:pt x="431" y="141"/>
                  <a:pt x="412" y="146"/>
                  <a:pt x="388" y="171"/>
                </a:cubicBezTo>
                <a:cubicBezTo>
                  <a:pt x="361" y="244"/>
                  <a:pt x="401" y="152"/>
                  <a:pt x="351" y="216"/>
                </a:cubicBezTo>
                <a:cubicBezTo>
                  <a:pt x="345" y="224"/>
                  <a:pt x="346" y="235"/>
                  <a:pt x="342" y="244"/>
                </a:cubicBezTo>
                <a:cubicBezTo>
                  <a:pt x="328" y="272"/>
                  <a:pt x="313" y="300"/>
                  <a:pt x="296" y="326"/>
                </a:cubicBezTo>
                <a:cubicBezTo>
                  <a:pt x="282" y="384"/>
                  <a:pt x="292" y="348"/>
                  <a:pt x="269" y="417"/>
                </a:cubicBezTo>
                <a:cubicBezTo>
                  <a:pt x="266" y="426"/>
                  <a:pt x="260" y="445"/>
                  <a:pt x="260" y="445"/>
                </a:cubicBezTo>
                <a:cubicBezTo>
                  <a:pt x="251" y="521"/>
                  <a:pt x="235" y="643"/>
                  <a:pt x="177" y="701"/>
                </a:cubicBezTo>
                <a:cubicBezTo>
                  <a:pt x="134" y="830"/>
                  <a:pt x="193" y="974"/>
                  <a:pt x="150" y="1103"/>
                </a:cubicBezTo>
                <a:cubicBezTo>
                  <a:pt x="144" y="1231"/>
                  <a:pt x="148" y="1369"/>
                  <a:pt x="122" y="1496"/>
                </a:cubicBezTo>
                <a:cubicBezTo>
                  <a:pt x="115" y="1531"/>
                  <a:pt x="112" y="1575"/>
                  <a:pt x="95" y="1606"/>
                </a:cubicBezTo>
                <a:cubicBezTo>
                  <a:pt x="84" y="1625"/>
                  <a:pt x="58" y="1661"/>
                  <a:pt x="58" y="1661"/>
                </a:cubicBezTo>
                <a:cubicBezTo>
                  <a:pt x="55" y="1670"/>
                  <a:pt x="54" y="1680"/>
                  <a:pt x="49" y="1688"/>
                </a:cubicBezTo>
                <a:cubicBezTo>
                  <a:pt x="29" y="1718"/>
                  <a:pt x="0" y="1723"/>
                  <a:pt x="49" y="1707"/>
                </a:cubicBezTo>
                <a:cubicBezTo>
                  <a:pt x="57" y="1699"/>
                  <a:pt x="89" y="1676"/>
                  <a:pt x="95" y="1670"/>
                </a:cubicBezTo>
                <a:cubicBezTo>
                  <a:pt x="120" y="1645"/>
                  <a:pt x="128" y="1626"/>
                  <a:pt x="159" y="1606"/>
                </a:cubicBezTo>
                <a:cubicBezTo>
                  <a:pt x="170" y="1590"/>
                  <a:pt x="186" y="1577"/>
                  <a:pt x="196" y="1560"/>
                </a:cubicBezTo>
                <a:cubicBezTo>
                  <a:pt x="215" y="1529"/>
                  <a:pt x="230" y="1485"/>
                  <a:pt x="241" y="1451"/>
                </a:cubicBezTo>
                <a:cubicBezTo>
                  <a:pt x="244" y="1442"/>
                  <a:pt x="243" y="1430"/>
                  <a:pt x="250" y="1423"/>
                </a:cubicBezTo>
                <a:cubicBezTo>
                  <a:pt x="265" y="1408"/>
                  <a:pt x="296" y="1377"/>
                  <a:pt x="296" y="1377"/>
                </a:cubicBezTo>
                <a:cubicBezTo>
                  <a:pt x="319" y="1308"/>
                  <a:pt x="285" y="1392"/>
                  <a:pt x="333" y="1332"/>
                </a:cubicBezTo>
                <a:cubicBezTo>
                  <a:pt x="339" y="1324"/>
                  <a:pt x="338" y="1313"/>
                  <a:pt x="342" y="1304"/>
                </a:cubicBezTo>
                <a:cubicBezTo>
                  <a:pt x="347" y="1294"/>
                  <a:pt x="354" y="1286"/>
                  <a:pt x="360" y="1277"/>
                </a:cubicBezTo>
                <a:cubicBezTo>
                  <a:pt x="385" y="1201"/>
                  <a:pt x="350" y="1291"/>
                  <a:pt x="388" y="1231"/>
                </a:cubicBezTo>
                <a:cubicBezTo>
                  <a:pt x="429" y="1164"/>
                  <a:pt x="363" y="1240"/>
                  <a:pt x="415" y="1185"/>
                </a:cubicBezTo>
                <a:cubicBezTo>
                  <a:pt x="436" y="1122"/>
                  <a:pt x="413" y="1196"/>
                  <a:pt x="433" y="1076"/>
                </a:cubicBezTo>
                <a:cubicBezTo>
                  <a:pt x="441" y="1029"/>
                  <a:pt x="462" y="978"/>
                  <a:pt x="488" y="939"/>
                </a:cubicBezTo>
                <a:cubicBezTo>
                  <a:pt x="502" y="896"/>
                  <a:pt x="510" y="865"/>
                  <a:pt x="534" y="829"/>
                </a:cubicBezTo>
                <a:cubicBezTo>
                  <a:pt x="556" y="761"/>
                  <a:pt x="544" y="791"/>
                  <a:pt x="570" y="737"/>
                </a:cubicBezTo>
                <a:cubicBezTo>
                  <a:pt x="573" y="609"/>
                  <a:pt x="572" y="481"/>
                  <a:pt x="580" y="353"/>
                </a:cubicBezTo>
                <a:cubicBezTo>
                  <a:pt x="585" y="277"/>
                  <a:pt x="629" y="162"/>
                  <a:pt x="653" y="88"/>
                </a:cubicBezTo>
                <a:cubicBezTo>
                  <a:pt x="650" y="67"/>
                  <a:pt x="651" y="44"/>
                  <a:pt x="644" y="24"/>
                </a:cubicBezTo>
                <a:cubicBezTo>
                  <a:pt x="641" y="16"/>
                  <a:pt x="625" y="15"/>
                  <a:pt x="625" y="6"/>
                </a:cubicBezTo>
                <a:cubicBezTo>
                  <a:pt x="625" y="0"/>
                  <a:pt x="638" y="6"/>
                  <a:pt x="644" y="6"/>
                </a:cubicBezTo>
                <a:close/>
              </a:path>
            </a:pathLst>
          </a:custGeom>
          <a:noFill/>
          <a:ln w="38100" cap="flat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6705600" y="3048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Temporalis m.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6629400" y="25146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6600"/>
                </a:solidFill>
                <a:latin typeface="Arial" pitchFamily="34" charset="0"/>
              </a:rPr>
              <a:t>Masseter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 b="24022"/>
          <a:stretch>
            <a:fillRect/>
          </a:stretch>
        </p:blipFill>
        <p:spPr bwMode="auto">
          <a:xfrm>
            <a:off x="0" y="0"/>
            <a:ext cx="739140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381000" y="6491288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MRI series 2 of 6</a:t>
            </a:r>
          </a:p>
        </p:txBody>
      </p:sp>
      <p:sp>
        <p:nvSpPr>
          <p:cNvPr id="137220" name="Freeform 4"/>
          <p:cNvSpPr>
            <a:spLocks/>
          </p:cNvSpPr>
          <p:nvPr/>
        </p:nvSpPr>
        <p:spPr bwMode="auto">
          <a:xfrm>
            <a:off x="4770438" y="2001838"/>
            <a:ext cx="474662" cy="776287"/>
          </a:xfrm>
          <a:custGeom>
            <a:avLst/>
            <a:gdLst>
              <a:gd name="T0" fmla="*/ 178 w 300"/>
              <a:gd name="T1" fmla="*/ 58 h 490"/>
              <a:gd name="T2" fmla="*/ 169 w 300"/>
              <a:gd name="T3" fmla="*/ 21 h 490"/>
              <a:gd name="T4" fmla="*/ 114 w 300"/>
              <a:gd name="T5" fmla="*/ 3 h 490"/>
              <a:gd name="T6" fmla="*/ 13 w 300"/>
              <a:gd name="T7" fmla="*/ 76 h 490"/>
              <a:gd name="T8" fmla="*/ 50 w 300"/>
              <a:gd name="T9" fmla="*/ 378 h 490"/>
              <a:gd name="T10" fmla="*/ 105 w 300"/>
              <a:gd name="T11" fmla="*/ 442 h 490"/>
              <a:gd name="T12" fmla="*/ 196 w 300"/>
              <a:gd name="T13" fmla="*/ 487 h 490"/>
              <a:gd name="T14" fmla="*/ 260 w 300"/>
              <a:gd name="T15" fmla="*/ 478 h 490"/>
              <a:gd name="T16" fmla="*/ 269 w 300"/>
              <a:gd name="T17" fmla="*/ 442 h 490"/>
              <a:gd name="T18" fmla="*/ 287 w 300"/>
              <a:gd name="T19" fmla="*/ 359 h 490"/>
              <a:gd name="T20" fmla="*/ 223 w 300"/>
              <a:gd name="T21" fmla="*/ 122 h 490"/>
              <a:gd name="T22" fmla="*/ 205 w 300"/>
              <a:gd name="T23" fmla="*/ 67 h 490"/>
              <a:gd name="T24" fmla="*/ 178 w 300"/>
              <a:gd name="T25" fmla="*/ 58 h 4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00"/>
              <a:gd name="T40" fmla="*/ 0 h 490"/>
              <a:gd name="T41" fmla="*/ 300 w 300"/>
              <a:gd name="T42" fmla="*/ 490 h 49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00" h="490">
                <a:moveTo>
                  <a:pt x="178" y="58"/>
                </a:moveTo>
                <a:cubicBezTo>
                  <a:pt x="175" y="46"/>
                  <a:pt x="179" y="29"/>
                  <a:pt x="169" y="21"/>
                </a:cubicBezTo>
                <a:cubicBezTo>
                  <a:pt x="154" y="8"/>
                  <a:pt x="114" y="3"/>
                  <a:pt x="114" y="3"/>
                </a:cubicBezTo>
                <a:cubicBezTo>
                  <a:pt x="37" y="14"/>
                  <a:pt x="28" y="0"/>
                  <a:pt x="13" y="76"/>
                </a:cubicBezTo>
                <a:cubicBezTo>
                  <a:pt x="20" y="166"/>
                  <a:pt x="0" y="304"/>
                  <a:pt x="50" y="378"/>
                </a:cubicBezTo>
                <a:cubicBezTo>
                  <a:pt x="65" y="424"/>
                  <a:pt x="66" y="420"/>
                  <a:pt x="105" y="442"/>
                </a:cubicBezTo>
                <a:cubicBezTo>
                  <a:pt x="191" y="490"/>
                  <a:pt x="125" y="470"/>
                  <a:pt x="196" y="487"/>
                </a:cubicBezTo>
                <a:cubicBezTo>
                  <a:pt x="217" y="484"/>
                  <a:pt x="242" y="489"/>
                  <a:pt x="260" y="478"/>
                </a:cubicBezTo>
                <a:cubicBezTo>
                  <a:pt x="271" y="472"/>
                  <a:pt x="266" y="454"/>
                  <a:pt x="269" y="442"/>
                </a:cubicBezTo>
                <a:cubicBezTo>
                  <a:pt x="295" y="325"/>
                  <a:pt x="263" y="459"/>
                  <a:pt x="287" y="359"/>
                </a:cubicBezTo>
                <a:cubicBezTo>
                  <a:pt x="282" y="276"/>
                  <a:pt x="300" y="172"/>
                  <a:pt x="223" y="122"/>
                </a:cubicBezTo>
                <a:cubicBezTo>
                  <a:pt x="217" y="104"/>
                  <a:pt x="211" y="85"/>
                  <a:pt x="205" y="67"/>
                </a:cubicBezTo>
                <a:cubicBezTo>
                  <a:pt x="193" y="31"/>
                  <a:pt x="203" y="32"/>
                  <a:pt x="178" y="58"/>
                </a:cubicBezTo>
                <a:close/>
              </a:path>
            </a:pathLst>
          </a:custGeom>
          <a:noFill/>
          <a:ln w="50800" cap="flat" cmpd="sng">
            <a:solidFill>
              <a:srgbClr val="99FF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1" name="Freeform 5"/>
          <p:cNvSpPr>
            <a:spLocks/>
          </p:cNvSpPr>
          <p:nvPr/>
        </p:nvSpPr>
        <p:spPr bwMode="auto">
          <a:xfrm>
            <a:off x="4743450" y="1543050"/>
            <a:ext cx="627063" cy="430213"/>
          </a:xfrm>
          <a:custGeom>
            <a:avLst/>
            <a:gdLst>
              <a:gd name="T0" fmla="*/ 239 w 395"/>
              <a:gd name="T1" fmla="*/ 25 h 271"/>
              <a:gd name="T2" fmla="*/ 66 w 395"/>
              <a:gd name="T3" fmla="*/ 25 h 271"/>
              <a:gd name="T4" fmla="*/ 47 w 395"/>
              <a:gd name="T5" fmla="*/ 43 h 271"/>
              <a:gd name="T6" fmla="*/ 20 w 395"/>
              <a:gd name="T7" fmla="*/ 52 h 271"/>
              <a:gd name="T8" fmla="*/ 66 w 395"/>
              <a:gd name="T9" fmla="*/ 171 h 271"/>
              <a:gd name="T10" fmla="*/ 93 w 395"/>
              <a:gd name="T11" fmla="*/ 198 h 271"/>
              <a:gd name="T12" fmla="*/ 111 w 395"/>
              <a:gd name="T13" fmla="*/ 217 h 271"/>
              <a:gd name="T14" fmla="*/ 175 w 395"/>
              <a:gd name="T15" fmla="*/ 271 h 271"/>
              <a:gd name="T16" fmla="*/ 340 w 395"/>
              <a:gd name="T17" fmla="*/ 235 h 271"/>
              <a:gd name="T18" fmla="*/ 395 w 395"/>
              <a:gd name="T19" fmla="*/ 162 h 271"/>
              <a:gd name="T20" fmla="*/ 340 w 395"/>
              <a:gd name="T21" fmla="*/ 34 h 271"/>
              <a:gd name="T22" fmla="*/ 322 w 395"/>
              <a:gd name="T23" fmla="*/ 15 h 271"/>
              <a:gd name="T24" fmla="*/ 239 w 395"/>
              <a:gd name="T25" fmla="*/ 25 h 2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5"/>
              <a:gd name="T40" fmla="*/ 0 h 271"/>
              <a:gd name="T41" fmla="*/ 395 w 395"/>
              <a:gd name="T42" fmla="*/ 271 h 2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5" h="271">
                <a:moveTo>
                  <a:pt x="239" y="25"/>
                </a:moveTo>
                <a:cubicBezTo>
                  <a:pt x="172" y="0"/>
                  <a:pt x="192" y="4"/>
                  <a:pt x="66" y="25"/>
                </a:cubicBezTo>
                <a:cubicBezTo>
                  <a:pt x="57" y="26"/>
                  <a:pt x="55" y="39"/>
                  <a:pt x="47" y="43"/>
                </a:cubicBezTo>
                <a:cubicBezTo>
                  <a:pt x="39" y="48"/>
                  <a:pt x="29" y="49"/>
                  <a:pt x="20" y="52"/>
                </a:cubicBezTo>
                <a:cubicBezTo>
                  <a:pt x="0" y="111"/>
                  <a:pt x="24" y="129"/>
                  <a:pt x="66" y="171"/>
                </a:cubicBezTo>
                <a:cubicBezTo>
                  <a:pt x="75" y="180"/>
                  <a:pt x="84" y="189"/>
                  <a:pt x="93" y="198"/>
                </a:cubicBezTo>
                <a:cubicBezTo>
                  <a:pt x="99" y="204"/>
                  <a:pt x="111" y="217"/>
                  <a:pt x="111" y="217"/>
                </a:cubicBezTo>
                <a:cubicBezTo>
                  <a:pt x="126" y="258"/>
                  <a:pt x="139" y="247"/>
                  <a:pt x="175" y="271"/>
                </a:cubicBezTo>
                <a:cubicBezTo>
                  <a:pt x="364" y="257"/>
                  <a:pt x="240" y="268"/>
                  <a:pt x="340" y="235"/>
                </a:cubicBezTo>
                <a:cubicBezTo>
                  <a:pt x="351" y="199"/>
                  <a:pt x="374" y="193"/>
                  <a:pt x="395" y="162"/>
                </a:cubicBezTo>
                <a:cubicBezTo>
                  <a:pt x="386" y="77"/>
                  <a:pt x="395" y="79"/>
                  <a:pt x="340" y="34"/>
                </a:cubicBezTo>
                <a:cubicBezTo>
                  <a:pt x="333" y="28"/>
                  <a:pt x="331" y="16"/>
                  <a:pt x="322" y="15"/>
                </a:cubicBezTo>
                <a:cubicBezTo>
                  <a:pt x="294" y="13"/>
                  <a:pt x="267" y="22"/>
                  <a:pt x="239" y="25"/>
                </a:cubicBezTo>
                <a:close/>
              </a:path>
            </a:pathLst>
          </a:custGeom>
          <a:noFill/>
          <a:ln w="50800" cap="flat" cmpd="sng">
            <a:solidFill>
              <a:srgbClr val="00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7010400" y="914400"/>
            <a:ext cx="1981200" cy="3902075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2000" b="1">
                <a:latin typeface="Arial" pitchFamily="34" charset="0"/>
              </a:rPr>
              <a:t>Lateral pterygoid </a:t>
            </a:r>
          </a:p>
          <a:p>
            <a:pPr marL="342900" indent="-342900" algn="ctr"/>
            <a:endParaRPr lang="en-US" sz="2000" b="1">
              <a:latin typeface="Arial" pitchFamily="34" charset="0"/>
            </a:endParaRPr>
          </a:p>
          <a:p>
            <a:pPr marL="342900" indent="-342900" algn="ctr"/>
            <a:r>
              <a:rPr lang="en-US" sz="2000" b="1">
                <a:latin typeface="Arial" pitchFamily="34" charset="0"/>
              </a:rPr>
              <a:t>Upper head: to articular disc</a:t>
            </a:r>
          </a:p>
          <a:p>
            <a:pPr marL="800100" lvl="1" indent="-342900" algn="ctr"/>
            <a:endParaRPr lang="en-US" sz="2000" b="1">
              <a:latin typeface="Arial" pitchFamily="34" charset="0"/>
            </a:endParaRPr>
          </a:p>
          <a:p>
            <a:pPr marL="342900" indent="-342900" algn="ctr"/>
            <a:r>
              <a:rPr lang="en-US" sz="2000" b="1">
                <a:latin typeface="Arial" pitchFamily="34" charset="0"/>
              </a:rPr>
              <a:t>Lower head: to neck of mandibular condyle</a:t>
            </a:r>
          </a:p>
          <a:p>
            <a:pPr marL="342900" indent="-342900" algn="ctr">
              <a:spcBef>
                <a:spcPct val="50000"/>
              </a:spcBef>
            </a:pPr>
            <a:endParaRPr lang="en-US" sz="20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 b="11542"/>
          <a:stretch>
            <a:fillRect/>
          </a:stretch>
        </p:blipFill>
        <p:spPr bwMode="auto">
          <a:xfrm>
            <a:off x="0" y="0"/>
            <a:ext cx="739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6477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MRI series 3 of 6</a:t>
            </a:r>
          </a:p>
        </p:txBody>
      </p:sp>
      <p:sp>
        <p:nvSpPr>
          <p:cNvPr id="138244" name="Freeform 4"/>
          <p:cNvSpPr>
            <a:spLocks/>
          </p:cNvSpPr>
          <p:nvPr/>
        </p:nvSpPr>
        <p:spPr bwMode="auto">
          <a:xfrm>
            <a:off x="4419600" y="2057400"/>
            <a:ext cx="838200" cy="525463"/>
          </a:xfrm>
          <a:custGeom>
            <a:avLst/>
            <a:gdLst>
              <a:gd name="T0" fmla="*/ 575 w 599"/>
              <a:gd name="T1" fmla="*/ 194 h 358"/>
              <a:gd name="T2" fmla="*/ 474 w 599"/>
              <a:gd name="T3" fmla="*/ 130 h 358"/>
              <a:gd name="T4" fmla="*/ 392 w 599"/>
              <a:gd name="T5" fmla="*/ 102 h 358"/>
              <a:gd name="T6" fmla="*/ 264 w 599"/>
              <a:gd name="T7" fmla="*/ 38 h 358"/>
              <a:gd name="T8" fmla="*/ 209 w 599"/>
              <a:gd name="T9" fmla="*/ 20 h 358"/>
              <a:gd name="T10" fmla="*/ 53 w 599"/>
              <a:gd name="T11" fmla="*/ 84 h 358"/>
              <a:gd name="T12" fmla="*/ 145 w 599"/>
              <a:gd name="T13" fmla="*/ 358 h 358"/>
              <a:gd name="T14" fmla="*/ 401 w 599"/>
              <a:gd name="T15" fmla="*/ 313 h 358"/>
              <a:gd name="T16" fmla="*/ 492 w 599"/>
              <a:gd name="T17" fmla="*/ 276 h 358"/>
              <a:gd name="T18" fmla="*/ 547 w 599"/>
              <a:gd name="T19" fmla="*/ 258 h 358"/>
              <a:gd name="T20" fmla="*/ 575 w 599"/>
              <a:gd name="T21" fmla="*/ 194 h 3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9"/>
              <a:gd name="T34" fmla="*/ 0 h 358"/>
              <a:gd name="T35" fmla="*/ 599 w 599"/>
              <a:gd name="T36" fmla="*/ 358 h 3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9" h="358">
                <a:moveTo>
                  <a:pt x="575" y="194"/>
                </a:moveTo>
                <a:cubicBezTo>
                  <a:pt x="532" y="180"/>
                  <a:pt x="520" y="145"/>
                  <a:pt x="474" y="130"/>
                </a:cubicBezTo>
                <a:cubicBezTo>
                  <a:pt x="410" y="109"/>
                  <a:pt x="437" y="119"/>
                  <a:pt x="392" y="102"/>
                </a:cubicBezTo>
                <a:cubicBezTo>
                  <a:pt x="355" y="67"/>
                  <a:pt x="312" y="54"/>
                  <a:pt x="264" y="38"/>
                </a:cubicBezTo>
                <a:cubicBezTo>
                  <a:pt x="246" y="32"/>
                  <a:pt x="209" y="20"/>
                  <a:pt x="209" y="20"/>
                </a:cubicBezTo>
                <a:cubicBezTo>
                  <a:pt x="91" y="28"/>
                  <a:pt x="84" y="0"/>
                  <a:pt x="53" y="84"/>
                </a:cubicBezTo>
                <a:cubicBezTo>
                  <a:pt x="60" y="262"/>
                  <a:pt x="0" y="334"/>
                  <a:pt x="145" y="358"/>
                </a:cubicBezTo>
                <a:cubicBezTo>
                  <a:pt x="234" y="349"/>
                  <a:pt x="313" y="324"/>
                  <a:pt x="401" y="313"/>
                </a:cubicBezTo>
                <a:cubicBezTo>
                  <a:pt x="438" y="304"/>
                  <a:pt x="459" y="291"/>
                  <a:pt x="492" y="276"/>
                </a:cubicBezTo>
                <a:cubicBezTo>
                  <a:pt x="510" y="268"/>
                  <a:pt x="547" y="258"/>
                  <a:pt x="547" y="258"/>
                </a:cubicBezTo>
                <a:cubicBezTo>
                  <a:pt x="563" y="242"/>
                  <a:pt x="599" y="218"/>
                  <a:pt x="575" y="194"/>
                </a:cubicBezTo>
                <a:close/>
              </a:path>
            </a:pathLst>
          </a:custGeom>
          <a:noFill/>
          <a:ln w="50800" cap="flat" cmpd="sng">
            <a:solidFill>
              <a:srgbClr val="99FF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45" name="Freeform 5"/>
          <p:cNvSpPr>
            <a:spLocks/>
          </p:cNvSpPr>
          <p:nvPr/>
        </p:nvSpPr>
        <p:spPr bwMode="auto">
          <a:xfrm>
            <a:off x="4672013" y="1597025"/>
            <a:ext cx="936625" cy="455613"/>
          </a:xfrm>
          <a:custGeom>
            <a:avLst/>
            <a:gdLst>
              <a:gd name="T0" fmla="*/ 577 w 590"/>
              <a:gd name="T1" fmla="*/ 109 h 287"/>
              <a:gd name="T2" fmla="*/ 540 w 590"/>
              <a:gd name="T3" fmla="*/ 73 h 287"/>
              <a:gd name="T4" fmla="*/ 531 w 590"/>
              <a:gd name="T5" fmla="*/ 45 h 287"/>
              <a:gd name="T6" fmla="*/ 476 w 590"/>
              <a:gd name="T7" fmla="*/ 27 h 287"/>
              <a:gd name="T8" fmla="*/ 422 w 590"/>
              <a:gd name="T9" fmla="*/ 9 h 287"/>
              <a:gd name="T10" fmla="*/ 394 w 590"/>
              <a:gd name="T11" fmla="*/ 0 h 287"/>
              <a:gd name="T12" fmla="*/ 1 w 590"/>
              <a:gd name="T13" fmla="*/ 27 h 287"/>
              <a:gd name="T14" fmla="*/ 10 w 590"/>
              <a:gd name="T15" fmla="*/ 64 h 287"/>
              <a:gd name="T16" fmla="*/ 120 w 590"/>
              <a:gd name="T17" fmla="*/ 109 h 287"/>
              <a:gd name="T18" fmla="*/ 202 w 590"/>
              <a:gd name="T19" fmla="*/ 201 h 287"/>
              <a:gd name="T20" fmla="*/ 358 w 590"/>
              <a:gd name="T21" fmla="*/ 265 h 287"/>
              <a:gd name="T22" fmla="*/ 412 w 590"/>
              <a:gd name="T23" fmla="*/ 283 h 287"/>
              <a:gd name="T24" fmla="*/ 559 w 590"/>
              <a:gd name="T25" fmla="*/ 237 h 287"/>
              <a:gd name="T26" fmla="*/ 577 w 590"/>
              <a:gd name="T27" fmla="*/ 109 h 2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90"/>
              <a:gd name="T43" fmla="*/ 0 h 287"/>
              <a:gd name="T44" fmla="*/ 590 w 590"/>
              <a:gd name="T45" fmla="*/ 287 h 28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90" h="287">
                <a:moveTo>
                  <a:pt x="577" y="109"/>
                </a:moveTo>
                <a:cubicBezTo>
                  <a:pt x="553" y="36"/>
                  <a:pt x="590" y="123"/>
                  <a:pt x="540" y="73"/>
                </a:cubicBezTo>
                <a:cubicBezTo>
                  <a:pt x="533" y="66"/>
                  <a:pt x="539" y="51"/>
                  <a:pt x="531" y="45"/>
                </a:cubicBezTo>
                <a:cubicBezTo>
                  <a:pt x="515" y="34"/>
                  <a:pt x="494" y="33"/>
                  <a:pt x="476" y="27"/>
                </a:cubicBezTo>
                <a:cubicBezTo>
                  <a:pt x="458" y="21"/>
                  <a:pt x="440" y="15"/>
                  <a:pt x="422" y="9"/>
                </a:cubicBezTo>
                <a:cubicBezTo>
                  <a:pt x="413" y="6"/>
                  <a:pt x="394" y="0"/>
                  <a:pt x="394" y="0"/>
                </a:cubicBezTo>
                <a:cubicBezTo>
                  <a:pt x="251" y="5"/>
                  <a:pt x="137" y="14"/>
                  <a:pt x="1" y="27"/>
                </a:cubicBezTo>
                <a:cubicBezTo>
                  <a:pt x="4" y="39"/>
                  <a:pt x="0" y="56"/>
                  <a:pt x="10" y="64"/>
                </a:cubicBezTo>
                <a:cubicBezTo>
                  <a:pt x="21" y="73"/>
                  <a:pt x="95" y="93"/>
                  <a:pt x="120" y="109"/>
                </a:cubicBezTo>
                <a:cubicBezTo>
                  <a:pt x="153" y="160"/>
                  <a:pt x="136" y="185"/>
                  <a:pt x="202" y="201"/>
                </a:cubicBezTo>
                <a:cubicBezTo>
                  <a:pt x="237" y="254"/>
                  <a:pt x="300" y="246"/>
                  <a:pt x="358" y="265"/>
                </a:cubicBezTo>
                <a:cubicBezTo>
                  <a:pt x="376" y="271"/>
                  <a:pt x="412" y="283"/>
                  <a:pt x="412" y="283"/>
                </a:cubicBezTo>
                <a:cubicBezTo>
                  <a:pt x="497" y="275"/>
                  <a:pt x="509" y="287"/>
                  <a:pt x="559" y="237"/>
                </a:cubicBezTo>
                <a:cubicBezTo>
                  <a:pt x="584" y="162"/>
                  <a:pt x="589" y="211"/>
                  <a:pt x="577" y="109"/>
                </a:cubicBezTo>
                <a:close/>
              </a:path>
            </a:pathLst>
          </a:custGeom>
          <a:noFill/>
          <a:ln w="50800" cap="flat" cmpd="sng">
            <a:solidFill>
              <a:srgbClr val="00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46" name="Freeform 6"/>
          <p:cNvSpPr>
            <a:spLocks/>
          </p:cNvSpPr>
          <p:nvPr/>
        </p:nvSpPr>
        <p:spPr bwMode="auto">
          <a:xfrm>
            <a:off x="4802188" y="2395538"/>
            <a:ext cx="700087" cy="1114425"/>
          </a:xfrm>
          <a:custGeom>
            <a:avLst/>
            <a:gdLst>
              <a:gd name="T0" fmla="*/ 385 w 441"/>
              <a:gd name="T1" fmla="*/ 18 h 702"/>
              <a:gd name="T2" fmla="*/ 303 w 441"/>
              <a:gd name="T3" fmla="*/ 109 h 702"/>
              <a:gd name="T4" fmla="*/ 202 w 441"/>
              <a:gd name="T5" fmla="*/ 210 h 702"/>
              <a:gd name="T6" fmla="*/ 138 w 441"/>
              <a:gd name="T7" fmla="*/ 301 h 702"/>
              <a:gd name="T8" fmla="*/ 102 w 441"/>
              <a:gd name="T9" fmla="*/ 347 h 702"/>
              <a:gd name="T10" fmla="*/ 93 w 441"/>
              <a:gd name="T11" fmla="*/ 374 h 702"/>
              <a:gd name="T12" fmla="*/ 56 w 441"/>
              <a:gd name="T13" fmla="*/ 420 h 702"/>
              <a:gd name="T14" fmla="*/ 38 w 441"/>
              <a:gd name="T15" fmla="*/ 475 h 702"/>
              <a:gd name="T16" fmla="*/ 20 w 441"/>
              <a:gd name="T17" fmla="*/ 502 h 702"/>
              <a:gd name="T18" fmla="*/ 1 w 441"/>
              <a:gd name="T19" fmla="*/ 557 h 702"/>
              <a:gd name="T20" fmla="*/ 10 w 441"/>
              <a:gd name="T21" fmla="*/ 694 h 702"/>
              <a:gd name="T22" fmla="*/ 29 w 441"/>
              <a:gd name="T23" fmla="*/ 676 h 702"/>
              <a:gd name="T24" fmla="*/ 47 w 441"/>
              <a:gd name="T25" fmla="*/ 576 h 702"/>
              <a:gd name="T26" fmla="*/ 74 w 441"/>
              <a:gd name="T27" fmla="*/ 557 h 702"/>
              <a:gd name="T28" fmla="*/ 157 w 441"/>
              <a:gd name="T29" fmla="*/ 475 h 702"/>
              <a:gd name="T30" fmla="*/ 166 w 441"/>
              <a:gd name="T31" fmla="*/ 448 h 702"/>
              <a:gd name="T32" fmla="*/ 148 w 441"/>
              <a:gd name="T33" fmla="*/ 475 h 702"/>
              <a:gd name="T34" fmla="*/ 84 w 441"/>
              <a:gd name="T35" fmla="*/ 539 h 702"/>
              <a:gd name="T36" fmla="*/ 184 w 441"/>
              <a:gd name="T37" fmla="*/ 402 h 702"/>
              <a:gd name="T38" fmla="*/ 285 w 441"/>
              <a:gd name="T39" fmla="*/ 265 h 702"/>
              <a:gd name="T40" fmla="*/ 321 w 441"/>
              <a:gd name="T41" fmla="*/ 182 h 702"/>
              <a:gd name="T42" fmla="*/ 413 w 441"/>
              <a:gd name="T43" fmla="*/ 109 h 702"/>
              <a:gd name="T44" fmla="*/ 413 w 441"/>
              <a:gd name="T45" fmla="*/ 18 h 702"/>
              <a:gd name="T46" fmla="*/ 340 w 441"/>
              <a:gd name="T47" fmla="*/ 54 h 7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41"/>
              <a:gd name="T73" fmla="*/ 0 h 702"/>
              <a:gd name="T74" fmla="*/ 441 w 441"/>
              <a:gd name="T75" fmla="*/ 702 h 70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41" h="702">
                <a:moveTo>
                  <a:pt x="385" y="18"/>
                </a:moveTo>
                <a:cubicBezTo>
                  <a:pt x="350" y="42"/>
                  <a:pt x="329" y="76"/>
                  <a:pt x="303" y="109"/>
                </a:cubicBezTo>
                <a:cubicBezTo>
                  <a:pt x="274" y="146"/>
                  <a:pt x="236" y="178"/>
                  <a:pt x="202" y="210"/>
                </a:cubicBezTo>
                <a:cubicBezTo>
                  <a:pt x="190" y="245"/>
                  <a:pt x="165" y="275"/>
                  <a:pt x="138" y="301"/>
                </a:cubicBezTo>
                <a:cubicBezTo>
                  <a:pt x="116" y="370"/>
                  <a:pt x="148" y="289"/>
                  <a:pt x="102" y="347"/>
                </a:cubicBezTo>
                <a:cubicBezTo>
                  <a:pt x="96" y="354"/>
                  <a:pt x="98" y="366"/>
                  <a:pt x="93" y="374"/>
                </a:cubicBezTo>
                <a:cubicBezTo>
                  <a:pt x="83" y="391"/>
                  <a:pt x="67" y="404"/>
                  <a:pt x="56" y="420"/>
                </a:cubicBezTo>
                <a:cubicBezTo>
                  <a:pt x="50" y="438"/>
                  <a:pt x="49" y="459"/>
                  <a:pt x="38" y="475"/>
                </a:cubicBezTo>
                <a:cubicBezTo>
                  <a:pt x="32" y="484"/>
                  <a:pt x="24" y="492"/>
                  <a:pt x="20" y="502"/>
                </a:cubicBezTo>
                <a:cubicBezTo>
                  <a:pt x="12" y="520"/>
                  <a:pt x="1" y="557"/>
                  <a:pt x="1" y="557"/>
                </a:cubicBezTo>
                <a:cubicBezTo>
                  <a:pt x="4" y="603"/>
                  <a:pt x="0" y="649"/>
                  <a:pt x="10" y="694"/>
                </a:cubicBezTo>
                <a:cubicBezTo>
                  <a:pt x="12" y="702"/>
                  <a:pt x="26" y="684"/>
                  <a:pt x="29" y="676"/>
                </a:cubicBezTo>
                <a:cubicBezTo>
                  <a:pt x="39" y="644"/>
                  <a:pt x="26" y="603"/>
                  <a:pt x="47" y="576"/>
                </a:cubicBezTo>
                <a:cubicBezTo>
                  <a:pt x="54" y="567"/>
                  <a:pt x="66" y="564"/>
                  <a:pt x="74" y="557"/>
                </a:cubicBezTo>
                <a:cubicBezTo>
                  <a:pt x="103" y="531"/>
                  <a:pt x="129" y="502"/>
                  <a:pt x="157" y="475"/>
                </a:cubicBezTo>
                <a:cubicBezTo>
                  <a:pt x="160" y="466"/>
                  <a:pt x="175" y="448"/>
                  <a:pt x="166" y="448"/>
                </a:cubicBezTo>
                <a:cubicBezTo>
                  <a:pt x="155" y="448"/>
                  <a:pt x="155" y="467"/>
                  <a:pt x="148" y="475"/>
                </a:cubicBezTo>
                <a:cubicBezTo>
                  <a:pt x="129" y="498"/>
                  <a:pt x="84" y="539"/>
                  <a:pt x="84" y="539"/>
                </a:cubicBezTo>
                <a:cubicBezTo>
                  <a:pt x="102" y="484"/>
                  <a:pt x="152" y="449"/>
                  <a:pt x="184" y="402"/>
                </a:cubicBezTo>
                <a:cubicBezTo>
                  <a:pt x="199" y="354"/>
                  <a:pt x="248" y="300"/>
                  <a:pt x="285" y="265"/>
                </a:cubicBezTo>
                <a:cubicBezTo>
                  <a:pt x="298" y="225"/>
                  <a:pt x="297" y="211"/>
                  <a:pt x="321" y="182"/>
                </a:cubicBezTo>
                <a:cubicBezTo>
                  <a:pt x="346" y="151"/>
                  <a:pt x="385" y="137"/>
                  <a:pt x="413" y="109"/>
                </a:cubicBezTo>
                <a:cubicBezTo>
                  <a:pt x="421" y="85"/>
                  <a:pt x="441" y="38"/>
                  <a:pt x="413" y="18"/>
                </a:cubicBezTo>
                <a:cubicBezTo>
                  <a:pt x="388" y="0"/>
                  <a:pt x="355" y="39"/>
                  <a:pt x="340" y="54"/>
                </a:cubicBezTo>
              </a:path>
            </a:pathLst>
          </a:custGeom>
          <a:noFill/>
          <a:ln w="50800" cap="flat" cmpd="sng">
            <a:solidFill>
              <a:srgbClr val="0099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6400800" y="3048000"/>
            <a:ext cx="2362200" cy="779463"/>
          </a:xfrm>
          <a:prstGeom prst="rect">
            <a:avLst/>
          </a:prstGeom>
          <a:noFill/>
          <a:ln w="5080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1800" b="1">
                <a:solidFill>
                  <a:srgbClr val="0099FF"/>
                </a:solidFill>
                <a:latin typeface="Arial" pitchFamily="34" charset="0"/>
              </a:rPr>
              <a:t>Medial pterygoid</a:t>
            </a:r>
          </a:p>
          <a:p>
            <a:pPr marL="342900" indent="-342900" algn="ctr">
              <a:spcBef>
                <a:spcPct val="50000"/>
              </a:spcBef>
            </a:pPr>
            <a:endParaRPr 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 b="18266"/>
          <a:stretch>
            <a:fillRect/>
          </a:stretch>
        </p:blipFill>
        <p:spPr bwMode="auto">
          <a:xfrm>
            <a:off x="0" y="0"/>
            <a:ext cx="7467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0" y="64008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MRI series 4 of 6</a:t>
            </a:r>
          </a:p>
        </p:txBody>
      </p:sp>
      <p:sp>
        <p:nvSpPr>
          <p:cNvPr id="139268" name="Freeform 4"/>
          <p:cNvSpPr>
            <a:spLocks/>
          </p:cNvSpPr>
          <p:nvPr/>
        </p:nvSpPr>
        <p:spPr bwMode="auto">
          <a:xfrm>
            <a:off x="4413250" y="2092325"/>
            <a:ext cx="912813" cy="2058988"/>
          </a:xfrm>
          <a:custGeom>
            <a:avLst/>
            <a:gdLst>
              <a:gd name="T0" fmla="*/ 210 w 575"/>
              <a:gd name="T1" fmla="*/ 99 h 1297"/>
              <a:gd name="T2" fmla="*/ 201 w 575"/>
              <a:gd name="T3" fmla="*/ 44 h 1297"/>
              <a:gd name="T4" fmla="*/ 173 w 575"/>
              <a:gd name="T5" fmla="*/ 35 h 1297"/>
              <a:gd name="T6" fmla="*/ 118 w 575"/>
              <a:gd name="T7" fmla="*/ 8 h 1297"/>
              <a:gd name="T8" fmla="*/ 54 w 575"/>
              <a:gd name="T9" fmla="*/ 72 h 1297"/>
              <a:gd name="T10" fmla="*/ 18 w 575"/>
              <a:gd name="T11" fmla="*/ 245 h 1297"/>
              <a:gd name="T12" fmla="*/ 73 w 575"/>
              <a:gd name="T13" fmla="*/ 428 h 1297"/>
              <a:gd name="T14" fmla="*/ 100 w 575"/>
              <a:gd name="T15" fmla="*/ 483 h 1297"/>
              <a:gd name="T16" fmla="*/ 164 w 575"/>
              <a:gd name="T17" fmla="*/ 648 h 1297"/>
              <a:gd name="T18" fmla="*/ 201 w 575"/>
              <a:gd name="T19" fmla="*/ 776 h 1297"/>
              <a:gd name="T20" fmla="*/ 219 w 575"/>
              <a:gd name="T21" fmla="*/ 840 h 1297"/>
              <a:gd name="T22" fmla="*/ 283 w 575"/>
              <a:gd name="T23" fmla="*/ 904 h 1297"/>
              <a:gd name="T24" fmla="*/ 393 w 575"/>
              <a:gd name="T25" fmla="*/ 1050 h 1297"/>
              <a:gd name="T26" fmla="*/ 429 w 575"/>
              <a:gd name="T27" fmla="*/ 1105 h 1297"/>
              <a:gd name="T28" fmla="*/ 438 w 575"/>
              <a:gd name="T29" fmla="*/ 1132 h 1297"/>
              <a:gd name="T30" fmla="*/ 511 w 575"/>
              <a:gd name="T31" fmla="*/ 1224 h 1297"/>
              <a:gd name="T32" fmla="*/ 575 w 575"/>
              <a:gd name="T33" fmla="*/ 1297 h 1297"/>
              <a:gd name="T34" fmla="*/ 530 w 575"/>
              <a:gd name="T35" fmla="*/ 1178 h 1297"/>
              <a:gd name="T36" fmla="*/ 521 w 575"/>
              <a:gd name="T37" fmla="*/ 1141 h 1297"/>
              <a:gd name="T38" fmla="*/ 511 w 575"/>
              <a:gd name="T39" fmla="*/ 1023 h 1297"/>
              <a:gd name="T40" fmla="*/ 493 w 575"/>
              <a:gd name="T41" fmla="*/ 968 h 1297"/>
              <a:gd name="T42" fmla="*/ 466 w 575"/>
              <a:gd name="T43" fmla="*/ 803 h 1297"/>
              <a:gd name="T44" fmla="*/ 365 w 575"/>
              <a:gd name="T45" fmla="*/ 428 h 1297"/>
              <a:gd name="T46" fmla="*/ 310 w 575"/>
              <a:gd name="T47" fmla="*/ 355 h 1297"/>
              <a:gd name="T48" fmla="*/ 283 w 575"/>
              <a:gd name="T49" fmla="*/ 328 h 1297"/>
              <a:gd name="T50" fmla="*/ 265 w 575"/>
              <a:gd name="T51" fmla="*/ 273 h 1297"/>
              <a:gd name="T52" fmla="*/ 255 w 575"/>
              <a:gd name="T53" fmla="*/ 245 h 1297"/>
              <a:gd name="T54" fmla="*/ 210 w 575"/>
              <a:gd name="T55" fmla="*/ 99 h 129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5"/>
              <a:gd name="T85" fmla="*/ 0 h 1297"/>
              <a:gd name="T86" fmla="*/ 575 w 575"/>
              <a:gd name="T87" fmla="*/ 1297 h 129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5" h="1297">
                <a:moveTo>
                  <a:pt x="210" y="99"/>
                </a:moveTo>
                <a:cubicBezTo>
                  <a:pt x="207" y="81"/>
                  <a:pt x="210" y="60"/>
                  <a:pt x="201" y="44"/>
                </a:cubicBezTo>
                <a:cubicBezTo>
                  <a:pt x="196" y="36"/>
                  <a:pt x="182" y="39"/>
                  <a:pt x="173" y="35"/>
                </a:cubicBezTo>
                <a:cubicBezTo>
                  <a:pt x="101" y="0"/>
                  <a:pt x="189" y="31"/>
                  <a:pt x="118" y="8"/>
                </a:cubicBezTo>
                <a:cubicBezTo>
                  <a:pt x="55" y="21"/>
                  <a:pt x="72" y="16"/>
                  <a:pt x="54" y="72"/>
                </a:cubicBezTo>
                <a:cubicBezTo>
                  <a:pt x="42" y="226"/>
                  <a:pt x="49" y="152"/>
                  <a:pt x="18" y="245"/>
                </a:cubicBezTo>
                <a:cubicBezTo>
                  <a:pt x="25" y="348"/>
                  <a:pt x="0" y="381"/>
                  <a:pt x="73" y="428"/>
                </a:cubicBezTo>
                <a:cubicBezTo>
                  <a:pt x="105" y="528"/>
                  <a:pt x="55" y="380"/>
                  <a:pt x="100" y="483"/>
                </a:cubicBezTo>
                <a:cubicBezTo>
                  <a:pt x="124" y="538"/>
                  <a:pt x="131" y="597"/>
                  <a:pt x="164" y="648"/>
                </a:cubicBezTo>
                <a:cubicBezTo>
                  <a:pt x="173" y="692"/>
                  <a:pt x="190" y="733"/>
                  <a:pt x="201" y="776"/>
                </a:cubicBezTo>
                <a:cubicBezTo>
                  <a:pt x="202" y="778"/>
                  <a:pt x="215" y="834"/>
                  <a:pt x="219" y="840"/>
                </a:cubicBezTo>
                <a:cubicBezTo>
                  <a:pt x="237" y="864"/>
                  <a:pt x="265" y="880"/>
                  <a:pt x="283" y="904"/>
                </a:cubicBezTo>
                <a:cubicBezTo>
                  <a:pt x="319" y="953"/>
                  <a:pt x="356" y="1002"/>
                  <a:pt x="393" y="1050"/>
                </a:cubicBezTo>
                <a:cubicBezTo>
                  <a:pt x="406" y="1068"/>
                  <a:pt x="422" y="1084"/>
                  <a:pt x="429" y="1105"/>
                </a:cubicBezTo>
                <a:cubicBezTo>
                  <a:pt x="432" y="1114"/>
                  <a:pt x="433" y="1124"/>
                  <a:pt x="438" y="1132"/>
                </a:cubicBezTo>
                <a:cubicBezTo>
                  <a:pt x="457" y="1164"/>
                  <a:pt x="485" y="1196"/>
                  <a:pt x="511" y="1224"/>
                </a:cubicBezTo>
                <a:cubicBezTo>
                  <a:pt x="524" y="1260"/>
                  <a:pt x="543" y="1276"/>
                  <a:pt x="575" y="1297"/>
                </a:cubicBezTo>
                <a:cubicBezTo>
                  <a:pt x="564" y="1253"/>
                  <a:pt x="555" y="1215"/>
                  <a:pt x="530" y="1178"/>
                </a:cubicBezTo>
                <a:cubicBezTo>
                  <a:pt x="527" y="1166"/>
                  <a:pt x="523" y="1154"/>
                  <a:pt x="521" y="1141"/>
                </a:cubicBezTo>
                <a:cubicBezTo>
                  <a:pt x="516" y="1102"/>
                  <a:pt x="517" y="1062"/>
                  <a:pt x="511" y="1023"/>
                </a:cubicBezTo>
                <a:cubicBezTo>
                  <a:pt x="508" y="1004"/>
                  <a:pt x="493" y="968"/>
                  <a:pt x="493" y="968"/>
                </a:cubicBezTo>
                <a:cubicBezTo>
                  <a:pt x="487" y="904"/>
                  <a:pt x="485" y="861"/>
                  <a:pt x="466" y="803"/>
                </a:cubicBezTo>
                <a:cubicBezTo>
                  <a:pt x="458" y="573"/>
                  <a:pt x="489" y="559"/>
                  <a:pt x="365" y="428"/>
                </a:cubicBezTo>
                <a:cubicBezTo>
                  <a:pt x="349" y="380"/>
                  <a:pt x="363" y="408"/>
                  <a:pt x="310" y="355"/>
                </a:cubicBezTo>
                <a:cubicBezTo>
                  <a:pt x="301" y="346"/>
                  <a:pt x="283" y="328"/>
                  <a:pt x="283" y="328"/>
                </a:cubicBezTo>
                <a:cubicBezTo>
                  <a:pt x="277" y="310"/>
                  <a:pt x="271" y="291"/>
                  <a:pt x="265" y="273"/>
                </a:cubicBezTo>
                <a:cubicBezTo>
                  <a:pt x="262" y="264"/>
                  <a:pt x="255" y="245"/>
                  <a:pt x="255" y="245"/>
                </a:cubicBezTo>
                <a:cubicBezTo>
                  <a:pt x="248" y="186"/>
                  <a:pt x="236" y="150"/>
                  <a:pt x="210" y="99"/>
                </a:cubicBezTo>
                <a:close/>
              </a:path>
            </a:pathLst>
          </a:custGeom>
          <a:noFill/>
          <a:ln w="50800" cap="flat" cmpd="sng">
            <a:solidFill>
              <a:srgbClr val="0099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269" name="Freeform 5"/>
          <p:cNvSpPr>
            <a:spLocks/>
          </p:cNvSpPr>
          <p:nvPr/>
        </p:nvSpPr>
        <p:spPr bwMode="auto">
          <a:xfrm>
            <a:off x="4729163" y="1698625"/>
            <a:ext cx="1206500" cy="434975"/>
          </a:xfrm>
          <a:custGeom>
            <a:avLst/>
            <a:gdLst>
              <a:gd name="T0" fmla="*/ 760 w 760"/>
              <a:gd name="T1" fmla="*/ 201 h 311"/>
              <a:gd name="T2" fmla="*/ 669 w 760"/>
              <a:gd name="T3" fmla="*/ 183 h 311"/>
              <a:gd name="T4" fmla="*/ 651 w 760"/>
              <a:gd name="T5" fmla="*/ 164 h 311"/>
              <a:gd name="T6" fmla="*/ 514 w 760"/>
              <a:gd name="T7" fmla="*/ 119 h 311"/>
              <a:gd name="T8" fmla="*/ 386 w 760"/>
              <a:gd name="T9" fmla="*/ 109 h 311"/>
              <a:gd name="T10" fmla="*/ 340 w 760"/>
              <a:gd name="T11" fmla="*/ 82 h 311"/>
              <a:gd name="T12" fmla="*/ 312 w 760"/>
              <a:gd name="T13" fmla="*/ 64 h 311"/>
              <a:gd name="T14" fmla="*/ 294 w 760"/>
              <a:gd name="T15" fmla="*/ 45 h 311"/>
              <a:gd name="T16" fmla="*/ 239 w 760"/>
              <a:gd name="T17" fmla="*/ 27 h 311"/>
              <a:gd name="T18" fmla="*/ 212 w 760"/>
              <a:gd name="T19" fmla="*/ 18 h 311"/>
              <a:gd name="T20" fmla="*/ 184 w 760"/>
              <a:gd name="T21" fmla="*/ 9 h 311"/>
              <a:gd name="T22" fmla="*/ 157 w 760"/>
              <a:gd name="T23" fmla="*/ 0 h 311"/>
              <a:gd name="T24" fmla="*/ 29 w 760"/>
              <a:gd name="T25" fmla="*/ 45 h 311"/>
              <a:gd name="T26" fmla="*/ 2 w 760"/>
              <a:gd name="T27" fmla="*/ 100 h 311"/>
              <a:gd name="T28" fmla="*/ 11 w 760"/>
              <a:gd name="T29" fmla="*/ 192 h 311"/>
              <a:gd name="T30" fmla="*/ 267 w 760"/>
              <a:gd name="T31" fmla="*/ 311 h 311"/>
              <a:gd name="T32" fmla="*/ 486 w 760"/>
              <a:gd name="T33" fmla="*/ 301 h 311"/>
              <a:gd name="T34" fmla="*/ 678 w 760"/>
              <a:gd name="T35" fmla="*/ 256 h 311"/>
              <a:gd name="T36" fmla="*/ 760 w 760"/>
              <a:gd name="T37" fmla="*/ 201 h 31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60"/>
              <a:gd name="T58" fmla="*/ 0 h 311"/>
              <a:gd name="T59" fmla="*/ 760 w 760"/>
              <a:gd name="T60" fmla="*/ 311 h 31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60" h="311">
                <a:moveTo>
                  <a:pt x="760" y="201"/>
                </a:moveTo>
                <a:cubicBezTo>
                  <a:pt x="751" y="200"/>
                  <a:pt x="688" y="195"/>
                  <a:pt x="669" y="183"/>
                </a:cubicBezTo>
                <a:cubicBezTo>
                  <a:pt x="662" y="178"/>
                  <a:pt x="659" y="168"/>
                  <a:pt x="651" y="164"/>
                </a:cubicBezTo>
                <a:cubicBezTo>
                  <a:pt x="611" y="144"/>
                  <a:pt x="557" y="133"/>
                  <a:pt x="514" y="119"/>
                </a:cubicBezTo>
                <a:cubicBezTo>
                  <a:pt x="473" y="105"/>
                  <a:pt x="429" y="112"/>
                  <a:pt x="386" y="109"/>
                </a:cubicBezTo>
                <a:cubicBezTo>
                  <a:pt x="349" y="74"/>
                  <a:pt x="387" y="105"/>
                  <a:pt x="340" y="82"/>
                </a:cubicBezTo>
                <a:cubicBezTo>
                  <a:pt x="330" y="77"/>
                  <a:pt x="321" y="71"/>
                  <a:pt x="312" y="64"/>
                </a:cubicBezTo>
                <a:cubicBezTo>
                  <a:pt x="305" y="59"/>
                  <a:pt x="302" y="49"/>
                  <a:pt x="294" y="45"/>
                </a:cubicBezTo>
                <a:cubicBezTo>
                  <a:pt x="277" y="36"/>
                  <a:pt x="257" y="33"/>
                  <a:pt x="239" y="27"/>
                </a:cubicBezTo>
                <a:cubicBezTo>
                  <a:pt x="230" y="24"/>
                  <a:pt x="221" y="21"/>
                  <a:pt x="212" y="18"/>
                </a:cubicBezTo>
                <a:cubicBezTo>
                  <a:pt x="203" y="15"/>
                  <a:pt x="193" y="12"/>
                  <a:pt x="184" y="9"/>
                </a:cubicBezTo>
                <a:cubicBezTo>
                  <a:pt x="175" y="6"/>
                  <a:pt x="157" y="0"/>
                  <a:pt x="157" y="0"/>
                </a:cubicBezTo>
                <a:cubicBezTo>
                  <a:pt x="67" y="10"/>
                  <a:pt x="87" y="6"/>
                  <a:pt x="29" y="45"/>
                </a:cubicBezTo>
                <a:cubicBezTo>
                  <a:pt x="23" y="64"/>
                  <a:pt x="4" y="80"/>
                  <a:pt x="2" y="100"/>
                </a:cubicBezTo>
                <a:cubicBezTo>
                  <a:pt x="0" y="131"/>
                  <a:pt x="6" y="162"/>
                  <a:pt x="11" y="192"/>
                </a:cubicBezTo>
                <a:cubicBezTo>
                  <a:pt x="25" y="286"/>
                  <a:pt x="196" y="292"/>
                  <a:pt x="267" y="311"/>
                </a:cubicBezTo>
                <a:cubicBezTo>
                  <a:pt x="340" y="308"/>
                  <a:pt x="413" y="307"/>
                  <a:pt x="486" y="301"/>
                </a:cubicBezTo>
                <a:cubicBezTo>
                  <a:pt x="547" y="296"/>
                  <a:pt x="618" y="269"/>
                  <a:pt x="678" y="256"/>
                </a:cubicBezTo>
                <a:cubicBezTo>
                  <a:pt x="722" y="247"/>
                  <a:pt x="760" y="249"/>
                  <a:pt x="760" y="201"/>
                </a:cubicBezTo>
                <a:close/>
              </a:path>
            </a:pathLst>
          </a:custGeom>
          <a:noFill/>
          <a:ln w="50800" cap="flat" cmpd="sng">
            <a:solidFill>
              <a:srgbClr val="00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270" name="Freeform 6"/>
          <p:cNvSpPr>
            <a:spLocks/>
          </p:cNvSpPr>
          <p:nvPr/>
        </p:nvSpPr>
        <p:spPr bwMode="auto">
          <a:xfrm>
            <a:off x="4824413" y="2133600"/>
            <a:ext cx="814387" cy="550863"/>
          </a:xfrm>
          <a:custGeom>
            <a:avLst/>
            <a:gdLst>
              <a:gd name="T0" fmla="*/ 417 w 508"/>
              <a:gd name="T1" fmla="*/ 153 h 363"/>
              <a:gd name="T2" fmla="*/ 380 w 508"/>
              <a:gd name="T3" fmla="*/ 89 h 363"/>
              <a:gd name="T4" fmla="*/ 353 w 508"/>
              <a:gd name="T5" fmla="*/ 71 h 363"/>
              <a:gd name="T6" fmla="*/ 179 w 508"/>
              <a:gd name="T7" fmla="*/ 16 h 363"/>
              <a:gd name="T8" fmla="*/ 6 w 508"/>
              <a:gd name="T9" fmla="*/ 107 h 363"/>
              <a:gd name="T10" fmla="*/ 33 w 508"/>
              <a:gd name="T11" fmla="*/ 181 h 363"/>
              <a:gd name="T12" fmla="*/ 88 w 508"/>
              <a:gd name="T13" fmla="*/ 318 h 363"/>
              <a:gd name="T14" fmla="*/ 115 w 508"/>
              <a:gd name="T15" fmla="*/ 345 h 363"/>
              <a:gd name="T16" fmla="*/ 170 w 508"/>
              <a:gd name="T17" fmla="*/ 363 h 363"/>
              <a:gd name="T18" fmla="*/ 234 w 508"/>
              <a:gd name="T19" fmla="*/ 354 h 363"/>
              <a:gd name="T20" fmla="*/ 380 w 508"/>
              <a:gd name="T21" fmla="*/ 245 h 363"/>
              <a:gd name="T22" fmla="*/ 417 w 508"/>
              <a:gd name="T23" fmla="*/ 190 h 363"/>
              <a:gd name="T24" fmla="*/ 426 w 508"/>
              <a:gd name="T25" fmla="*/ 162 h 363"/>
              <a:gd name="T26" fmla="*/ 508 w 508"/>
              <a:gd name="T27" fmla="*/ 98 h 3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8"/>
              <a:gd name="T43" fmla="*/ 0 h 363"/>
              <a:gd name="T44" fmla="*/ 508 w 508"/>
              <a:gd name="T45" fmla="*/ 363 h 36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8" h="363">
                <a:moveTo>
                  <a:pt x="417" y="153"/>
                </a:moveTo>
                <a:cubicBezTo>
                  <a:pt x="321" y="57"/>
                  <a:pt x="454" y="199"/>
                  <a:pt x="380" y="89"/>
                </a:cubicBezTo>
                <a:cubicBezTo>
                  <a:pt x="374" y="80"/>
                  <a:pt x="361" y="78"/>
                  <a:pt x="353" y="71"/>
                </a:cubicBezTo>
                <a:cubicBezTo>
                  <a:pt x="288" y="16"/>
                  <a:pt x="266" y="24"/>
                  <a:pt x="179" y="16"/>
                </a:cubicBezTo>
                <a:cubicBezTo>
                  <a:pt x="49" y="25"/>
                  <a:pt x="42" y="0"/>
                  <a:pt x="6" y="107"/>
                </a:cubicBezTo>
                <a:cubicBezTo>
                  <a:pt x="27" y="212"/>
                  <a:pt x="0" y="105"/>
                  <a:pt x="33" y="181"/>
                </a:cubicBezTo>
                <a:cubicBezTo>
                  <a:pt x="53" y="225"/>
                  <a:pt x="56" y="279"/>
                  <a:pt x="88" y="318"/>
                </a:cubicBezTo>
                <a:cubicBezTo>
                  <a:pt x="96" y="328"/>
                  <a:pt x="104" y="339"/>
                  <a:pt x="115" y="345"/>
                </a:cubicBezTo>
                <a:cubicBezTo>
                  <a:pt x="132" y="354"/>
                  <a:pt x="170" y="363"/>
                  <a:pt x="170" y="363"/>
                </a:cubicBezTo>
                <a:cubicBezTo>
                  <a:pt x="191" y="360"/>
                  <a:pt x="213" y="359"/>
                  <a:pt x="234" y="354"/>
                </a:cubicBezTo>
                <a:cubicBezTo>
                  <a:pt x="309" y="337"/>
                  <a:pt x="329" y="296"/>
                  <a:pt x="380" y="245"/>
                </a:cubicBezTo>
                <a:cubicBezTo>
                  <a:pt x="405" y="174"/>
                  <a:pt x="369" y="264"/>
                  <a:pt x="417" y="190"/>
                </a:cubicBezTo>
                <a:cubicBezTo>
                  <a:pt x="422" y="182"/>
                  <a:pt x="422" y="171"/>
                  <a:pt x="426" y="162"/>
                </a:cubicBezTo>
                <a:cubicBezTo>
                  <a:pt x="445" y="123"/>
                  <a:pt x="472" y="116"/>
                  <a:pt x="508" y="98"/>
                </a:cubicBezTo>
              </a:path>
            </a:pathLst>
          </a:custGeom>
          <a:noFill/>
          <a:ln w="50800" cap="flat" cmpd="sng">
            <a:solidFill>
              <a:srgbClr val="99FF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 b="10039"/>
          <a:stretch>
            <a:fillRect/>
          </a:stretch>
        </p:blipFill>
        <p:spPr bwMode="auto">
          <a:xfrm>
            <a:off x="0" y="0"/>
            <a:ext cx="739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0" y="64770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MRI series 5 of 6</a:t>
            </a:r>
          </a:p>
        </p:txBody>
      </p:sp>
      <p:sp>
        <p:nvSpPr>
          <p:cNvPr id="140292" name="Freeform 4"/>
          <p:cNvSpPr>
            <a:spLocks/>
          </p:cNvSpPr>
          <p:nvPr/>
        </p:nvSpPr>
        <p:spPr bwMode="auto">
          <a:xfrm>
            <a:off x="4557713" y="2395538"/>
            <a:ext cx="776287" cy="1465262"/>
          </a:xfrm>
          <a:custGeom>
            <a:avLst/>
            <a:gdLst>
              <a:gd name="T0" fmla="*/ 475 w 489"/>
              <a:gd name="T1" fmla="*/ 393 h 923"/>
              <a:gd name="T2" fmla="*/ 439 w 489"/>
              <a:gd name="T3" fmla="*/ 338 h 923"/>
              <a:gd name="T4" fmla="*/ 430 w 489"/>
              <a:gd name="T5" fmla="*/ 310 h 923"/>
              <a:gd name="T6" fmla="*/ 292 w 489"/>
              <a:gd name="T7" fmla="*/ 201 h 923"/>
              <a:gd name="T8" fmla="*/ 274 w 489"/>
              <a:gd name="T9" fmla="*/ 182 h 923"/>
              <a:gd name="T10" fmla="*/ 247 w 489"/>
              <a:gd name="T11" fmla="*/ 164 h 923"/>
              <a:gd name="T12" fmla="*/ 228 w 489"/>
              <a:gd name="T13" fmla="*/ 137 h 923"/>
              <a:gd name="T14" fmla="*/ 73 w 489"/>
              <a:gd name="T15" fmla="*/ 0 h 923"/>
              <a:gd name="T16" fmla="*/ 0 w 489"/>
              <a:gd name="T17" fmla="*/ 64 h 923"/>
              <a:gd name="T18" fmla="*/ 9 w 489"/>
              <a:gd name="T19" fmla="*/ 146 h 923"/>
              <a:gd name="T20" fmla="*/ 27 w 489"/>
              <a:gd name="T21" fmla="*/ 256 h 923"/>
              <a:gd name="T22" fmla="*/ 55 w 489"/>
              <a:gd name="T23" fmla="*/ 466 h 923"/>
              <a:gd name="T24" fmla="*/ 110 w 489"/>
              <a:gd name="T25" fmla="*/ 539 h 923"/>
              <a:gd name="T26" fmla="*/ 164 w 489"/>
              <a:gd name="T27" fmla="*/ 649 h 923"/>
              <a:gd name="T28" fmla="*/ 192 w 489"/>
              <a:gd name="T29" fmla="*/ 704 h 923"/>
              <a:gd name="T30" fmla="*/ 219 w 489"/>
              <a:gd name="T31" fmla="*/ 713 h 923"/>
              <a:gd name="T32" fmla="*/ 302 w 489"/>
              <a:gd name="T33" fmla="*/ 795 h 923"/>
              <a:gd name="T34" fmla="*/ 347 w 489"/>
              <a:gd name="T35" fmla="*/ 832 h 923"/>
              <a:gd name="T36" fmla="*/ 366 w 489"/>
              <a:gd name="T37" fmla="*/ 859 h 923"/>
              <a:gd name="T38" fmla="*/ 484 w 489"/>
              <a:gd name="T39" fmla="*/ 923 h 923"/>
              <a:gd name="T40" fmla="*/ 448 w 489"/>
              <a:gd name="T41" fmla="*/ 804 h 923"/>
              <a:gd name="T42" fmla="*/ 475 w 489"/>
              <a:gd name="T43" fmla="*/ 393 h 92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9"/>
              <a:gd name="T67" fmla="*/ 0 h 923"/>
              <a:gd name="T68" fmla="*/ 489 w 489"/>
              <a:gd name="T69" fmla="*/ 923 h 92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9" h="923">
                <a:moveTo>
                  <a:pt x="475" y="393"/>
                </a:moveTo>
                <a:cubicBezTo>
                  <a:pt x="453" y="326"/>
                  <a:pt x="484" y="407"/>
                  <a:pt x="439" y="338"/>
                </a:cubicBezTo>
                <a:cubicBezTo>
                  <a:pt x="434" y="330"/>
                  <a:pt x="435" y="318"/>
                  <a:pt x="430" y="310"/>
                </a:cubicBezTo>
                <a:cubicBezTo>
                  <a:pt x="403" y="266"/>
                  <a:pt x="341" y="217"/>
                  <a:pt x="292" y="201"/>
                </a:cubicBezTo>
                <a:cubicBezTo>
                  <a:pt x="286" y="195"/>
                  <a:pt x="281" y="188"/>
                  <a:pt x="274" y="182"/>
                </a:cubicBezTo>
                <a:cubicBezTo>
                  <a:pt x="266" y="175"/>
                  <a:pt x="255" y="172"/>
                  <a:pt x="247" y="164"/>
                </a:cubicBezTo>
                <a:cubicBezTo>
                  <a:pt x="239" y="156"/>
                  <a:pt x="235" y="145"/>
                  <a:pt x="228" y="137"/>
                </a:cubicBezTo>
                <a:cubicBezTo>
                  <a:pt x="183" y="86"/>
                  <a:pt x="130" y="38"/>
                  <a:pt x="73" y="0"/>
                </a:cubicBezTo>
                <a:cubicBezTo>
                  <a:pt x="20" y="10"/>
                  <a:pt x="16" y="15"/>
                  <a:pt x="0" y="64"/>
                </a:cubicBezTo>
                <a:cubicBezTo>
                  <a:pt x="3" y="91"/>
                  <a:pt x="5" y="119"/>
                  <a:pt x="9" y="146"/>
                </a:cubicBezTo>
                <a:cubicBezTo>
                  <a:pt x="14" y="183"/>
                  <a:pt x="27" y="256"/>
                  <a:pt x="27" y="256"/>
                </a:cubicBezTo>
                <a:cubicBezTo>
                  <a:pt x="33" y="348"/>
                  <a:pt x="36" y="388"/>
                  <a:pt x="55" y="466"/>
                </a:cubicBezTo>
                <a:cubicBezTo>
                  <a:pt x="62" y="496"/>
                  <a:pt x="110" y="539"/>
                  <a:pt x="110" y="539"/>
                </a:cubicBezTo>
                <a:cubicBezTo>
                  <a:pt x="123" y="578"/>
                  <a:pt x="145" y="612"/>
                  <a:pt x="164" y="649"/>
                </a:cubicBezTo>
                <a:cubicBezTo>
                  <a:pt x="174" y="668"/>
                  <a:pt x="173" y="689"/>
                  <a:pt x="192" y="704"/>
                </a:cubicBezTo>
                <a:cubicBezTo>
                  <a:pt x="199" y="710"/>
                  <a:pt x="210" y="710"/>
                  <a:pt x="219" y="713"/>
                </a:cubicBezTo>
                <a:cubicBezTo>
                  <a:pt x="249" y="742"/>
                  <a:pt x="266" y="772"/>
                  <a:pt x="302" y="795"/>
                </a:cubicBezTo>
                <a:cubicBezTo>
                  <a:pt x="351" y="869"/>
                  <a:pt x="287" y="783"/>
                  <a:pt x="347" y="832"/>
                </a:cubicBezTo>
                <a:cubicBezTo>
                  <a:pt x="356" y="839"/>
                  <a:pt x="358" y="851"/>
                  <a:pt x="366" y="859"/>
                </a:cubicBezTo>
                <a:cubicBezTo>
                  <a:pt x="394" y="887"/>
                  <a:pt x="447" y="911"/>
                  <a:pt x="484" y="923"/>
                </a:cubicBezTo>
                <a:cubicBezTo>
                  <a:pt x="471" y="883"/>
                  <a:pt x="461" y="844"/>
                  <a:pt x="448" y="804"/>
                </a:cubicBezTo>
                <a:cubicBezTo>
                  <a:pt x="467" y="667"/>
                  <a:pt x="489" y="530"/>
                  <a:pt x="475" y="393"/>
                </a:cubicBezTo>
                <a:close/>
              </a:path>
            </a:pathLst>
          </a:custGeom>
          <a:noFill/>
          <a:ln w="50800" cap="flat" cmpd="sng">
            <a:solidFill>
              <a:srgbClr val="0099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293" name="Freeform 5"/>
          <p:cNvSpPr>
            <a:spLocks/>
          </p:cNvSpPr>
          <p:nvPr/>
        </p:nvSpPr>
        <p:spPr bwMode="auto">
          <a:xfrm>
            <a:off x="4802188" y="2090738"/>
            <a:ext cx="814387" cy="449262"/>
          </a:xfrm>
          <a:custGeom>
            <a:avLst/>
            <a:gdLst>
              <a:gd name="T0" fmla="*/ 513 w 513"/>
              <a:gd name="T1" fmla="*/ 0 h 283"/>
              <a:gd name="T2" fmla="*/ 157 w 513"/>
              <a:gd name="T3" fmla="*/ 9 h 283"/>
              <a:gd name="T4" fmla="*/ 65 w 513"/>
              <a:gd name="T5" fmla="*/ 36 h 283"/>
              <a:gd name="T6" fmla="*/ 10 w 513"/>
              <a:gd name="T7" fmla="*/ 100 h 283"/>
              <a:gd name="T8" fmla="*/ 74 w 513"/>
              <a:gd name="T9" fmla="*/ 237 h 283"/>
              <a:gd name="T10" fmla="*/ 193 w 513"/>
              <a:gd name="T11" fmla="*/ 283 h 283"/>
              <a:gd name="T12" fmla="*/ 303 w 513"/>
              <a:gd name="T13" fmla="*/ 265 h 283"/>
              <a:gd name="T14" fmla="*/ 394 w 513"/>
              <a:gd name="T15" fmla="*/ 201 h 283"/>
              <a:gd name="T16" fmla="*/ 458 w 513"/>
              <a:gd name="T17" fmla="*/ 137 h 283"/>
              <a:gd name="T18" fmla="*/ 513 w 513"/>
              <a:gd name="T19" fmla="*/ 0 h 28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13"/>
              <a:gd name="T31" fmla="*/ 0 h 283"/>
              <a:gd name="T32" fmla="*/ 513 w 513"/>
              <a:gd name="T33" fmla="*/ 283 h 28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13" h="283">
                <a:moveTo>
                  <a:pt x="513" y="0"/>
                </a:moveTo>
                <a:cubicBezTo>
                  <a:pt x="394" y="3"/>
                  <a:pt x="276" y="4"/>
                  <a:pt x="157" y="9"/>
                </a:cubicBezTo>
                <a:cubicBezTo>
                  <a:pt x="125" y="10"/>
                  <a:pt x="65" y="36"/>
                  <a:pt x="65" y="36"/>
                </a:cubicBezTo>
                <a:cubicBezTo>
                  <a:pt x="35" y="56"/>
                  <a:pt x="23" y="66"/>
                  <a:pt x="10" y="100"/>
                </a:cubicBezTo>
                <a:cubicBezTo>
                  <a:pt x="18" y="180"/>
                  <a:pt x="0" y="218"/>
                  <a:pt x="74" y="237"/>
                </a:cubicBezTo>
                <a:cubicBezTo>
                  <a:pt x="111" y="262"/>
                  <a:pt x="150" y="272"/>
                  <a:pt x="193" y="283"/>
                </a:cubicBezTo>
                <a:cubicBezTo>
                  <a:pt x="197" y="283"/>
                  <a:pt x="280" y="280"/>
                  <a:pt x="303" y="265"/>
                </a:cubicBezTo>
                <a:cubicBezTo>
                  <a:pt x="337" y="244"/>
                  <a:pt x="352" y="215"/>
                  <a:pt x="394" y="201"/>
                </a:cubicBezTo>
                <a:cubicBezTo>
                  <a:pt x="417" y="178"/>
                  <a:pt x="430" y="156"/>
                  <a:pt x="458" y="137"/>
                </a:cubicBezTo>
                <a:cubicBezTo>
                  <a:pt x="477" y="85"/>
                  <a:pt x="513" y="57"/>
                  <a:pt x="513" y="0"/>
                </a:cubicBezTo>
                <a:close/>
              </a:path>
            </a:pathLst>
          </a:custGeom>
          <a:noFill/>
          <a:ln w="50800" cap="flat" cmpd="sng">
            <a:solidFill>
              <a:srgbClr val="99FF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294" name="Freeform 6"/>
          <p:cNvSpPr>
            <a:spLocks/>
          </p:cNvSpPr>
          <p:nvPr/>
        </p:nvSpPr>
        <p:spPr bwMode="auto">
          <a:xfrm>
            <a:off x="4800600" y="1828800"/>
            <a:ext cx="457200" cy="228600"/>
          </a:xfrm>
          <a:custGeom>
            <a:avLst/>
            <a:gdLst>
              <a:gd name="T0" fmla="*/ 365 w 366"/>
              <a:gd name="T1" fmla="*/ 93 h 148"/>
              <a:gd name="T2" fmla="*/ 283 w 366"/>
              <a:gd name="T3" fmla="*/ 75 h 148"/>
              <a:gd name="T4" fmla="*/ 246 w 366"/>
              <a:gd name="T5" fmla="*/ 38 h 148"/>
              <a:gd name="T6" fmla="*/ 164 w 366"/>
              <a:gd name="T7" fmla="*/ 1 h 148"/>
              <a:gd name="T8" fmla="*/ 9 w 366"/>
              <a:gd name="T9" fmla="*/ 11 h 148"/>
              <a:gd name="T10" fmla="*/ 0 w 366"/>
              <a:gd name="T11" fmla="*/ 38 h 148"/>
              <a:gd name="T12" fmla="*/ 73 w 366"/>
              <a:gd name="T13" fmla="*/ 148 h 148"/>
              <a:gd name="T14" fmla="*/ 201 w 366"/>
              <a:gd name="T15" fmla="*/ 139 h 148"/>
              <a:gd name="T16" fmla="*/ 256 w 366"/>
              <a:gd name="T17" fmla="*/ 120 h 148"/>
              <a:gd name="T18" fmla="*/ 365 w 366"/>
              <a:gd name="T19" fmla="*/ 93 h 1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66"/>
              <a:gd name="T31" fmla="*/ 0 h 148"/>
              <a:gd name="T32" fmla="*/ 366 w 366"/>
              <a:gd name="T33" fmla="*/ 148 h 1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66" h="148">
                <a:moveTo>
                  <a:pt x="365" y="93"/>
                </a:moveTo>
                <a:cubicBezTo>
                  <a:pt x="356" y="91"/>
                  <a:pt x="300" y="85"/>
                  <a:pt x="283" y="75"/>
                </a:cubicBezTo>
                <a:cubicBezTo>
                  <a:pt x="223" y="38"/>
                  <a:pt x="307" y="74"/>
                  <a:pt x="246" y="38"/>
                </a:cubicBezTo>
                <a:cubicBezTo>
                  <a:pt x="222" y="24"/>
                  <a:pt x="191" y="11"/>
                  <a:pt x="164" y="1"/>
                </a:cubicBezTo>
                <a:cubicBezTo>
                  <a:pt x="112" y="4"/>
                  <a:pt x="60" y="0"/>
                  <a:pt x="9" y="11"/>
                </a:cubicBezTo>
                <a:cubicBezTo>
                  <a:pt x="0" y="13"/>
                  <a:pt x="0" y="29"/>
                  <a:pt x="0" y="38"/>
                </a:cubicBezTo>
                <a:cubicBezTo>
                  <a:pt x="0" y="93"/>
                  <a:pt x="22" y="132"/>
                  <a:pt x="73" y="148"/>
                </a:cubicBezTo>
                <a:cubicBezTo>
                  <a:pt x="116" y="145"/>
                  <a:pt x="159" y="144"/>
                  <a:pt x="201" y="139"/>
                </a:cubicBezTo>
                <a:cubicBezTo>
                  <a:pt x="220" y="137"/>
                  <a:pt x="237" y="123"/>
                  <a:pt x="256" y="120"/>
                </a:cubicBezTo>
                <a:cubicBezTo>
                  <a:pt x="366" y="105"/>
                  <a:pt x="340" y="142"/>
                  <a:pt x="365" y="93"/>
                </a:cubicBezTo>
                <a:close/>
              </a:path>
            </a:pathLst>
          </a:custGeom>
          <a:noFill/>
          <a:ln w="50800" cap="flat" cmpd="sng">
            <a:solidFill>
              <a:srgbClr val="00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295" name="Freeform 7"/>
          <p:cNvSpPr>
            <a:spLocks/>
          </p:cNvSpPr>
          <p:nvPr/>
        </p:nvSpPr>
        <p:spPr bwMode="auto">
          <a:xfrm>
            <a:off x="5427663" y="2174875"/>
            <a:ext cx="779462" cy="1787525"/>
          </a:xfrm>
          <a:custGeom>
            <a:avLst/>
            <a:gdLst>
              <a:gd name="T0" fmla="*/ 458 w 491"/>
              <a:gd name="T1" fmla="*/ 11 h 1126"/>
              <a:gd name="T2" fmla="*/ 403 w 491"/>
              <a:gd name="T3" fmla="*/ 38 h 1126"/>
              <a:gd name="T4" fmla="*/ 330 w 491"/>
              <a:gd name="T5" fmla="*/ 84 h 1126"/>
              <a:gd name="T6" fmla="*/ 293 w 491"/>
              <a:gd name="T7" fmla="*/ 120 h 1126"/>
              <a:gd name="T8" fmla="*/ 229 w 491"/>
              <a:gd name="T9" fmla="*/ 175 h 1126"/>
              <a:gd name="T10" fmla="*/ 165 w 491"/>
              <a:gd name="T11" fmla="*/ 239 h 1126"/>
              <a:gd name="T12" fmla="*/ 92 w 491"/>
              <a:gd name="T13" fmla="*/ 331 h 1126"/>
              <a:gd name="T14" fmla="*/ 55 w 491"/>
              <a:gd name="T15" fmla="*/ 440 h 1126"/>
              <a:gd name="T16" fmla="*/ 46 w 491"/>
              <a:gd name="T17" fmla="*/ 468 h 1126"/>
              <a:gd name="T18" fmla="*/ 37 w 491"/>
              <a:gd name="T19" fmla="*/ 495 h 1126"/>
              <a:gd name="T20" fmla="*/ 28 w 491"/>
              <a:gd name="T21" fmla="*/ 934 h 1126"/>
              <a:gd name="T22" fmla="*/ 0 w 491"/>
              <a:gd name="T23" fmla="*/ 1025 h 1126"/>
              <a:gd name="T24" fmla="*/ 10 w 491"/>
              <a:gd name="T25" fmla="*/ 1080 h 1126"/>
              <a:gd name="T26" fmla="*/ 55 w 491"/>
              <a:gd name="T27" fmla="*/ 1126 h 1126"/>
              <a:gd name="T28" fmla="*/ 101 w 491"/>
              <a:gd name="T29" fmla="*/ 1117 h 1126"/>
              <a:gd name="T30" fmla="*/ 119 w 491"/>
              <a:gd name="T31" fmla="*/ 1089 h 1126"/>
              <a:gd name="T32" fmla="*/ 183 w 491"/>
              <a:gd name="T33" fmla="*/ 1016 h 1126"/>
              <a:gd name="T34" fmla="*/ 302 w 491"/>
              <a:gd name="T35" fmla="*/ 879 h 1126"/>
              <a:gd name="T36" fmla="*/ 357 w 491"/>
              <a:gd name="T37" fmla="*/ 678 h 1126"/>
              <a:gd name="T38" fmla="*/ 430 w 491"/>
              <a:gd name="T39" fmla="*/ 440 h 1126"/>
              <a:gd name="T40" fmla="*/ 458 w 491"/>
              <a:gd name="T41" fmla="*/ 303 h 1126"/>
              <a:gd name="T42" fmla="*/ 485 w 491"/>
              <a:gd name="T43" fmla="*/ 120 h 1126"/>
              <a:gd name="T44" fmla="*/ 458 w 491"/>
              <a:gd name="T45" fmla="*/ 11 h 112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91"/>
              <a:gd name="T70" fmla="*/ 0 h 1126"/>
              <a:gd name="T71" fmla="*/ 491 w 491"/>
              <a:gd name="T72" fmla="*/ 1126 h 112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91" h="1126">
                <a:moveTo>
                  <a:pt x="458" y="11"/>
                </a:moveTo>
                <a:cubicBezTo>
                  <a:pt x="377" y="63"/>
                  <a:pt x="479" y="0"/>
                  <a:pt x="403" y="38"/>
                </a:cubicBezTo>
                <a:cubicBezTo>
                  <a:pt x="373" y="53"/>
                  <a:pt x="362" y="73"/>
                  <a:pt x="330" y="84"/>
                </a:cubicBezTo>
                <a:cubicBezTo>
                  <a:pt x="312" y="134"/>
                  <a:pt x="334" y="94"/>
                  <a:pt x="293" y="120"/>
                </a:cubicBezTo>
                <a:cubicBezTo>
                  <a:pt x="271" y="134"/>
                  <a:pt x="252" y="160"/>
                  <a:pt x="229" y="175"/>
                </a:cubicBezTo>
                <a:cubicBezTo>
                  <a:pt x="209" y="205"/>
                  <a:pt x="195" y="219"/>
                  <a:pt x="165" y="239"/>
                </a:cubicBezTo>
                <a:cubicBezTo>
                  <a:pt x="144" y="271"/>
                  <a:pt x="119" y="303"/>
                  <a:pt x="92" y="331"/>
                </a:cubicBezTo>
                <a:cubicBezTo>
                  <a:pt x="80" y="367"/>
                  <a:pt x="67" y="404"/>
                  <a:pt x="55" y="440"/>
                </a:cubicBezTo>
                <a:cubicBezTo>
                  <a:pt x="52" y="449"/>
                  <a:pt x="49" y="459"/>
                  <a:pt x="46" y="468"/>
                </a:cubicBezTo>
                <a:cubicBezTo>
                  <a:pt x="43" y="477"/>
                  <a:pt x="37" y="495"/>
                  <a:pt x="37" y="495"/>
                </a:cubicBezTo>
                <a:cubicBezTo>
                  <a:pt x="34" y="641"/>
                  <a:pt x="34" y="788"/>
                  <a:pt x="28" y="934"/>
                </a:cubicBezTo>
                <a:cubicBezTo>
                  <a:pt x="27" y="966"/>
                  <a:pt x="0" y="1025"/>
                  <a:pt x="0" y="1025"/>
                </a:cubicBezTo>
                <a:cubicBezTo>
                  <a:pt x="3" y="1043"/>
                  <a:pt x="1" y="1064"/>
                  <a:pt x="10" y="1080"/>
                </a:cubicBezTo>
                <a:cubicBezTo>
                  <a:pt x="20" y="1099"/>
                  <a:pt x="55" y="1126"/>
                  <a:pt x="55" y="1126"/>
                </a:cubicBezTo>
                <a:cubicBezTo>
                  <a:pt x="70" y="1123"/>
                  <a:pt x="87" y="1125"/>
                  <a:pt x="101" y="1117"/>
                </a:cubicBezTo>
                <a:cubicBezTo>
                  <a:pt x="111" y="1111"/>
                  <a:pt x="112" y="1097"/>
                  <a:pt x="119" y="1089"/>
                </a:cubicBezTo>
                <a:cubicBezTo>
                  <a:pt x="122" y="1086"/>
                  <a:pt x="171" y="1029"/>
                  <a:pt x="183" y="1016"/>
                </a:cubicBezTo>
                <a:cubicBezTo>
                  <a:pt x="228" y="964"/>
                  <a:pt x="264" y="937"/>
                  <a:pt x="302" y="879"/>
                </a:cubicBezTo>
                <a:cubicBezTo>
                  <a:pt x="334" y="830"/>
                  <a:pt x="341" y="732"/>
                  <a:pt x="357" y="678"/>
                </a:cubicBezTo>
                <a:cubicBezTo>
                  <a:pt x="379" y="602"/>
                  <a:pt x="415" y="515"/>
                  <a:pt x="430" y="440"/>
                </a:cubicBezTo>
                <a:cubicBezTo>
                  <a:pt x="439" y="394"/>
                  <a:pt x="442" y="347"/>
                  <a:pt x="458" y="303"/>
                </a:cubicBezTo>
                <a:cubicBezTo>
                  <a:pt x="464" y="240"/>
                  <a:pt x="466" y="180"/>
                  <a:pt x="485" y="120"/>
                </a:cubicBezTo>
                <a:cubicBezTo>
                  <a:pt x="475" y="27"/>
                  <a:pt x="491" y="61"/>
                  <a:pt x="458" y="11"/>
                </a:cubicBezTo>
                <a:close/>
              </a:path>
            </a:pathLst>
          </a:custGeom>
          <a:noFill/>
          <a:ln w="38100" cap="flat" cmpd="sng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 b="11542"/>
          <a:stretch>
            <a:fillRect/>
          </a:stretch>
        </p:blipFill>
        <p:spPr bwMode="auto">
          <a:xfrm>
            <a:off x="0" y="0"/>
            <a:ext cx="739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0" y="6477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MRI series 6 of 6</a:t>
            </a:r>
          </a:p>
        </p:txBody>
      </p:sp>
      <p:sp>
        <p:nvSpPr>
          <p:cNvPr id="141316" name="Freeform 4"/>
          <p:cNvSpPr>
            <a:spLocks/>
          </p:cNvSpPr>
          <p:nvPr/>
        </p:nvSpPr>
        <p:spPr bwMode="auto">
          <a:xfrm>
            <a:off x="4802188" y="1944688"/>
            <a:ext cx="788987" cy="508000"/>
          </a:xfrm>
          <a:custGeom>
            <a:avLst/>
            <a:gdLst>
              <a:gd name="T0" fmla="*/ 486 w 497"/>
              <a:gd name="T1" fmla="*/ 119 h 320"/>
              <a:gd name="T2" fmla="*/ 422 w 497"/>
              <a:gd name="T3" fmla="*/ 92 h 320"/>
              <a:gd name="T4" fmla="*/ 358 w 497"/>
              <a:gd name="T5" fmla="*/ 0 h 320"/>
              <a:gd name="T6" fmla="*/ 230 w 497"/>
              <a:gd name="T7" fmla="*/ 9 h 320"/>
              <a:gd name="T8" fmla="*/ 184 w 497"/>
              <a:gd name="T9" fmla="*/ 37 h 320"/>
              <a:gd name="T10" fmla="*/ 148 w 497"/>
              <a:gd name="T11" fmla="*/ 46 h 320"/>
              <a:gd name="T12" fmla="*/ 65 w 497"/>
              <a:gd name="T13" fmla="*/ 73 h 320"/>
              <a:gd name="T14" fmla="*/ 38 w 497"/>
              <a:gd name="T15" fmla="*/ 82 h 320"/>
              <a:gd name="T16" fmla="*/ 1 w 497"/>
              <a:gd name="T17" fmla="*/ 156 h 320"/>
              <a:gd name="T18" fmla="*/ 10 w 497"/>
              <a:gd name="T19" fmla="*/ 274 h 320"/>
              <a:gd name="T20" fmla="*/ 93 w 497"/>
              <a:gd name="T21" fmla="*/ 311 h 320"/>
              <a:gd name="T22" fmla="*/ 120 w 497"/>
              <a:gd name="T23" fmla="*/ 320 h 320"/>
              <a:gd name="T24" fmla="*/ 312 w 497"/>
              <a:gd name="T25" fmla="*/ 293 h 320"/>
              <a:gd name="T26" fmla="*/ 486 w 497"/>
              <a:gd name="T27" fmla="*/ 201 h 320"/>
              <a:gd name="T28" fmla="*/ 486 w 497"/>
              <a:gd name="T29" fmla="*/ 119 h 3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7"/>
              <a:gd name="T46" fmla="*/ 0 h 320"/>
              <a:gd name="T47" fmla="*/ 497 w 497"/>
              <a:gd name="T48" fmla="*/ 320 h 3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7" h="320">
                <a:moveTo>
                  <a:pt x="486" y="119"/>
                </a:moveTo>
                <a:cubicBezTo>
                  <a:pt x="469" y="115"/>
                  <a:pt x="434" y="111"/>
                  <a:pt x="422" y="92"/>
                </a:cubicBezTo>
                <a:cubicBezTo>
                  <a:pt x="378" y="20"/>
                  <a:pt x="432" y="50"/>
                  <a:pt x="358" y="0"/>
                </a:cubicBezTo>
                <a:cubicBezTo>
                  <a:pt x="315" y="3"/>
                  <a:pt x="272" y="4"/>
                  <a:pt x="230" y="9"/>
                </a:cubicBezTo>
                <a:cubicBezTo>
                  <a:pt x="175" y="15"/>
                  <a:pt x="225" y="16"/>
                  <a:pt x="184" y="37"/>
                </a:cubicBezTo>
                <a:cubicBezTo>
                  <a:pt x="173" y="43"/>
                  <a:pt x="160" y="42"/>
                  <a:pt x="148" y="46"/>
                </a:cubicBezTo>
                <a:cubicBezTo>
                  <a:pt x="120" y="54"/>
                  <a:pt x="93" y="64"/>
                  <a:pt x="65" y="73"/>
                </a:cubicBezTo>
                <a:cubicBezTo>
                  <a:pt x="56" y="76"/>
                  <a:pt x="38" y="82"/>
                  <a:pt x="38" y="82"/>
                </a:cubicBezTo>
                <a:cubicBezTo>
                  <a:pt x="17" y="146"/>
                  <a:pt x="34" y="123"/>
                  <a:pt x="1" y="156"/>
                </a:cubicBezTo>
                <a:cubicBezTo>
                  <a:pt x="4" y="195"/>
                  <a:pt x="0" y="236"/>
                  <a:pt x="10" y="274"/>
                </a:cubicBezTo>
                <a:cubicBezTo>
                  <a:pt x="14" y="290"/>
                  <a:pt x="73" y="305"/>
                  <a:pt x="93" y="311"/>
                </a:cubicBezTo>
                <a:cubicBezTo>
                  <a:pt x="102" y="314"/>
                  <a:pt x="120" y="320"/>
                  <a:pt x="120" y="320"/>
                </a:cubicBezTo>
                <a:cubicBezTo>
                  <a:pt x="198" y="315"/>
                  <a:pt x="245" y="315"/>
                  <a:pt x="312" y="293"/>
                </a:cubicBezTo>
                <a:cubicBezTo>
                  <a:pt x="359" y="243"/>
                  <a:pt x="433" y="257"/>
                  <a:pt x="486" y="201"/>
                </a:cubicBezTo>
                <a:cubicBezTo>
                  <a:pt x="497" y="169"/>
                  <a:pt x="486" y="151"/>
                  <a:pt x="486" y="119"/>
                </a:cubicBezTo>
                <a:close/>
              </a:path>
            </a:pathLst>
          </a:custGeom>
          <a:noFill/>
          <a:ln w="50800" cap="flat" cmpd="sng">
            <a:solidFill>
              <a:srgbClr val="99FF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17" name="Freeform 5"/>
          <p:cNvSpPr>
            <a:spLocks/>
          </p:cNvSpPr>
          <p:nvPr/>
        </p:nvSpPr>
        <p:spPr bwMode="auto">
          <a:xfrm>
            <a:off x="4676775" y="2540000"/>
            <a:ext cx="693738" cy="1244600"/>
          </a:xfrm>
          <a:custGeom>
            <a:avLst/>
            <a:gdLst>
              <a:gd name="T0" fmla="*/ 153 w 437"/>
              <a:gd name="T1" fmla="*/ 73 h 784"/>
              <a:gd name="T2" fmla="*/ 199 w 437"/>
              <a:gd name="T3" fmla="*/ 101 h 784"/>
              <a:gd name="T4" fmla="*/ 254 w 437"/>
              <a:gd name="T5" fmla="*/ 137 h 784"/>
              <a:gd name="T6" fmla="*/ 300 w 437"/>
              <a:gd name="T7" fmla="*/ 183 h 784"/>
              <a:gd name="T8" fmla="*/ 391 w 437"/>
              <a:gd name="T9" fmla="*/ 293 h 784"/>
              <a:gd name="T10" fmla="*/ 409 w 437"/>
              <a:gd name="T11" fmla="*/ 347 h 784"/>
              <a:gd name="T12" fmla="*/ 419 w 437"/>
              <a:gd name="T13" fmla="*/ 375 h 784"/>
              <a:gd name="T14" fmla="*/ 409 w 437"/>
              <a:gd name="T15" fmla="*/ 613 h 784"/>
              <a:gd name="T16" fmla="*/ 373 w 437"/>
              <a:gd name="T17" fmla="*/ 722 h 784"/>
              <a:gd name="T18" fmla="*/ 318 w 437"/>
              <a:gd name="T19" fmla="*/ 768 h 784"/>
              <a:gd name="T20" fmla="*/ 309 w 437"/>
              <a:gd name="T21" fmla="*/ 741 h 784"/>
              <a:gd name="T22" fmla="*/ 291 w 437"/>
              <a:gd name="T23" fmla="*/ 713 h 784"/>
              <a:gd name="T24" fmla="*/ 281 w 437"/>
              <a:gd name="T25" fmla="*/ 667 h 784"/>
              <a:gd name="T26" fmla="*/ 263 w 437"/>
              <a:gd name="T27" fmla="*/ 640 h 784"/>
              <a:gd name="T28" fmla="*/ 172 w 437"/>
              <a:gd name="T29" fmla="*/ 475 h 784"/>
              <a:gd name="T30" fmla="*/ 117 w 437"/>
              <a:gd name="T31" fmla="*/ 366 h 784"/>
              <a:gd name="T32" fmla="*/ 108 w 437"/>
              <a:gd name="T33" fmla="*/ 338 h 784"/>
              <a:gd name="T34" fmla="*/ 89 w 437"/>
              <a:gd name="T35" fmla="*/ 320 h 784"/>
              <a:gd name="T36" fmla="*/ 71 w 437"/>
              <a:gd name="T37" fmla="*/ 265 h 784"/>
              <a:gd name="T38" fmla="*/ 53 w 437"/>
              <a:gd name="T39" fmla="*/ 238 h 784"/>
              <a:gd name="T40" fmla="*/ 25 w 437"/>
              <a:gd name="T41" fmla="*/ 155 h 784"/>
              <a:gd name="T42" fmla="*/ 16 w 437"/>
              <a:gd name="T43" fmla="*/ 128 h 784"/>
              <a:gd name="T44" fmla="*/ 80 w 437"/>
              <a:gd name="T45" fmla="*/ 37 h 784"/>
              <a:gd name="T46" fmla="*/ 153 w 437"/>
              <a:gd name="T47" fmla="*/ 82 h 784"/>
              <a:gd name="T48" fmla="*/ 153 w 437"/>
              <a:gd name="T49" fmla="*/ 73 h 78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37"/>
              <a:gd name="T76" fmla="*/ 0 h 784"/>
              <a:gd name="T77" fmla="*/ 437 w 437"/>
              <a:gd name="T78" fmla="*/ 784 h 78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37" h="784">
                <a:moveTo>
                  <a:pt x="153" y="73"/>
                </a:moveTo>
                <a:cubicBezTo>
                  <a:pt x="195" y="113"/>
                  <a:pt x="146" y="72"/>
                  <a:pt x="199" y="101"/>
                </a:cubicBezTo>
                <a:cubicBezTo>
                  <a:pt x="218" y="112"/>
                  <a:pt x="254" y="137"/>
                  <a:pt x="254" y="137"/>
                </a:cubicBezTo>
                <a:cubicBezTo>
                  <a:pt x="300" y="208"/>
                  <a:pt x="241" y="125"/>
                  <a:pt x="300" y="183"/>
                </a:cubicBezTo>
                <a:cubicBezTo>
                  <a:pt x="333" y="216"/>
                  <a:pt x="359" y="259"/>
                  <a:pt x="391" y="293"/>
                </a:cubicBezTo>
                <a:cubicBezTo>
                  <a:pt x="397" y="311"/>
                  <a:pt x="403" y="329"/>
                  <a:pt x="409" y="347"/>
                </a:cubicBezTo>
                <a:cubicBezTo>
                  <a:pt x="412" y="356"/>
                  <a:pt x="419" y="375"/>
                  <a:pt x="419" y="375"/>
                </a:cubicBezTo>
                <a:cubicBezTo>
                  <a:pt x="426" y="456"/>
                  <a:pt x="437" y="534"/>
                  <a:pt x="409" y="613"/>
                </a:cubicBezTo>
                <a:cubicBezTo>
                  <a:pt x="401" y="659"/>
                  <a:pt x="398" y="684"/>
                  <a:pt x="373" y="722"/>
                </a:cubicBezTo>
                <a:cubicBezTo>
                  <a:pt x="362" y="767"/>
                  <a:pt x="366" y="784"/>
                  <a:pt x="318" y="768"/>
                </a:cubicBezTo>
                <a:cubicBezTo>
                  <a:pt x="315" y="759"/>
                  <a:pt x="313" y="750"/>
                  <a:pt x="309" y="741"/>
                </a:cubicBezTo>
                <a:cubicBezTo>
                  <a:pt x="304" y="731"/>
                  <a:pt x="295" y="723"/>
                  <a:pt x="291" y="713"/>
                </a:cubicBezTo>
                <a:cubicBezTo>
                  <a:pt x="285" y="698"/>
                  <a:pt x="287" y="682"/>
                  <a:pt x="281" y="667"/>
                </a:cubicBezTo>
                <a:cubicBezTo>
                  <a:pt x="277" y="657"/>
                  <a:pt x="267" y="650"/>
                  <a:pt x="263" y="640"/>
                </a:cubicBezTo>
                <a:cubicBezTo>
                  <a:pt x="236" y="579"/>
                  <a:pt x="220" y="526"/>
                  <a:pt x="172" y="475"/>
                </a:cubicBezTo>
                <a:cubicBezTo>
                  <a:pt x="160" y="438"/>
                  <a:pt x="139" y="399"/>
                  <a:pt x="117" y="366"/>
                </a:cubicBezTo>
                <a:cubicBezTo>
                  <a:pt x="114" y="357"/>
                  <a:pt x="113" y="346"/>
                  <a:pt x="108" y="338"/>
                </a:cubicBezTo>
                <a:cubicBezTo>
                  <a:pt x="103" y="331"/>
                  <a:pt x="93" y="328"/>
                  <a:pt x="89" y="320"/>
                </a:cubicBezTo>
                <a:cubicBezTo>
                  <a:pt x="80" y="303"/>
                  <a:pt x="77" y="283"/>
                  <a:pt x="71" y="265"/>
                </a:cubicBezTo>
                <a:cubicBezTo>
                  <a:pt x="68" y="255"/>
                  <a:pt x="59" y="247"/>
                  <a:pt x="53" y="238"/>
                </a:cubicBezTo>
                <a:cubicBezTo>
                  <a:pt x="13" y="116"/>
                  <a:pt x="51" y="231"/>
                  <a:pt x="25" y="155"/>
                </a:cubicBezTo>
                <a:cubicBezTo>
                  <a:pt x="22" y="146"/>
                  <a:pt x="16" y="128"/>
                  <a:pt x="16" y="128"/>
                </a:cubicBezTo>
                <a:cubicBezTo>
                  <a:pt x="26" y="0"/>
                  <a:pt x="0" y="8"/>
                  <a:pt x="80" y="37"/>
                </a:cubicBezTo>
                <a:cubicBezTo>
                  <a:pt x="93" y="49"/>
                  <a:pt x="137" y="77"/>
                  <a:pt x="153" y="82"/>
                </a:cubicBezTo>
                <a:cubicBezTo>
                  <a:pt x="156" y="83"/>
                  <a:pt x="153" y="76"/>
                  <a:pt x="153" y="73"/>
                </a:cubicBezTo>
                <a:close/>
              </a:path>
            </a:pathLst>
          </a:custGeom>
          <a:noFill/>
          <a:ln w="50800" cap="flat" cmpd="sng">
            <a:solidFill>
              <a:srgbClr val="0099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18" name="Freeform 6"/>
          <p:cNvSpPr>
            <a:spLocks/>
          </p:cNvSpPr>
          <p:nvPr/>
        </p:nvSpPr>
        <p:spPr bwMode="auto">
          <a:xfrm>
            <a:off x="5486400" y="2308225"/>
            <a:ext cx="762000" cy="1654175"/>
          </a:xfrm>
          <a:custGeom>
            <a:avLst/>
            <a:gdLst>
              <a:gd name="T0" fmla="*/ 441 w 537"/>
              <a:gd name="T1" fmla="*/ 0 h 1060"/>
              <a:gd name="T2" fmla="*/ 350 w 537"/>
              <a:gd name="T3" fmla="*/ 109 h 1060"/>
              <a:gd name="T4" fmla="*/ 258 w 537"/>
              <a:gd name="T5" fmla="*/ 192 h 1060"/>
              <a:gd name="T6" fmla="*/ 203 w 537"/>
              <a:gd name="T7" fmla="*/ 274 h 1060"/>
              <a:gd name="T8" fmla="*/ 149 w 537"/>
              <a:gd name="T9" fmla="*/ 375 h 1060"/>
              <a:gd name="T10" fmla="*/ 103 w 537"/>
              <a:gd name="T11" fmla="*/ 530 h 1060"/>
              <a:gd name="T12" fmla="*/ 85 w 537"/>
              <a:gd name="T13" fmla="*/ 567 h 1060"/>
              <a:gd name="T14" fmla="*/ 48 w 537"/>
              <a:gd name="T15" fmla="*/ 621 h 1060"/>
              <a:gd name="T16" fmla="*/ 30 w 537"/>
              <a:gd name="T17" fmla="*/ 969 h 1060"/>
              <a:gd name="T18" fmla="*/ 94 w 537"/>
              <a:gd name="T19" fmla="*/ 1060 h 1060"/>
              <a:gd name="T20" fmla="*/ 194 w 537"/>
              <a:gd name="T21" fmla="*/ 1042 h 1060"/>
              <a:gd name="T22" fmla="*/ 258 w 537"/>
              <a:gd name="T23" fmla="*/ 1015 h 1060"/>
              <a:gd name="T24" fmla="*/ 304 w 537"/>
              <a:gd name="T25" fmla="*/ 978 h 1060"/>
              <a:gd name="T26" fmla="*/ 341 w 537"/>
              <a:gd name="T27" fmla="*/ 868 h 1060"/>
              <a:gd name="T28" fmla="*/ 377 w 537"/>
              <a:gd name="T29" fmla="*/ 786 h 1060"/>
              <a:gd name="T30" fmla="*/ 395 w 537"/>
              <a:gd name="T31" fmla="*/ 695 h 1060"/>
              <a:gd name="T32" fmla="*/ 459 w 537"/>
              <a:gd name="T33" fmla="*/ 448 h 1060"/>
              <a:gd name="T34" fmla="*/ 514 w 537"/>
              <a:gd name="T35" fmla="*/ 365 h 1060"/>
              <a:gd name="T36" fmla="*/ 505 w 537"/>
              <a:gd name="T37" fmla="*/ 36 h 1060"/>
              <a:gd name="T38" fmla="*/ 441 w 537"/>
              <a:gd name="T39" fmla="*/ 0 h 10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37"/>
              <a:gd name="T61" fmla="*/ 0 h 1060"/>
              <a:gd name="T62" fmla="*/ 537 w 537"/>
              <a:gd name="T63" fmla="*/ 1060 h 10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37" h="1060">
                <a:moveTo>
                  <a:pt x="441" y="0"/>
                </a:moveTo>
                <a:cubicBezTo>
                  <a:pt x="426" y="44"/>
                  <a:pt x="394" y="94"/>
                  <a:pt x="350" y="109"/>
                </a:cubicBezTo>
                <a:cubicBezTo>
                  <a:pt x="324" y="147"/>
                  <a:pt x="302" y="178"/>
                  <a:pt x="258" y="192"/>
                </a:cubicBezTo>
                <a:cubicBezTo>
                  <a:pt x="247" y="226"/>
                  <a:pt x="224" y="245"/>
                  <a:pt x="203" y="274"/>
                </a:cubicBezTo>
                <a:cubicBezTo>
                  <a:pt x="191" y="309"/>
                  <a:pt x="174" y="348"/>
                  <a:pt x="149" y="375"/>
                </a:cubicBezTo>
                <a:cubicBezTo>
                  <a:pt x="135" y="426"/>
                  <a:pt x="121" y="480"/>
                  <a:pt x="103" y="530"/>
                </a:cubicBezTo>
                <a:cubicBezTo>
                  <a:pt x="98" y="543"/>
                  <a:pt x="92" y="555"/>
                  <a:pt x="85" y="567"/>
                </a:cubicBezTo>
                <a:cubicBezTo>
                  <a:pt x="74" y="586"/>
                  <a:pt x="48" y="621"/>
                  <a:pt x="48" y="621"/>
                </a:cubicBezTo>
                <a:cubicBezTo>
                  <a:pt x="13" y="798"/>
                  <a:pt x="0" y="617"/>
                  <a:pt x="30" y="969"/>
                </a:cubicBezTo>
                <a:cubicBezTo>
                  <a:pt x="34" y="1013"/>
                  <a:pt x="54" y="1047"/>
                  <a:pt x="94" y="1060"/>
                </a:cubicBezTo>
                <a:cubicBezTo>
                  <a:pt x="121" y="1057"/>
                  <a:pt x="165" y="1056"/>
                  <a:pt x="194" y="1042"/>
                </a:cubicBezTo>
                <a:cubicBezTo>
                  <a:pt x="257" y="1011"/>
                  <a:pt x="184" y="1033"/>
                  <a:pt x="258" y="1015"/>
                </a:cubicBezTo>
                <a:cubicBezTo>
                  <a:pt x="272" y="1001"/>
                  <a:pt x="293" y="994"/>
                  <a:pt x="304" y="978"/>
                </a:cubicBezTo>
                <a:cubicBezTo>
                  <a:pt x="328" y="942"/>
                  <a:pt x="303" y="906"/>
                  <a:pt x="341" y="868"/>
                </a:cubicBezTo>
                <a:cubicBezTo>
                  <a:pt x="351" y="828"/>
                  <a:pt x="369" y="822"/>
                  <a:pt x="377" y="786"/>
                </a:cubicBezTo>
                <a:cubicBezTo>
                  <a:pt x="384" y="756"/>
                  <a:pt x="395" y="695"/>
                  <a:pt x="395" y="695"/>
                </a:cubicBezTo>
                <a:cubicBezTo>
                  <a:pt x="398" y="635"/>
                  <a:pt x="369" y="478"/>
                  <a:pt x="459" y="448"/>
                </a:cubicBezTo>
                <a:cubicBezTo>
                  <a:pt x="472" y="412"/>
                  <a:pt x="487" y="393"/>
                  <a:pt x="514" y="365"/>
                </a:cubicBezTo>
                <a:cubicBezTo>
                  <a:pt x="526" y="240"/>
                  <a:pt x="537" y="187"/>
                  <a:pt x="505" y="36"/>
                </a:cubicBezTo>
                <a:cubicBezTo>
                  <a:pt x="500" y="12"/>
                  <a:pt x="462" y="13"/>
                  <a:pt x="441" y="0"/>
                </a:cubicBezTo>
                <a:close/>
              </a:path>
            </a:pathLst>
          </a:custGeom>
          <a:noFill/>
          <a:ln w="50800" cap="flat" cmpd="sng">
            <a:solidFill>
              <a:srgbClr val="99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WINDOWS\Desktop\Stuart\arch-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543800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-42863" y="-9525"/>
            <a:ext cx="9121776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9900"/>
                </a:solidFill>
              </a:rPr>
              <a:t>        </a:t>
            </a:r>
            <a:r>
              <a:rPr lang="en-US" sz="2800">
                <a:latin typeface="Tahoma" pitchFamily="34" charset="0"/>
                <a:cs typeface="Tahoma" pitchFamily="34" charset="0"/>
              </a:rPr>
              <a:t>Stylohyoid, styloglossus, tongue muscles in general.</a:t>
            </a:r>
          </a:p>
        </p:txBody>
      </p:sp>
      <p:sp>
        <p:nvSpPr>
          <p:cNvPr id="142340" name="Line 4"/>
          <p:cNvSpPr>
            <a:spLocks noChangeShapeType="1"/>
          </p:cNvSpPr>
          <p:nvPr/>
        </p:nvSpPr>
        <p:spPr bwMode="auto">
          <a:xfrm>
            <a:off x="3505200" y="533400"/>
            <a:ext cx="1524000" cy="2590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2341" name="Line 6"/>
          <p:cNvSpPr>
            <a:spLocks noChangeShapeType="1"/>
          </p:cNvSpPr>
          <p:nvPr/>
        </p:nvSpPr>
        <p:spPr bwMode="auto">
          <a:xfrm>
            <a:off x="2286000" y="457200"/>
            <a:ext cx="2133600" cy="396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WINDOWS\Desktop\Stuart\facial-m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4800"/>
            <a:ext cx="4902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88925" y="346075"/>
            <a:ext cx="3368675" cy="3478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Tahoma" pitchFamily="34" charset="0"/>
                <a:cs typeface="Tahoma" pitchFamily="34" charset="0"/>
              </a:rPr>
              <a:t>Superficial Facial Muscles  (all innervated by VII)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12725" y="23813"/>
            <a:ext cx="2759075" cy="6462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Tahoma" pitchFamily="34" charset="0"/>
                <a:cs typeface="Tahoma" pitchFamily="34" charset="0"/>
              </a:rPr>
              <a:t>Some muscles of mastication (Innervated by V</a:t>
            </a:r>
            <a:r>
              <a:rPr lang="en-US">
                <a:latin typeface="Tahoma" pitchFamily="34" charset="0"/>
                <a:cs typeface="Tahoma" pitchFamily="34" charset="0"/>
              </a:rPr>
              <a:t>3</a:t>
            </a:r>
            <a:r>
              <a:rPr lang="en-US" sz="3600">
                <a:latin typeface="Tahoma" pitchFamily="34" charset="0"/>
                <a:cs typeface="Tahoma" pitchFamily="34" charset="0"/>
              </a:rPr>
              <a:t>)</a:t>
            </a:r>
          </a:p>
          <a:p>
            <a:pPr algn="ctr"/>
            <a:endParaRPr lang="en-US" sz="360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3600">
                <a:latin typeface="Tahoma" pitchFamily="34" charset="0"/>
                <a:cs typeface="Tahoma" pitchFamily="34" charset="0"/>
              </a:rPr>
              <a:t>Deeper Facial Muscles  (All innervated by VII)</a:t>
            </a:r>
          </a:p>
          <a:p>
            <a:pPr algn="ctr"/>
            <a:endParaRPr lang="en-US" sz="1800"/>
          </a:p>
        </p:txBody>
      </p:sp>
      <p:pic>
        <p:nvPicPr>
          <p:cNvPr id="144387" name="Picture 3" descr="C:\WINDOWS\Desktop\Stuart\facial-m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228600"/>
            <a:ext cx="5929313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yeDevelopmentB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56816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2057400" y="4876800"/>
            <a:ext cx="1752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371600" y="3810000"/>
            <a:ext cx="2667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28600" y="3124200"/>
            <a:ext cx="17129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Developing</a:t>
            </a:r>
          </a:p>
          <a:p>
            <a:pPr algn="ctr"/>
            <a:r>
              <a:rPr lang="en-US"/>
              <a:t>Retina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Developing</a:t>
            </a:r>
          </a:p>
          <a:p>
            <a:pPr algn="ctr"/>
            <a:r>
              <a:rPr lang="en-US"/>
              <a:t>Lens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0" y="88900"/>
            <a:ext cx="91440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Arial Rounded MT Bold" pitchFamily="34" charset="0"/>
              </a:rPr>
              <a:t>Major Muscles of the Hyoid Arch (innervated by VII):</a:t>
            </a:r>
          </a:p>
          <a:p>
            <a:pPr algn="ctr"/>
            <a:endParaRPr lang="en-US" sz="44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Posterior Belly of Digastric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Facial Muscles (!!)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Stapedius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Stylohyoid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288925" y="-11113"/>
            <a:ext cx="8855075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Arial Rounded MT Bold" pitchFamily="34" charset="0"/>
              </a:rPr>
              <a:t>Facial Muscles You Have to Remember:</a:t>
            </a:r>
          </a:p>
          <a:p>
            <a:pPr algn="ctr"/>
            <a:endParaRPr lang="en-US" sz="4800">
              <a:latin typeface="Arial Rounded MT Bold" pitchFamily="34" charset="0"/>
            </a:endParaRP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Obicularis Oris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Obicularis Occuli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Frontalis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Buccinator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Platysma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Zyogmaticus Major</a:t>
            </a:r>
          </a:p>
          <a:p>
            <a:pPr algn="ctr">
              <a:buFontTx/>
              <a:buChar char="•"/>
            </a:pPr>
            <a:r>
              <a:rPr lang="en-US" sz="3600">
                <a:latin typeface="Arial Rounded MT Bold" pitchFamily="34" charset="0"/>
              </a:rPr>
              <a:t>Depressor Anguli Oris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WINDOWS\Desktop\Stuart\tongue-surfac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696200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69875" y="-3175"/>
            <a:ext cx="4025900" cy="708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4000">
                <a:latin typeface="Tahoma" pitchFamily="34" charset="0"/>
                <a:cs typeface="Tahoma" pitchFamily="34" charset="0"/>
              </a:rPr>
              <a:t>Tongue:  Surface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WINDOWS\Desktop\Stuart\tongue-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172200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85725" y="149225"/>
            <a:ext cx="8777288" cy="708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4000">
                <a:latin typeface="Tahoma" pitchFamily="34" charset="0"/>
                <a:cs typeface="Tahoma" pitchFamily="34" charset="0"/>
              </a:rPr>
              <a:t>Extrinsic and Intrinsic Tongue Muscles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smtClean="0"/>
              <a:t>The Inner ear starts out as a lens, but turns into a fluid filled sac</a:t>
            </a:r>
          </a:p>
          <a:p>
            <a:pPr>
              <a:lnSpc>
                <a:spcPct val="90000"/>
              </a:lnSpc>
            </a:pPr>
            <a:endParaRPr lang="en-US" b="1" smtClean="0"/>
          </a:p>
          <a:p>
            <a:pPr>
              <a:lnSpc>
                <a:spcPct val="90000"/>
              </a:lnSpc>
            </a:pPr>
            <a:r>
              <a:rPr lang="en-US" b="1" smtClean="0"/>
              <a:t> Receptor organs of hearing and balance. </a:t>
            </a:r>
            <a:br>
              <a:rPr lang="en-US" b="1" smtClean="0"/>
            </a:br>
            <a:endParaRPr lang="en-US" b="1" smtClean="0"/>
          </a:p>
          <a:p>
            <a:pPr>
              <a:lnSpc>
                <a:spcPct val="90000"/>
              </a:lnSpc>
            </a:pPr>
            <a:r>
              <a:rPr lang="en-US" b="1" smtClean="0"/>
              <a:t>Cranial Nerve VIII = Auditory or Vestibulocochlear Nerve </a:t>
            </a:r>
          </a:p>
          <a:p>
            <a:pPr>
              <a:lnSpc>
                <a:spcPct val="90000"/>
              </a:lnSpc>
            </a:pPr>
            <a:endParaRPr lang="en-US" sz="8800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arDevelopmentB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851525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Line 3"/>
          <p:cNvSpPr>
            <a:spLocks noChangeShapeType="1"/>
          </p:cNvSpPr>
          <p:nvPr/>
        </p:nvSpPr>
        <p:spPr bwMode="auto">
          <a:xfrm flipH="1">
            <a:off x="4495800" y="685800"/>
            <a:ext cx="1676400" cy="1676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165725" y="115888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Otic Vesicle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0" y="0"/>
            <a:ext cx="3984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Cranial Nerve VIII</a:t>
            </a:r>
          </a:p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Vestibulocochlear Nerve</a:t>
            </a:r>
          </a:p>
          <a:p>
            <a:pPr algn="ctr"/>
            <a:r>
              <a:rPr lang="en-US">
                <a:latin typeface="Tahoma" pitchFamily="34" charset="0"/>
                <a:cs typeface="Tahoma" pitchFamily="34" charset="0"/>
              </a:rPr>
              <a:t>(Evolutionary branch of VII)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arDevelop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413" y="0"/>
            <a:ext cx="558958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12725" y="420688"/>
            <a:ext cx="32924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Tahoma" pitchFamily="34" charset="0"/>
                <a:cs typeface="Tahoma" pitchFamily="34" charset="0"/>
              </a:rPr>
              <a:t>Early Development of the Ear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Ventral Root Cranial Nerves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Somite Associated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r>
              <a:rPr lang="en-US" sz="3600" b="1" smtClean="0"/>
              <a:t>Head somites can be divided into 2 sets. Pre-otic and post-otic </a:t>
            </a:r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0" y="3581400"/>
          <a:ext cx="4381500" cy="2844800"/>
        </p:xfrm>
        <a:graphic>
          <a:graphicData uri="http://schemas.openxmlformats.org/presentationml/2006/ole">
            <p:oleObj spid="_x0000_s2050" name="Image" r:id="rId3" imgW="4380952" imgH="2844444" progId="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124200" y="3352800"/>
            <a:ext cx="1219200" cy="1828800"/>
            <a:chOff x="1968" y="2112"/>
            <a:chExt cx="768" cy="1152"/>
          </a:xfrm>
        </p:grpSpPr>
        <p:sp>
          <p:nvSpPr>
            <p:cNvPr id="2058" name="Rectangle 7"/>
            <p:cNvSpPr>
              <a:spLocks noChangeArrowheads="1"/>
            </p:cNvSpPr>
            <p:nvPr/>
          </p:nvSpPr>
          <p:spPr bwMode="auto">
            <a:xfrm>
              <a:off x="1968" y="2736"/>
              <a:ext cx="768" cy="52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59" name="Line 8"/>
            <p:cNvSpPr>
              <a:spLocks noChangeShapeType="1"/>
            </p:cNvSpPr>
            <p:nvPr/>
          </p:nvSpPr>
          <p:spPr bwMode="auto">
            <a:xfrm>
              <a:off x="2160" y="2112"/>
              <a:ext cx="96" cy="6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19600" y="3352800"/>
            <a:ext cx="2057400" cy="1828800"/>
            <a:chOff x="2784" y="2112"/>
            <a:chExt cx="1296" cy="1152"/>
          </a:xfrm>
        </p:grpSpPr>
        <p:sp>
          <p:nvSpPr>
            <p:cNvPr id="2056" name="Rectangle 10"/>
            <p:cNvSpPr>
              <a:spLocks noChangeArrowheads="1"/>
            </p:cNvSpPr>
            <p:nvPr/>
          </p:nvSpPr>
          <p:spPr bwMode="auto">
            <a:xfrm>
              <a:off x="2784" y="2736"/>
              <a:ext cx="1296" cy="528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57" name="Line 11"/>
            <p:cNvSpPr>
              <a:spLocks noChangeShapeType="1"/>
            </p:cNvSpPr>
            <p:nvPr/>
          </p:nvSpPr>
          <p:spPr bwMode="auto">
            <a:xfrm>
              <a:off x="3600" y="2112"/>
              <a:ext cx="48" cy="6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04800" y="1524000"/>
            <a:ext cx="8413750" cy="2774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</a:rPr>
              <a:t>Start with</a:t>
            </a:r>
          </a:p>
          <a:p>
            <a:pPr algn="ctr"/>
            <a:r>
              <a:rPr lang="en-US" sz="8800">
                <a:solidFill>
                  <a:srgbClr val="FF0000"/>
                </a:solidFill>
              </a:rPr>
              <a:t>BRAIN STUFF…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sz="3600" b="1" smtClean="0"/>
              <a:t>The sklerotomes of the post otic somites form</a:t>
            </a:r>
            <a:r>
              <a:rPr lang="en-US" sz="3600" smtClean="0">
                <a:solidFill>
                  <a:srgbClr val="000000"/>
                </a:solidFill>
              </a:rPr>
              <a:t> </a:t>
            </a:r>
            <a:r>
              <a:rPr lang="en-US" sz="3600" b="1" smtClean="0"/>
              <a:t>the floor of the brain case</a:t>
            </a:r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3074" name="Image" r:id="rId3" imgW="4380952" imgH="2844444" progId="">
              <p:embed/>
            </p:oleObj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419600" y="4724400"/>
            <a:ext cx="20574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5715000" y="3352800"/>
            <a:ext cx="76200" cy="1371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….and their myotomes develop into muscles of the tongue 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4098" name="Image" r:id="rId3" imgW="4380952" imgH="2844444" progId="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419600" y="4724400"/>
            <a:ext cx="20574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5715000" y="3352800"/>
            <a:ext cx="76200" cy="1371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The myotomes of the pre-otic somites form the muscles that move the eyeballs</a:t>
            </a:r>
            <a:r>
              <a:rPr lang="en-US" sz="3600" smtClean="0">
                <a:solidFill>
                  <a:srgbClr val="000000"/>
                </a:solidFill>
              </a:rPr>
              <a:t>. </a:t>
            </a: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5122" name="Image" r:id="rId3" imgW="4380952" imgH="2844444" progId="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124200" y="4724400"/>
            <a:ext cx="12192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3505200" y="4038600"/>
            <a:ext cx="76200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Each is supplied by a different cranial nerve: 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6146" name="Image" r:id="rId3" imgW="4380952" imgH="2844444" progId="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124200" y="4724400"/>
            <a:ext cx="12192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3505200" y="4038600"/>
            <a:ext cx="76200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III =</a:t>
            </a:r>
          </a:p>
          <a:p>
            <a:pPr>
              <a:buFontTx/>
              <a:buNone/>
            </a:pPr>
            <a:r>
              <a:rPr lang="en-US" sz="3600" smtClean="0"/>
              <a:t> Occulomotor Nerve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7170" name="Image" r:id="rId3" imgW="4380952" imgH="2844444" progId="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124200" y="4724400"/>
            <a:ext cx="4572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3200400" y="3581400"/>
            <a:ext cx="152400" cy="1143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IV =</a:t>
            </a:r>
          </a:p>
          <a:p>
            <a:pPr>
              <a:buFontTx/>
              <a:buNone/>
            </a:pPr>
            <a:r>
              <a:rPr lang="en-US" sz="3600" smtClean="0"/>
              <a:t>Trochlear Nerve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8194" name="Image" r:id="rId3" imgW="4380952" imgH="2844444" progId="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505200" y="4724400"/>
            <a:ext cx="4572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3200400" y="3581400"/>
            <a:ext cx="457200" cy="1143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VI = Abducens Nerve 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286000" y="4013200"/>
          <a:ext cx="4381500" cy="2540000"/>
        </p:xfrm>
        <a:graphic>
          <a:graphicData uri="http://schemas.openxmlformats.org/presentationml/2006/ole">
            <p:oleObj spid="_x0000_s9218" name="Image" r:id="rId3" imgW="4380952" imgH="2844444" progId="">
              <p:embed/>
            </p:oleObj>
          </a:graphicData>
        </a:graphic>
      </p:graphicFrame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886200" y="4724400"/>
            <a:ext cx="457200" cy="8382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4114800" y="2895600"/>
            <a:ext cx="457200" cy="1828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0"/>
            <a:ext cx="6911975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Tahoma" pitchFamily="34" charset="0"/>
                <a:cs typeface="Tahoma" pitchFamily="34" charset="0"/>
              </a:rPr>
              <a:t>EYEBALL MOVING MUSCLES:</a:t>
            </a:r>
          </a:p>
          <a:p>
            <a:endParaRPr lang="en-US">
              <a:latin typeface="Tahoma" pitchFamily="34" charset="0"/>
              <a:cs typeface="Tahoma" pitchFamily="34" charset="0"/>
            </a:endParaRPr>
          </a:p>
          <a:p>
            <a:r>
              <a:rPr lang="en-US" sz="3600">
                <a:latin typeface="Tahoma" pitchFamily="34" charset="0"/>
                <a:cs typeface="Tahoma" pitchFamily="34" charset="0"/>
              </a:rPr>
              <a:t>Rectus Muscles</a:t>
            </a:r>
          </a:p>
          <a:p>
            <a:pPr>
              <a:buFontTx/>
              <a:buChar char="•"/>
            </a:pPr>
            <a:r>
              <a:rPr lang="en-US" sz="3600">
                <a:latin typeface="Tahoma" pitchFamily="34" charset="0"/>
                <a:cs typeface="Tahoma" pitchFamily="34" charset="0"/>
              </a:rPr>
              <a:t>Superior rectus - III</a:t>
            </a:r>
          </a:p>
          <a:p>
            <a:pPr>
              <a:buFontTx/>
              <a:buChar char="•"/>
            </a:pPr>
            <a:r>
              <a:rPr lang="en-US" sz="3600">
                <a:latin typeface="Tahoma" pitchFamily="34" charset="0"/>
                <a:cs typeface="Tahoma" pitchFamily="34" charset="0"/>
              </a:rPr>
              <a:t>Inferior rectus - III</a:t>
            </a:r>
          </a:p>
          <a:p>
            <a:pPr>
              <a:buFontTx/>
              <a:buChar char="•"/>
            </a:pPr>
            <a:r>
              <a:rPr lang="en-US" sz="3600">
                <a:latin typeface="Tahoma" pitchFamily="34" charset="0"/>
                <a:cs typeface="Tahoma" pitchFamily="34" charset="0"/>
              </a:rPr>
              <a:t>Lateral rectus - VI</a:t>
            </a:r>
          </a:p>
          <a:p>
            <a:pPr>
              <a:buFontTx/>
              <a:buChar char="•"/>
            </a:pPr>
            <a:r>
              <a:rPr lang="en-US" sz="3600">
                <a:latin typeface="Tahoma" pitchFamily="34" charset="0"/>
                <a:cs typeface="Tahoma" pitchFamily="34" charset="0"/>
              </a:rPr>
              <a:t>Medial rectus - III</a:t>
            </a:r>
          </a:p>
          <a:p>
            <a:endParaRPr lang="en-US">
              <a:latin typeface="Tahoma" pitchFamily="34" charset="0"/>
              <a:cs typeface="Tahoma" pitchFamily="34" charset="0"/>
            </a:endParaRPr>
          </a:p>
          <a:p>
            <a:r>
              <a:rPr lang="en-US" sz="3600">
                <a:latin typeface="Tahoma" pitchFamily="34" charset="0"/>
                <a:cs typeface="Tahoma" pitchFamily="34" charset="0"/>
              </a:rPr>
              <a:t>Oblique muscles</a:t>
            </a:r>
          </a:p>
          <a:p>
            <a:pPr>
              <a:buFontTx/>
              <a:buChar char="•"/>
            </a:pPr>
            <a:r>
              <a:rPr lang="en-US" sz="3600">
                <a:latin typeface="Tahoma" pitchFamily="34" charset="0"/>
                <a:cs typeface="Tahoma" pitchFamily="34" charset="0"/>
              </a:rPr>
              <a:t>Superior oblique - IV</a:t>
            </a:r>
          </a:p>
          <a:p>
            <a:pPr>
              <a:buFontTx/>
              <a:buChar char="•"/>
            </a:pPr>
            <a:r>
              <a:rPr lang="en-US" sz="3600">
                <a:latin typeface="Tahoma" pitchFamily="34" charset="0"/>
                <a:cs typeface="Tahoma" pitchFamily="34" charset="0"/>
              </a:rPr>
              <a:t>Inferior oblique - III</a:t>
            </a:r>
          </a:p>
          <a:p>
            <a:endParaRPr lang="en-US">
              <a:latin typeface="Tahoma" pitchFamily="34" charset="0"/>
              <a:cs typeface="Tahoma" pitchFamily="34" charset="0"/>
            </a:endParaRPr>
          </a:p>
          <a:p>
            <a:r>
              <a:rPr lang="en-US" sz="3600">
                <a:latin typeface="Tahoma" pitchFamily="34" charset="0"/>
                <a:cs typeface="Tahoma" pitchFamily="34" charset="0"/>
              </a:rPr>
              <a:t>Lavator palpebrae superioris - III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yeM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738" y="398463"/>
            <a:ext cx="5724525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yeM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17488"/>
            <a:ext cx="6858000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rain-PAR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6021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5181600" y="1371600"/>
            <a:ext cx="0" cy="1905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H="1">
            <a:off x="5181600" y="3886200"/>
            <a:ext cx="0" cy="2286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5181600" y="3352800"/>
            <a:ext cx="0" cy="381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410200" y="1828800"/>
            <a:ext cx="1912938" cy="337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endParaRPr lang="en-US"/>
          </a:p>
          <a:p>
            <a:pPr algn="ctr"/>
            <a:r>
              <a:rPr lang="en-US"/>
              <a:t>FOREBRAIN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MIDBRAIN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HINDBRAIN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130425"/>
            <a:ext cx="8534400" cy="1470025"/>
          </a:xfrm>
        </p:spPr>
        <p:txBody>
          <a:bodyPr/>
          <a:lstStyle/>
          <a:p>
            <a:r>
              <a:rPr lang="en-US" sz="6000" smtClean="0"/>
              <a:t>Dorsal Root Cranial Nerves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smtClean="0">
                <a:solidFill>
                  <a:schemeClr val="tx1"/>
                </a:solidFill>
              </a:rPr>
              <a:t>Gill Pouch Associated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smtClean="0"/>
              <a:t>Gill Arch Derivatives </a:t>
            </a: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22533" name="Picture 5" descr="gill slit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971800"/>
            <a:ext cx="52578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smtClean="0"/>
              <a:t>Mandibular arch </a:t>
            </a:r>
            <a:endParaRPr lang="en-US" sz="3600" smtClean="0"/>
          </a:p>
          <a:p>
            <a:pPr>
              <a:buFontTx/>
              <a:buNone/>
            </a:pPr>
            <a:r>
              <a:rPr lang="en-US" sz="3600" smtClean="0">
                <a:solidFill>
                  <a:srgbClr val="000000"/>
                </a:solidFill>
              </a:rPr>
              <a:t/>
            </a:r>
            <a:br>
              <a:rPr lang="en-US" sz="3600" smtClean="0">
                <a:solidFill>
                  <a:srgbClr val="000000"/>
                </a:solidFill>
              </a:rPr>
            </a:b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0242" name="Image" r:id="rId3" imgW="5726984" imgH="2755556" progId="">
              <p:embed/>
            </p:oleObj>
          </a:graphicData>
        </a:graphic>
      </p:graphicFrame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12192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V: The Trigeminal Nerve (3 branches) </a:t>
            </a:r>
            <a:br>
              <a:rPr lang="en-US" sz="3600" smtClean="0"/>
            </a:br>
            <a:r>
              <a:rPr lang="en-US" sz="3600" smtClean="0"/>
              <a:t>	V1 Opthalmic , </a:t>
            </a:r>
          </a:p>
          <a:p>
            <a:pPr>
              <a:buFontTx/>
              <a:buNone/>
            </a:pPr>
            <a:r>
              <a:rPr lang="en-US" sz="3600" smtClean="0"/>
              <a:t>		V2 Maxillary, </a:t>
            </a:r>
          </a:p>
          <a:p>
            <a:pPr>
              <a:buFontTx/>
              <a:buNone/>
            </a:pPr>
            <a:r>
              <a:rPr lang="en-US" sz="3600" smtClean="0"/>
              <a:t>		V3 Mandibular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1266" name="Image" r:id="rId3" imgW="5726984" imgH="2755556" progId="">
              <p:embed/>
            </p:oleObj>
          </a:graphicData>
        </a:graphic>
      </p:graphicFrame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12192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smtClean="0"/>
              <a:t>Hyoid arch </a:t>
            </a:r>
            <a:endParaRPr lang="en-US" sz="3600" smtClean="0"/>
          </a:p>
          <a:p>
            <a:pPr>
              <a:buFontTx/>
              <a:buNone/>
            </a:pPr>
            <a:r>
              <a:rPr lang="en-US" sz="3600" smtClean="0">
                <a:solidFill>
                  <a:srgbClr val="000000"/>
                </a:solidFill>
              </a:rPr>
              <a:t/>
            </a:r>
            <a:br>
              <a:rPr lang="en-US" sz="3600" smtClean="0">
                <a:solidFill>
                  <a:srgbClr val="000000"/>
                </a:solidFill>
              </a:rPr>
            </a:b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2290" name="Image" r:id="rId3" imgW="5726984" imgH="2755556" progId="">
              <p:embed/>
            </p:oleObj>
          </a:graphicData>
        </a:graphic>
      </p:graphicFrame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20574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VII: </a:t>
            </a:r>
          </a:p>
          <a:p>
            <a:pPr>
              <a:buFontTx/>
              <a:buNone/>
            </a:pPr>
            <a:r>
              <a:rPr lang="en-US" sz="3600" smtClean="0"/>
              <a:t>Facial nerve 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3314" name="Image" r:id="rId3" imgW="5726984" imgH="2755556" progId="">
              <p:embed/>
            </p:oleObj>
          </a:graphicData>
        </a:graphic>
      </p:graphicFrame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2057400" y="3505200"/>
            <a:ext cx="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59436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smtClean="0"/>
              <a:t>Next arch </a:t>
            </a:r>
            <a:endParaRPr lang="en-US" sz="3600" smtClean="0"/>
          </a:p>
          <a:p>
            <a:pPr>
              <a:buFontTx/>
              <a:buNone/>
            </a:pPr>
            <a:r>
              <a:rPr lang="en-US" sz="3600" smtClean="0">
                <a:solidFill>
                  <a:srgbClr val="000000"/>
                </a:solidFill>
              </a:rPr>
              <a:t/>
            </a:r>
            <a:br>
              <a:rPr lang="en-US" sz="3600" smtClean="0">
                <a:solidFill>
                  <a:srgbClr val="000000"/>
                </a:solidFill>
              </a:rPr>
            </a:b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4338" name="Image" r:id="rId3" imgW="5726984" imgH="2755556" progId="">
              <p:embed/>
            </p:oleObj>
          </a:graphicData>
        </a:graphic>
      </p:graphicFrame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895600" y="28956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IX:</a:t>
            </a:r>
          </a:p>
          <a:p>
            <a:pPr>
              <a:buFontTx/>
              <a:buNone/>
            </a:pPr>
            <a:r>
              <a:rPr lang="en-US" sz="3600" smtClean="0"/>
              <a:t> Glossopharyngeal Nerve 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5362" name="Image" r:id="rId3" imgW="5726984" imgH="2755556" progId="">
              <p:embed/>
            </p:oleObj>
          </a:graphicData>
        </a:graphic>
      </p:graphicFrame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2819400" y="28194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59436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b="1" smtClean="0"/>
              <a:t>Remaining arches </a:t>
            </a:r>
            <a:endParaRPr lang="en-US" sz="3600" smtClean="0"/>
          </a:p>
          <a:p>
            <a:pPr>
              <a:buFontTx/>
              <a:buNone/>
            </a:pPr>
            <a:r>
              <a:rPr lang="en-US" sz="3600" smtClean="0">
                <a:solidFill>
                  <a:srgbClr val="000000"/>
                </a:solidFill>
              </a:rPr>
              <a:t/>
            </a:r>
            <a:br>
              <a:rPr lang="en-US" sz="3600" smtClean="0">
                <a:solidFill>
                  <a:srgbClr val="000000"/>
                </a:solidFill>
              </a:rPr>
            </a:b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6386" name="Image" r:id="rId3" imgW="5726984" imgH="2755556" progId="">
              <p:embed/>
            </p:oleObj>
          </a:graphicData>
        </a:graphic>
      </p:graphicFrame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810000" y="2743200"/>
            <a:ext cx="0" cy="1295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429000" y="4038600"/>
            <a:ext cx="3200400" cy="16764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smtClean="0"/>
              <a:t>Cranial nerve X:</a:t>
            </a:r>
          </a:p>
          <a:p>
            <a:pPr>
              <a:buFontTx/>
              <a:buNone/>
            </a:pPr>
            <a:r>
              <a:rPr lang="en-US" sz="3600" smtClean="0"/>
              <a:t>The Vagus Nerve </a:t>
            </a:r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smtClean="0"/>
          </a:p>
          <a:p>
            <a:pPr>
              <a:buFontTx/>
              <a:buNone/>
            </a:pPr>
            <a:endParaRPr lang="en-US" sz="3600" b="1" smtClean="0"/>
          </a:p>
          <a:p>
            <a:pPr>
              <a:buFontTx/>
              <a:buNone/>
            </a:pPr>
            <a:endParaRPr lang="en-US" sz="9600" b="1" smtClean="0"/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3048000" y="4267200"/>
            <a:ext cx="1295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685800" y="3810000"/>
          <a:ext cx="5727700" cy="2755900"/>
        </p:xfrm>
        <a:graphic>
          <a:graphicData uri="http://schemas.openxmlformats.org/presentationml/2006/ole">
            <p:oleObj spid="_x0000_s17410" name="Image" r:id="rId3" imgW="5726984" imgH="2755556" progId="">
              <p:embed/>
            </p:oleObj>
          </a:graphicData>
        </a:graphic>
      </p:graphicFrame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3810000" y="2743200"/>
            <a:ext cx="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429000" y="3962400"/>
            <a:ext cx="3124200" cy="17526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ra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38" y="228600"/>
            <a:ext cx="43243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smtClean="0"/>
              <a:t>The Cranial Nerves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smtClean="0">
                <a:latin typeface="Arial" charset="0"/>
              </a:rPr>
              <a:t>Summary of Cranial Nerves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smtClean="0"/>
              <a:t>Is there a “#0” nerve?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191000"/>
            <a:ext cx="8229600" cy="1752600"/>
          </a:xfrm>
        </p:spPr>
        <p:txBody>
          <a:bodyPr rtlCol="0">
            <a:normAutofit fontScale="70000" lnSpcReduction="2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n-US" sz="4800" b="1" i="1" dirty="0" err="1" smtClean="0">
                <a:solidFill>
                  <a:schemeClr val="tx1"/>
                </a:solidFill>
                <a:latin typeface="Arial" charset="0"/>
              </a:rPr>
              <a:t>Nervus</a:t>
            </a:r>
            <a:r>
              <a:rPr lang="en-US" sz="4800" b="1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4800" b="1" i="1" dirty="0" err="1" smtClean="0">
                <a:solidFill>
                  <a:schemeClr val="tx1"/>
                </a:solidFill>
                <a:latin typeface="Arial" charset="0"/>
              </a:rPr>
              <a:t>Terminalis</a:t>
            </a:r>
            <a:r>
              <a:rPr lang="en-US" sz="4800" b="1" dirty="0" smtClean="0">
                <a:solidFill>
                  <a:schemeClr val="tx1"/>
                </a:solidFill>
                <a:latin typeface="Arial" charset="0"/>
              </a:rPr>
              <a:t> (Nerve Zero) has been suggested as a primitive vertebrate structure serving the </a:t>
            </a:r>
            <a:r>
              <a:rPr lang="en-US" sz="4800" b="1" dirty="0" err="1" smtClean="0">
                <a:solidFill>
                  <a:schemeClr val="tx1"/>
                </a:solidFill>
                <a:latin typeface="Arial" charset="0"/>
              </a:rPr>
              <a:t>vomeraonasal</a:t>
            </a:r>
            <a:r>
              <a:rPr lang="en-US" sz="4800" b="1" dirty="0" smtClean="0">
                <a:solidFill>
                  <a:schemeClr val="tx1"/>
                </a:solidFill>
                <a:latin typeface="Arial" charset="0"/>
              </a:rPr>
              <a:t> organ.</a:t>
            </a:r>
            <a:endParaRPr lang="en-US" sz="5400" b="1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0" y="1463675"/>
            <a:ext cx="9144000" cy="2774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Arial" pitchFamily="34" charset="0"/>
              </a:rPr>
              <a:t>Special Sensory Nerves</a:t>
            </a:r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18434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-263525" y="457200"/>
          <a:ext cx="5522913" cy="6400800"/>
        </p:xfrm>
        <a:graphic>
          <a:graphicData uri="http://schemas.openxmlformats.org/presentationml/2006/ole">
            <p:oleObj spid="_x0000_s18434" name="Image" r:id="rId3" imgW="4393651" imgH="5092063" progId="">
              <p:embed/>
            </p:oleObj>
          </a:graphicData>
        </a:graphic>
      </p:graphicFrame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4572000" y="304800"/>
            <a:ext cx="4572000" cy="4760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The Olfactory Nerve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Smell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Cribriform plate of ethmoid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H="1" flipV="1">
            <a:off x="2743200" y="1828800"/>
            <a:ext cx="2514600" cy="2057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8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8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8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5400" b="1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438400"/>
            <a:ext cx="7772400" cy="4114800"/>
          </a:xfrm>
        </p:spPr>
        <p:txBody>
          <a:bodyPr/>
          <a:lstStyle/>
          <a:p>
            <a:endParaRPr lang="en-US" sz="4000" smtClean="0">
              <a:latin typeface="Arial" pitchFamily="34" charset="0"/>
            </a:endParaRPr>
          </a:p>
          <a:p>
            <a:endParaRPr lang="en-US" sz="4000" smtClean="0"/>
          </a:p>
          <a:p>
            <a:endParaRPr lang="en-US" sz="4000" smtClean="0"/>
          </a:p>
        </p:txBody>
      </p:sp>
      <p:graphicFrame>
        <p:nvGraphicFramePr>
          <p:cNvPr id="19458" name="Object 4"/>
          <p:cNvGraphicFramePr>
            <a:graphicFrameLocks noChangeAspect="1"/>
          </p:cNvGraphicFramePr>
          <p:nvPr/>
        </p:nvGraphicFramePr>
        <p:xfrm>
          <a:off x="685800" y="436563"/>
          <a:ext cx="8077200" cy="5856287"/>
        </p:xfrm>
        <a:graphic>
          <a:graphicData uri="http://schemas.openxmlformats.org/presentationml/2006/ole">
            <p:oleObj spid="_x0000_s19458" name="Image" r:id="rId3" imgW="4571429" imgH="3314286" progId="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II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0482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-263525" y="457200"/>
          <a:ext cx="5522913" cy="6400800"/>
        </p:xfrm>
        <a:graphic>
          <a:graphicData uri="http://schemas.openxmlformats.org/presentationml/2006/ole">
            <p:oleObj spid="_x0000_s20482" name="Image" r:id="rId3" imgW="4393651" imgH="5092063" progId="">
              <p:embed/>
            </p:oleObj>
          </a:graphicData>
        </a:graphic>
      </p:graphicFrame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4572000" y="304800"/>
            <a:ext cx="4572000" cy="4211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The Optic Nerve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Vision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Optic foramen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 flipV="1">
            <a:off x="3048000" y="2743200"/>
            <a:ext cx="2819400" cy="1447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0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0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06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0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4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0" y="1463675"/>
            <a:ext cx="9144000" cy="2774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Arial" pitchFamily="34" charset="0"/>
              </a:rPr>
              <a:t>Ventral Root Cranial Nerves</a:t>
            </a:r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III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6665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9900"/>
                </a:solidFill>
              </a:rPr>
              <a:t>Forebrain:</a:t>
            </a:r>
          </a:p>
          <a:p>
            <a:pPr algn="ctr"/>
            <a:r>
              <a:rPr lang="en-US"/>
              <a:t>	</a:t>
            </a:r>
            <a:r>
              <a:rPr lang="en-US">
                <a:solidFill>
                  <a:srgbClr val="3399FF"/>
                </a:solidFill>
              </a:rPr>
              <a:t>Cerebrum</a:t>
            </a:r>
            <a:r>
              <a:rPr lang="en-US"/>
              <a:t> – Perception, movement of somatopleure, </a:t>
            </a:r>
          </a:p>
          <a:p>
            <a:pPr algn="ctr"/>
            <a:r>
              <a:rPr lang="en-US"/>
              <a:t>	sensoro-motor integration, emotion, memory, learning.</a:t>
            </a:r>
          </a:p>
          <a:p>
            <a:pPr algn="ctr"/>
            <a:r>
              <a:rPr lang="en-US"/>
              <a:t>	</a:t>
            </a:r>
            <a:r>
              <a:rPr lang="en-US">
                <a:solidFill>
                  <a:srgbClr val="3399FF"/>
                </a:solidFill>
              </a:rPr>
              <a:t>Diencephalon</a:t>
            </a:r>
            <a:r>
              <a:rPr lang="en-US"/>
              <a:t> – Homeostasis, behavioral drives in</a:t>
            </a:r>
          </a:p>
          <a:p>
            <a:pPr algn="ctr"/>
            <a:r>
              <a:rPr lang="en-US"/>
              <a:t>	hypothalamus; sensory relay and modification in thalamus;</a:t>
            </a:r>
          </a:p>
          <a:p>
            <a:pPr algn="ctr"/>
            <a:r>
              <a:rPr lang="en-US"/>
              <a:t>	melatonin secretion in pineal gland.</a:t>
            </a:r>
          </a:p>
          <a:p>
            <a:pPr algn="ctr"/>
            <a:endParaRPr lang="en-US"/>
          </a:p>
          <a:p>
            <a:pPr algn="ctr"/>
            <a:r>
              <a:rPr lang="en-US" sz="3200" b="1">
                <a:solidFill>
                  <a:srgbClr val="FF9900"/>
                </a:solidFill>
              </a:rPr>
              <a:t>Midbrain (Mesencephalon)</a:t>
            </a:r>
          </a:p>
          <a:p>
            <a:pPr algn="ctr"/>
            <a:r>
              <a:rPr lang="en-US"/>
              <a:t>	Control of eye movement.</a:t>
            </a:r>
          </a:p>
          <a:p>
            <a:pPr algn="ctr"/>
            <a:endParaRPr lang="en-US"/>
          </a:p>
          <a:p>
            <a:pPr algn="ctr"/>
            <a:r>
              <a:rPr lang="en-US" sz="3200" b="1">
                <a:solidFill>
                  <a:srgbClr val="FF9900"/>
                </a:solidFill>
              </a:rPr>
              <a:t>Hindbrain</a:t>
            </a:r>
          </a:p>
          <a:p>
            <a:pPr algn="ctr"/>
            <a:r>
              <a:rPr lang="en-US"/>
              <a:t>	</a:t>
            </a:r>
            <a:r>
              <a:rPr lang="en-US">
                <a:solidFill>
                  <a:srgbClr val="3399FF"/>
                </a:solidFill>
              </a:rPr>
              <a:t>Cerebellum and Pons</a:t>
            </a:r>
            <a:r>
              <a:rPr lang="en-US"/>
              <a:t> – control of movement,</a:t>
            </a:r>
          </a:p>
          <a:p>
            <a:pPr algn="ctr"/>
            <a:r>
              <a:rPr lang="en-US"/>
              <a:t>	proprioreceptive input; relays visual and auditory reflexes in</a:t>
            </a:r>
          </a:p>
          <a:p>
            <a:pPr algn="ctr"/>
            <a:r>
              <a:rPr lang="en-US"/>
              <a:t>	pons.</a:t>
            </a:r>
          </a:p>
          <a:p>
            <a:pPr algn="ctr"/>
            <a:r>
              <a:rPr lang="en-US"/>
              <a:t>	</a:t>
            </a:r>
            <a:r>
              <a:rPr lang="en-US">
                <a:solidFill>
                  <a:srgbClr val="3399FF"/>
                </a:solidFill>
              </a:rPr>
              <a:t>Medulla Oblongata</a:t>
            </a:r>
            <a:r>
              <a:rPr lang="en-US"/>
              <a:t> – Involuntry functions: blood pressure,</a:t>
            </a:r>
          </a:p>
          <a:p>
            <a:pPr algn="ctr"/>
            <a:r>
              <a:rPr lang="en-US"/>
              <a:t>	sleep, breathing, vomiting.</a:t>
            </a:r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0" y="457200"/>
          <a:ext cx="5522913" cy="6400800"/>
        </p:xfrm>
        <a:graphic>
          <a:graphicData uri="http://schemas.openxmlformats.org/presentationml/2006/ole">
            <p:oleObj spid="_x0000_s21506" name="Image" r:id="rId3" imgW="4393651" imgH="5092063" progId="">
              <p:embed/>
            </p:oleObj>
          </a:graphicData>
        </a:graphic>
      </p:graphicFrame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4572000" y="304800"/>
            <a:ext cx="4572000" cy="5310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The Occulomotor Nerve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Mainly motor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Eye Movement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orbital fissure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 flipV="1">
            <a:off x="3733800" y="2667000"/>
            <a:ext cx="2133600" cy="152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2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26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572000" y="304800"/>
            <a:ext cx="4572000" cy="5310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The Occulomotor Nerve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Mainly motor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Eye Movement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orbital fissure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243716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302250" cy="6858000"/>
        </p:xfrm>
        <a:graphic>
          <a:graphicData uri="http://schemas.openxmlformats.org/presentationml/2006/ole">
            <p:oleObj spid="_x0000_s22530" name="Image" r:id="rId3" imgW="3898413" imgH="5041270" progId="">
              <p:embed/>
            </p:oleObj>
          </a:graphicData>
        </a:graphic>
      </p:graphicFrame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3581400" y="2667000"/>
            <a:ext cx="2286000" cy="152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441325" y="422275"/>
            <a:ext cx="8702675" cy="5276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CC3300"/>
                </a:solidFill>
                <a:latin typeface="Arial" pitchFamily="34" charset="0"/>
              </a:rPr>
              <a:t>Detail on Occulomotor (III) Function:</a:t>
            </a:r>
            <a:endParaRPr lang="en-US" sz="2800">
              <a:latin typeface="Arial" pitchFamily="34" charset="0"/>
            </a:endParaRPr>
          </a:p>
          <a:p>
            <a:pPr algn="ctr"/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Motor to all extra-ocular muscles except lateral rectus and superior oblique.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Parasympathetic innervation to sphincter pupillae and ciliaris muscles (synapse in ciliary ganglion).</a:t>
            </a:r>
            <a:r>
              <a:rPr lang="en-US" sz="2800"/>
              <a:t> </a:t>
            </a:r>
          </a:p>
          <a:p>
            <a:pPr algn="ctr">
              <a:buFontTx/>
              <a:buChar char="•"/>
            </a:pPr>
            <a:endParaRPr lang="en-US" sz="2800"/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Sympathetic innervation to sphincter pupillae and ciliaris muscles.  Fibers originate in upper thoracic levels, synapse in cervical ganglia, get to orbit via associated arteries.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IV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5310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IV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The Trochlear Nerve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Mainly motor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oblique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orbital fissure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23554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302250" cy="6858000"/>
        </p:xfrm>
        <a:graphic>
          <a:graphicData uri="http://schemas.openxmlformats.org/presentationml/2006/ole">
            <p:oleObj spid="_x0000_s23554" name="Image" r:id="rId3" imgW="3898413" imgH="5041270" progId="">
              <p:embed/>
            </p:oleObj>
          </a:graphicData>
        </a:graphic>
      </p:graphicFrame>
      <p:sp>
        <p:nvSpPr>
          <p:cNvPr id="23557" name="Line 5"/>
          <p:cNvSpPr>
            <a:spLocks noChangeShapeType="1"/>
          </p:cNvSpPr>
          <p:nvPr/>
        </p:nvSpPr>
        <p:spPr bwMode="auto">
          <a:xfrm flipH="1" flipV="1">
            <a:off x="3581400" y="2667000"/>
            <a:ext cx="2286000" cy="1981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5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5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3203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IV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5800" y="1066800"/>
            <a:ext cx="5486400" cy="5213350"/>
            <a:chOff x="432" y="672"/>
            <a:chExt cx="3456" cy="3284"/>
          </a:xfrm>
        </p:grpSpPr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1008" y="3552"/>
              <a:ext cx="2212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600">
                  <a:latin typeface="Arial" pitchFamily="34" charset="0"/>
                </a:rPr>
                <a:t>Superior oblique</a:t>
              </a:r>
            </a:p>
          </p:txBody>
        </p:sp>
        <p:graphicFrame>
          <p:nvGraphicFramePr>
            <p:cNvPr id="24578" name="Object 6"/>
            <p:cNvGraphicFramePr>
              <a:graphicFrameLocks noChangeAspect="1"/>
            </p:cNvGraphicFramePr>
            <p:nvPr/>
          </p:nvGraphicFramePr>
          <p:xfrm>
            <a:off x="432" y="672"/>
            <a:ext cx="3456" cy="2592"/>
          </p:xfrm>
          <a:graphic>
            <a:graphicData uri="http://schemas.openxmlformats.org/presentationml/2006/ole">
              <p:oleObj spid="_x0000_s24578" name="Image" r:id="rId3" imgW="5485714" imgH="4114286" progId="">
                <p:embed/>
              </p:oleObj>
            </a:graphicData>
          </a:graphic>
        </p:graphicFrame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V="1">
              <a:off x="2112" y="1824"/>
              <a:ext cx="192" cy="168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VI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8051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4419600" cy="6356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</a:t>
            </a:r>
            <a:endParaRPr lang="en-US" sz="3600" b="1">
              <a:latin typeface="Arial" pitchFamily="34" charset="0"/>
            </a:endParaRP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The Abducens Nerve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Mainly motor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Lateral rectus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orbital fissure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</p:txBody>
      </p:sp>
      <p:graphicFrame>
        <p:nvGraphicFramePr>
          <p:cNvPr id="25602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302250" cy="6858000"/>
        </p:xfrm>
        <a:graphic>
          <a:graphicData uri="http://schemas.openxmlformats.org/presentationml/2006/ole">
            <p:oleObj spid="_x0000_s25602" name="Image" r:id="rId3" imgW="3898413" imgH="504127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8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8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8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4419600" cy="7327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</a:t>
            </a:r>
            <a:endParaRPr lang="en-US" sz="3600" b="1">
              <a:latin typeface="Arial" pitchFamily="34" charset="0"/>
            </a:endParaRPr>
          </a:p>
          <a:p>
            <a:pPr algn="r"/>
            <a:endParaRPr lang="en-US" sz="1400"/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endParaRPr lang="en-US" sz="3600">
              <a:latin typeface="Arial" pitchFamily="34" charset="0"/>
            </a:endParaRPr>
          </a:p>
          <a:p>
            <a:pPr algn="ctr"/>
            <a:endParaRPr lang="en-US" sz="3600">
              <a:latin typeface="Arial" pitchFamily="34" charset="0"/>
            </a:endParaRPr>
          </a:p>
          <a:p>
            <a:pPr algn="r"/>
            <a:endParaRPr lang="en-US" sz="1800">
              <a:latin typeface="Arial" pitchFamily="34" charset="0"/>
            </a:endParaRPr>
          </a:p>
          <a:p>
            <a:pPr algn="ctr"/>
            <a:endParaRPr lang="en-US" sz="3600">
              <a:latin typeface="Arial" pitchFamily="34" charset="0"/>
            </a:endParaRP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2514600" y="5715000"/>
            <a:ext cx="2952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itchFamily="34" charset="0"/>
              </a:rPr>
              <a:t>Lateral rectus</a:t>
            </a:r>
          </a:p>
        </p:txBody>
      </p:sp>
      <p:graphicFrame>
        <p:nvGraphicFramePr>
          <p:cNvPr id="26626" name="Object 5"/>
          <p:cNvGraphicFramePr>
            <a:graphicFrameLocks noChangeAspect="1"/>
          </p:cNvGraphicFramePr>
          <p:nvPr/>
        </p:nvGraphicFramePr>
        <p:xfrm>
          <a:off x="1143000" y="1143000"/>
          <a:ext cx="6172200" cy="4629150"/>
        </p:xfrm>
        <a:graphic>
          <a:graphicData uri="http://schemas.openxmlformats.org/presentationml/2006/ole">
            <p:oleObj spid="_x0000_s26626" name="Image" r:id="rId3" imgW="5485714" imgH="4114286" progId="">
              <p:embed/>
            </p:oleObj>
          </a:graphicData>
        </a:graphic>
      </p:graphicFrame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5105400" y="3429000"/>
            <a:ext cx="762000" cy="2286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 flipV="1">
            <a:off x="1981200" y="3886200"/>
            <a:ext cx="914400" cy="1828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anteriorspheno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9342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Line 4"/>
          <p:cNvSpPr>
            <a:spLocks noChangeShapeType="1"/>
          </p:cNvSpPr>
          <p:nvPr/>
        </p:nvSpPr>
        <p:spPr bwMode="auto">
          <a:xfrm flipH="1" flipV="1">
            <a:off x="3276600" y="2057400"/>
            <a:ext cx="609600" cy="838200"/>
          </a:xfrm>
          <a:prstGeom prst="line">
            <a:avLst/>
          </a:prstGeom>
          <a:noFill/>
          <a:ln w="127000">
            <a:solidFill>
              <a:srgbClr val="5F5F5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5715000" y="3352800"/>
            <a:ext cx="6096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 flipH="1">
            <a:off x="3429000" y="4038600"/>
            <a:ext cx="533400" cy="6858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 flipV="1">
            <a:off x="5867400" y="2514600"/>
            <a:ext cx="990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H="1">
            <a:off x="1219200" y="2667000"/>
            <a:ext cx="2209800" cy="0"/>
          </a:xfrm>
          <a:prstGeom prst="line">
            <a:avLst/>
          </a:prstGeom>
          <a:noFill/>
          <a:ln w="38100">
            <a:solidFill>
              <a:srgbClr val="F5EF0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9"/>
          <p:cNvSpPr>
            <a:spLocks noChangeShapeType="1"/>
          </p:cNvSpPr>
          <p:nvPr/>
        </p:nvSpPr>
        <p:spPr bwMode="auto">
          <a:xfrm flipH="1">
            <a:off x="1295400" y="2743200"/>
            <a:ext cx="2133600" cy="228600"/>
          </a:xfrm>
          <a:prstGeom prst="line">
            <a:avLst/>
          </a:prstGeom>
          <a:noFill/>
          <a:ln w="9525">
            <a:solidFill>
              <a:srgbClr val="F5EF0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>
            <a:off x="1447800" y="2895600"/>
            <a:ext cx="2057400" cy="457200"/>
          </a:xfrm>
          <a:prstGeom prst="line">
            <a:avLst/>
          </a:prstGeom>
          <a:noFill/>
          <a:ln w="9525">
            <a:solidFill>
              <a:srgbClr val="F5EF0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6629400" y="21336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V1</a:t>
            </a:r>
          </a:p>
        </p:txBody>
      </p:sp>
      <p:sp>
        <p:nvSpPr>
          <p:cNvPr id="13324" name="Text Box 13"/>
          <p:cNvSpPr txBox="1">
            <a:spLocks noChangeArrowheads="1"/>
          </p:cNvSpPr>
          <p:nvPr/>
        </p:nvSpPr>
        <p:spPr bwMode="auto">
          <a:xfrm>
            <a:off x="6096000" y="35052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V2</a:t>
            </a:r>
          </a:p>
        </p:txBody>
      </p:sp>
      <p:sp>
        <p:nvSpPr>
          <p:cNvPr id="81932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Sphenoid/ anterior view of orbital surface and foramina with  associated cranial nerves indicated</a:t>
            </a:r>
          </a:p>
        </p:txBody>
      </p:sp>
      <p:sp>
        <p:nvSpPr>
          <p:cNvPr id="13326" name="Text Box 15"/>
          <p:cNvSpPr txBox="1">
            <a:spLocks noChangeArrowheads="1"/>
          </p:cNvSpPr>
          <p:nvPr/>
        </p:nvSpPr>
        <p:spPr bwMode="auto">
          <a:xfrm>
            <a:off x="685800" y="2438400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III</a:t>
            </a:r>
          </a:p>
        </p:txBody>
      </p:sp>
      <p:sp>
        <p:nvSpPr>
          <p:cNvPr id="13327" name="Text Box 16"/>
          <p:cNvSpPr txBox="1">
            <a:spLocks noChangeArrowheads="1"/>
          </p:cNvSpPr>
          <p:nvPr/>
        </p:nvSpPr>
        <p:spPr bwMode="auto">
          <a:xfrm>
            <a:off x="762000" y="2895600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IV</a:t>
            </a:r>
          </a:p>
        </p:txBody>
      </p:sp>
      <p:sp>
        <p:nvSpPr>
          <p:cNvPr id="13328" name="Text Box 17"/>
          <p:cNvSpPr txBox="1">
            <a:spLocks noChangeArrowheads="1"/>
          </p:cNvSpPr>
          <p:nvPr/>
        </p:nvSpPr>
        <p:spPr bwMode="auto">
          <a:xfrm>
            <a:off x="914400" y="3200400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VI</a:t>
            </a:r>
          </a:p>
        </p:txBody>
      </p:sp>
      <p:sp>
        <p:nvSpPr>
          <p:cNvPr id="13329" name="Line 19"/>
          <p:cNvSpPr>
            <a:spLocks noChangeShapeType="1"/>
          </p:cNvSpPr>
          <p:nvPr/>
        </p:nvSpPr>
        <p:spPr bwMode="auto">
          <a:xfrm flipH="1" flipV="1">
            <a:off x="3581400" y="2590800"/>
            <a:ext cx="381000" cy="304800"/>
          </a:xfrm>
          <a:prstGeom prst="line">
            <a:avLst/>
          </a:prstGeom>
          <a:noFill/>
          <a:ln w="57150">
            <a:solidFill>
              <a:srgbClr val="FF3300">
                <a:alpha val="59999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0" name="Line 20"/>
          <p:cNvSpPr>
            <a:spLocks noChangeShapeType="1"/>
          </p:cNvSpPr>
          <p:nvPr/>
        </p:nvSpPr>
        <p:spPr bwMode="auto">
          <a:xfrm flipH="1">
            <a:off x="2514600" y="3048000"/>
            <a:ext cx="1143000" cy="457200"/>
          </a:xfrm>
          <a:prstGeom prst="line">
            <a:avLst/>
          </a:prstGeom>
          <a:noFill/>
          <a:ln w="95250">
            <a:solidFill>
              <a:srgbClr val="3366FF">
                <a:alpha val="54901"/>
              </a:srgb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Text Box 21"/>
          <p:cNvSpPr txBox="1">
            <a:spLocks noChangeArrowheads="1"/>
          </p:cNvSpPr>
          <p:nvPr/>
        </p:nvSpPr>
        <p:spPr bwMode="auto">
          <a:xfrm>
            <a:off x="1066800" y="3505200"/>
            <a:ext cx="1981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Opthalmic v</a:t>
            </a: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332" name="Text Box 22"/>
          <p:cNvSpPr txBox="1">
            <a:spLocks noChangeArrowheads="1"/>
          </p:cNvSpPr>
          <p:nvPr/>
        </p:nvSpPr>
        <p:spPr bwMode="auto">
          <a:xfrm>
            <a:off x="3886200" y="27432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Opth. a</a:t>
            </a:r>
            <a:r>
              <a:rPr lang="en-US" sz="1400"/>
              <a:t>.</a:t>
            </a:r>
          </a:p>
        </p:txBody>
      </p:sp>
      <p:sp>
        <p:nvSpPr>
          <p:cNvPr id="13333" name="Text Box 15"/>
          <p:cNvSpPr txBox="1">
            <a:spLocks noChangeArrowheads="1"/>
          </p:cNvSpPr>
          <p:nvPr/>
        </p:nvSpPr>
        <p:spPr bwMode="auto">
          <a:xfrm rot="10800000" flipV="1">
            <a:off x="304800" y="4156075"/>
            <a:ext cx="31242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Nerve of pterygoid canal ALSO  CALLED VIDIAN NERVE (VII parasympathetics + sympathetics)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3200400" y="20574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II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6324600" y="4648200"/>
            <a:ext cx="76200" cy="1371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400800" y="54102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3" grpId="0"/>
      <p:bldP spid="13324" grpId="0"/>
      <p:bldP spid="13326" grpId="0"/>
      <p:bldP spid="13327" grpId="0"/>
      <p:bldP spid="13328" grpId="0"/>
      <p:bldP spid="13329" grpId="0" animBg="1"/>
      <p:bldP spid="13330" grpId="0" animBg="1"/>
      <p:bldP spid="13331" grpId="0"/>
      <p:bldP spid="13332" grpId="0"/>
      <p:bldP spid="13333" grpId="0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72HourChi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611813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88925" y="268288"/>
            <a:ext cx="619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See in Part 3 of your Laboratory Protocols....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H="1">
            <a:off x="5638800" y="3657600"/>
            <a:ext cx="2209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 flipH="1">
            <a:off x="4267200" y="914400"/>
            <a:ext cx="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4F483B-9715-47C1-8D48-3FE0D55D81C8}" type="slidenum">
              <a:rPr lang="en-US">
                <a:latin typeface="Arial" pitchFamily="34" charset="0"/>
                <a:ea typeface="Helvetica Neue Bold Condensed" charset="0"/>
              </a:rPr>
              <a:pPr>
                <a:defRPr/>
              </a:pPr>
              <a:t>60</a:t>
            </a:fld>
            <a:endParaRPr lang="en-US">
              <a:latin typeface="Arial" pitchFamily="34" charset="0"/>
              <a:ea typeface="Helvetica Neue Bold Condensed" charset="0"/>
            </a:endParaRPr>
          </a:p>
        </p:txBody>
      </p:sp>
      <p:pic>
        <p:nvPicPr>
          <p:cNvPr id="8294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1473200"/>
            <a:ext cx="7307262" cy="4795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48" name="Rectangle 2"/>
          <p:cNvSpPr>
            <a:spLocks/>
          </p:cNvSpPr>
          <p:nvPr/>
        </p:nvSpPr>
        <p:spPr bwMode="auto">
          <a:xfrm>
            <a:off x="1697038" y="15875"/>
            <a:ext cx="61880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latin typeface="Arial" pitchFamily="34" charset="0"/>
                <a:ea typeface="Helvetica Neue Bold Condensed"/>
                <a:cs typeface="Helvetica Neue Bold Condensed"/>
              </a:rPr>
              <a:t>Pathways of the Oculomotor Nerve (CN III)</a:t>
            </a:r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912813" y="1703388"/>
            <a:ext cx="1528762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Superior Orbital</a:t>
            </a:r>
          </a:p>
          <a:p>
            <a:pPr algn="ctr"/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Fissure</a:t>
            </a:r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117475" y="468313"/>
            <a:ext cx="992188" cy="32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1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Sensory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425450" y="2016125"/>
            <a:ext cx="319088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V</a:t>
            </a:r>
            <a:r>
              <a:rPr lang="en-US" baseline="-6000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1</a:t>
            </a:r>
          </a:p>
        </p:txBody>
      </p:sp>
      <p:sp>
        <p:nvSpPr>
          <p:cNvPr id="11270" name="AutoShape 6"/>
          <p:cNvSpPr>
            <a:spLocks/>
          </p:cNvSpPr>
          <p:nvPr/>
        </p:nvSpPr>
        <p:spPr bwMode="auto">
          <a:xfrm>
            <a:off x="776288" y="2232025"/>
            <a:ext cx="974725" cy="214313"/>
          </a:xfrm>
          <a:custGeom>
            <a:avLst/>
            <a:gdLst>
              <a:gd name="T0" fmla="*/ 0 w 21600"/>
              <a:gd name="T1" fmla="*/ 0 h 20045"/>
              <a:gd name="T2" fmla="*/ 21600 w 21600"/>
              <a:gd name="T3" fmla="*/ 20045 h 20045"/>
            </a:gdLst>
            <a:ahLst/>
            <a:cxnLst>
              <a:cxn ang="0">
                <a:pos x="0" y="25"/>
              </a:cxn>
              <a:cxn ang="0">
                <a:pos x="11692" y="19963"/>
              </a:cxn>
              <a:cxn ang="0">
                <a:pos x="21600" y="14148"/>
              </a:cxn>
            </a:cxnLst>
            <a:rect l="T0" t="T1" r="T2" b="T3"/>
            <a:pathLst>
              <a:path w="21600" h="20045">
                <a:moveTo>
                  <a:pt x="0" y="25"/>
                </a:moveTo>
                <a:cubicBezTo>
                  <a:pt x="2576" y="-806"/>
                  <a:pt x="7530" y="19132"/>
                  <a:pt x="11692" y="19963"/>
                </a:cubicBezTo>
                <a:cubicBezTo>
                  <a:pt x="15853" y="20794"/>
                  <a:pt x="19420" y="14979"/>
                  <a:pt x="21600" y="14148"/>
                </a:cubicBezTo>
              </a:path>
            </a:pathLst>
          </a:custGeom>
          <a:noFill/>
          <a:ln w="50800">
            <a:solidFill>
              <a:srgbClr val="FF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57375" y="1955800"/>
            <a:ext cx="911225" cy="374650"/>
            <a:chOff x="0" y="0"/>
            <a:chExt cx="815" cy="336"/>
          </a:xfrm>
        </p:grpSpPr>
        <p:sp>
          <p:nvSpPr>
            <p:cNvPr id="82991" name="Line 8"/>
            <p:cNvSpPr>
              <a:spLocks noChangeShapeType="1"/>
            </p:cNvSpPr>
            <p:nvPr/>
          </p:nvSpPr>
          <p:spPr bwMode="auto">
            <a:xfrm flipH="1">
              <a:off x="0" y="0"/>
              <a:ext cx="560" cy="336"/>
            </a:xfrm>
            <a:prstGeom prst="line">
              <a:avLst/>
            </a:prstGeom>
            <a:noFill/>
            <a:ln w="50800">
              <a:solidFill>
                <a:srgbClr val="FF8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92" name="Line 9"/>
            <p:cNvSpPr>
              <a:spLocks noChangeShapeType="1"/>
            </p:cNvSpPr>
            <p:nvPr/>
          </p:nvSpPr>
          <p:spPr bwMode="auto">
            <a:xfrm flipH="1">
              <a:off x="0" y="24"/>
              <a:ext cx="816" cy="311"/>
            </a:xfrm>
            <a:prstGeom prst="line">
              <a:avLst/>
            </a:prstGeom>
            <a:noFill/>
            <a:ln w="50800">
              <a:solidFill>
                <a:srgbClr val="FF8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93" name="Line 10"/>
            <p:cNvSpPr>
              <a:spLocks noChangeShapeType="1"/>
            </p:cNvSpPr>
            <p:nvPr/>
          </p:nvSpPr>
          <p:spPr bwMode="auto">
            <a:xfrm flipH="1">
              <a:off x="0" y="216"/>
              <a:ext cx="680" cy="120"/>
            </a:xfrm>
            <a:prstGeom prst="line">
              <a:avLst/>
            </a:prstGeom>
            <a:noFill/>
            <a:ln w="50800">
              <a:solidFill>
                <a:srgbClr val="FF8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5" name="Rectangle 11"/>
          <p:cNvSpPr>
            <a:spLocks/>
          </p:cNvSpPr>
          <p:nvPr/>
        </p:nvSpPr>
        <p:spPr bwMode="auto">
          <a:xfrm>
            <a:off x="117475" y="790575"/>
            <a:ext cx="1828800" cy="392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1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Somatic Motor</a:t>
            </a:r>
          </a:p>
        </p:txBody>
      </p:sp>
      <p:sp>
        <p:nvSpPr>
          <p:cNvPr id="11276" name="Rectangle 12"/>
          <p:cNvSpPr>
            <a:spLocks/>
          </p:cNvSpPr>
          <p:nvPr/>
        </p:nvSpPr>
        <p:spPr bwMode="auto">
          <a:xfrm>
            <a:off x="431800" y="2560638"/>
            <a:ext cx="2540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III</a:t>
            </a:r>
          </a:p>
        </p:txBody>
      </p:sp>
      <p:sp>
        <p:nvSpPr>
          <p:cNvPr id="11277" name="AutoShape 13"/>
          <p:cNvSpPr>
            <a:spLocks/>
          </p:cNvSpPr>
          <p:nvPr/>
        </p:nvSpPr>
        <p:spPr bwMode="auto">
          <a:xfrm>
            <a:off x="776288" y="2544763"/>
            <a:ext cx="1117600" cy="223837"/>
          </a:xfrm>
          <a:custGeom>
            <a:avLst/>
            <a:gdLst>
              <a:gd name="T0" fmla="*/ 0 w 21600"/>
              <a:gd name="T1" fmla="*/ 0 h 20818"/>
              <a:gd name="T2" fmla="*/ 21600 w 21600"/>
              <a:gd name="T3" fmla="*/ 20818 h 20818"/>
            </a:gdLst>
            <a:ahLst/>
            <a:cxnLst>
              <a:cxn ang="0">
                <a:pos x="0" y="20769"/>
              </a:cxn>
              <a:cxn ang="0">
                <a:pos x="21600" y="0"/>
              </a:cxn>
            </a:cxnLst>
            <a:rect l="T0" t="T1" r="T2" b="T3"/>
            <a:pathLst>
              <a:path w="21600" h="20818">
                <a:moveTo>
                  <a:pt x="0" y="20769"/>
                </a:moveTo>
                <a:cubicBezTo>
                  <a:pt x="2419" y="21600"/>
                  <a:pt x="14861" y="11631"/>
                  <a:pt x="21600" y="0"/>
                </a:cubicBezTo>
              </a:path>
            </a:pathLst>
          </a:custGeom>
          <a:noFill/>
          <a:ln w="50800">
            <a:solidFill>
              <a:srgbClr val="4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>
            <a:off x="2017713" y="1455738"/>
            <a:ext cx="3054350" cy="1052512"/>
          </a:xfrm>
          <a:prstGeom prst="line">
            <a:avLst/>
          </a:prstGeom>
          <a:noFill/>
          <a:ln w="50800">
            <a:solidFill>
              <a:srgbClr val="408000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1279" name="Rectangle 15"/>
          <p:cNvSpPr>
            <a:spLocks/>
          </p:cNvSpPr>
          <p:nvPr/>
        </p:nvSpPr>
        <p:spPr bwMode="auto">
          <a:xfrm>
            <a:off x="5073650" y="750888"/>
            <a:ext cx="1481138" cy="836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Superior rectus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Inferior rectus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Medial rectus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Inferior oblique</a:t>
            </a:r>
          </a:p>
        </p:txBody>
      </p:sp>
      <p:sp>
        <p:nvSpPr>
          <p:cNvPr id="11280" name="AutoShape 16"/>
          <p:cNvSpPr>
            <a:spLocks/>
          </p:cNvSpPr>
          <p:nvPr/>
        </p:nvSpPr>
        <p:spPr bwMode="auto">
          <a:xfrm>
            <a:off x="785813" y="2598738"/>
            <a:ext cx="1160462" cy="231775"/>
          </a:xfrm>
          <a:custGeom>
            <a:avLst/>
            <a:gdLst>
              <a:gd name="T0" fmla="*/ 0 w 21600"/>
              <a:gd name="T1" fmla="*/ 0 h 20843"/>
              <a:gd name="T2" fmla="*/ 21600 w 21600"/>
              <a:gd name="T3" fmla="*/ 20843 h 20843"/>
            </a:gdLst>
            <a:ahLst/>
            <a:cxnLst>
              <a:cxn ang="0">
                <a:pos x="0" y="20800"/>
              </a:cxn>
              <a:cxn ang="0">
                <a:pos x="21600" y="0"/>
              </a:cxn>
            </a:cxnLst>
            <a:rect l="T0" t="T1" r="T2" b="T3"/>
            <a:pathLst>
              <a:path w="21600" h="20843">
                <a:moveTo>
                  <a:pt x="0" y="20800"/>
                </a:moveTo>
                <a:cubicBezTo>
                  <a:pt x="2326" y="21600"/>
                  <a:pt x="15120" y="11200"/>
                  <a:pt x="21600" y="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1" name="AutoShape 17"/>
          <p:cNvSpPr>
            <a:spLocks/>
          </p:cNvSpPr>
          <p:nvPr/>
        </p:nvSpPr>
        <p:spPr bwMode="auto">
          <a:xfrm>
            <a:off x="2089150" y="2533650"/>
            <a:ext cx="1465263" cy="1100138"/>
          </a:xfrm>
          <a:custGeom>
            <a:avLst/>
            <a:gdLst>
              <a:gd name="T0" fmla="*/ 0 w 21600"/>
              <a:gd name="T1" fmla="*/ 0 h 21118"/>
              <a:gd name="T2" fmla="*/ 21600 w 21600"/>
              <a:gd name="T3" fmla="*/ 21118 h 21118"/>
            </a:gdLst>
            <a:ahLst/>
            <a:cxnLst>
              <a:cxn ang="0">
                <a:pos x="0" y="547"/>
              </a:cxn>
              <a:cxn ang="0">
                <a:pos x="6585" y="3289"/>
              </a:cxn>
              <a:cxn ang="0">
                <a:pos x="11195" y="17861"/>
              </a:cxn>
              <a:cxn ang="0">
                <a:pos x="21600" y="21118"/>
              </a:cxn>
            </a:cxnLst>
            <a:rect l="T0" t="T1" r="T2" b="T3"/>
            <a:pathLst>
              <a:path w="21600" h="21118">
                <a:moveTo>
                  <a:pt x="0" y="547"/>
                </a:moveTo>
                <a:cubicBezTo>
                  <a:pt x="2371" y="-482"/>
                  <a:pt x="5663" y="-311"/>
                  <a:pt x="6585" y="3289"/>
                </a:cubicBezTo>
                <a:cubicBezTo>
                  <a:pt x="7507" y="6889"/>
                  <a:pt x="5400" y="15975"/>
                  <a:pt x="11195" y="17861"/>
                </a:cubicBezTo>
                <a:cubicBezTo>
                  <a:pt x="16990" y="19747"/>
                  <a:pt x="17254" y="20775"/>
                  <a:pt x="21600" y="21118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AutoShape 18"/>
          <p:cNvSpPr>
            <a:spLocks/>
          </p:cNvSpPr>
          <p:nvPr/>
        </p:nvSpPr>
        <p:spPr bwMode="auto">
          <a:xfrm>
            <a:off x="3581400" y="3330575"/>
            <a:ext cx="3143250" cy="346075"/>
          </a:xfrm>
          <a:custGeom>
            <a:avLst/>
            <a:gdLst>
              <a:gd name="T0" fmla="*/ 0 w 21600"/>
              <a:gd name="T1" fmla="*/ 0 h 15228"/>
              <a:gd name="T2" fmla="*/ 21600 w 21600"/>
              <a:gd name="T3" fmla="*/ 15228 h 15228"/>
            </a:gdLst>
            <a:ahLst/>
            <a:cxnLst>
              <a:cxn ang="0">
                <a:pos x="0" y="13353"/>
              </a:cxn>
              <a:cxn ang="0">
                <a:pos x="21600" y="0"/>
              </a:cxn>
            </a:cxnLst>
            <a:rect l="T0" t="T1" r="T2" b="T3"/>
            <a:pathLst>
              <a:path w="21600" h="15228">
                <a:moveTo>
                  <a:pt x="0" y="13353"/>
                </a:moveTo>
                <a:cubicBezTo>
                  <a:pt x="2025" y="14138"/>
                  <a:pt x="12580" y="21600"/>
                  <a:pt x="21600" y="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19"/>
          <p:cNvSpPr>
            <a:spLocks/>
          </p:cNvSpPr>
          <p:nvPr/>
        </p:nvSpPr>
        <p:spPr bwMode="auto">
          <a:xfrm>
            <a:off x="6838950" y="3186113"/>
            <a:ext cx="1006475" cy="4191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Pupillary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constrictor</a:t>
            </a:r>
          </a:p>
        </p:txBody>
      </p:sp>
      <p:sp>
        <p:nvSpPr>
          <p:cNvPr id="11284" name="AutoShape 20"/>
          <p:cNvSpPr>
            <a:spLocks/>
          </p:cNvSpPr>
          <p:nvPr/>
        </p:nvSpPr>
        <p:spPr bwMode="auto">
          <a:xfrm>
            <a:off x="5419725" y="3625850"/>
            <a:ext cx="785813" cy="209550"/>
          </a:xfrm>
          <a:custGeom>
            <a:avLst/>
            <a:gdLst>
              <a:gd name="T0" fmla="*/ 0 w 21600"/>
              <a:gd name="T1" fmla="*/ 0 h 14950"/>
              <a:gd name="T2" fmla="*/ 21600 w 21600"/>
              <a:gd name="T3" fmla="*/ 14950 h 14950"/>
            </a:gdLst>
            <a:ahLst/>
            <a:cxnLst>
              <a:cxn ang="0">
                <a:pos x="0" y="0"/>
              </a:cxn>
              <a:cxn ang="0">
                <a:pos x="21600" y="12706"/>
              </a:cxn>
            </a:cxnLst>
            <a:rect l="T0" t="T1" r="T2" b="T3"/>
            <a:pathLst>
              <a:path w="21600" h="14950">
                <a:moveTo>
                  <a:pt x="0" y="0"/>
                </a:moveTo>
                <a:cubicBezTo>
                  <a:pt x="8100" y="1271"/>
                  <a:pt x="10064" y="21600"/>
                  <a:pt x="21600" y="12706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21"/>
          <p:cNvSpPr>
            <a:spLocks/>
          </p:cNvSpPr>
          <p:nvPr/>
        </p:nvSpPr>
        <p:spPr bwMode="auto">
          <a:xfrm>
            <a:off x="6157913" y="3686175"/>
            <a:ext cx="690562" cy="4191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Ciliary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muscle</a:t>
            </a:r>
          </a:p>
        </p:txBody>
      </p:sp>
      <p:sp>
        <p:nvSpPr>
          <p:cNvPr id="11286" name="Rectangle 22"/>
          <p:cNvSpPr>
            <a:spLocks/>
          </p:cNvSpPr>
          <p:nvPr/>
        </p:nvSpPr>
        <p:spPr bwMode="auto">
          <a:xfrm>
            <a:off x="6896100" y="3819525"/>
            <a:ext cx="1638300" cy="4191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(Accommodation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Reflex)</a:t>
            </a:r>
          </a:p>
        </p:txBody>
      </p:sp>
      <p:sp>
        <p:nvSpPr>
          <p:cNvPr id="11287" name="Rectangle 23"/>
          <p:cNvSpPr>
            <a:spLocks/>
          </p:cNvSpPr>
          <p:nvPr/>
        </p:nvSpPr>
        <p:spPr bwMode="auto">
          <a:xfrm>
            <a:off x="439738" y="3006725"/>
            <a:ext cx="28892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IV</a:t>
            </a:r>
          </a:p>
        </p:txBody>
      </p:sp>
      <p:sp>
        <p:nvSpPr>
          <p:cNvPr id="11288" name="AutoShape 24"/>
          <p:cNvSpPr>
            <a:spLocks/>
          </p:cNvSpPr>
          <p:nvPr/>
        </p:nvSpPr>
        <p:spPr bwMode="auto">
          <a:xfrm>
            <a:off x="768350" y="2768600"/>
            <a:ext cx="1411288" cy="45561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21600"/>
              </a:cxn>
              <a:cxn ang="0">
                <a:pos x="21600" y="0"/>
              </a:cxn>
            </a:cxnLst>
            <a:rect l="T0" t="T1" r="T2" b="T3"/>
            <a:pathLst>
              <a:path w="21600" h="21600">
                <a:moveTo>
                  <a:pt x="0" y="21600"/>
                </a:moveTo>
                <a:cubicBezTo>
                  <a:pt x="5742" y="20753"/>
                  <a:pt x="17499" y="9318"/>
                  <a:pt x="21600" y="0"/>
                </a:cubicBezTo>
              </a:path>
            </a:pathLst>
          </a:custGeom>
          <a:noFill/>
          <a:ln w="50800">
            <a:solidFill>
              <a:srgbClr val="4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Rectangle 25"/>
          <p:cNvSpPr>
            <a:spLocks/>
          </p:cNvSpPr>
          <p:nvPr/>
        </p:nvSpPr>
        <p:spPr bwMode="auto">
          <a:xfrm>
            <a:off x="2393950" y="1471613"/>
            <a:ext cx="16891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Skin around eyes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and forehead</a:t>
            </a:r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 flipH="1">
            <a:off x="2366963" y="1857375"/>
            <a:ext cx="2178050" cy="795338"/>
          </a:xfrm>
          <a:prstGeom prst="line">
            <a:avLst/>
          </a:prstGeom>
          <a:noFill/>
          <a:ln w="50800">
            <a:solidFill>
              <a:srgbClr val="408000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1291" name="Rectangle 27"/>
          <p:cNvSpPr>
            <a:spLocks/>
          </p:cNvSpPr>
          <p:nvPr/>
        </p:nvSpPr>
        <p:spPr bwMode="auto">
          <a:xfrm>
            <a:off x="4564063" y="1724025"/>
            <a:ext cx="1592262" cy="20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Superior oblique</a:t>
            </a:r>
          </a:p>
        </p:txBody>
      </p:sp>
      <p:sp>
        <p:nvSpPr>
          <p:cNvPr id="11292" name="Rectangle 28"/>
          <p:cNvSpPr>
            <a:spLocks/>
          </p:cNvSpPr>
          <p:nvPr/>
        </p:nvSpPr>
        <p:spPr bwMode="auto">
          <a:xfrm>
            <a:off x="433388" y="3444875"/>
            <a:ext cx="290512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VI</a:t>
            </a:r>
          </a:p>
        </p:txBody>
      </p:sp>
      <p:sp>
        <p:nvSpPr>
          <p:cNvPr id="11293" name="AutoShape 29"/>
          <p:cNvSpPr>
            <a:spLocks/>
          </p:cNvSpPr>
          <p:nvPr/>
        </p:nvSpPr>
        <p:spPr bwMode="auto">
          <a:xfrm>
            <a:off x="768350" y="2938463"/>
            <a:ext cx="1473200" cy="71437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21600"/>
              </a:cxn>
              <a:cxn ang="0">
                <a:pos x="21600" y="0"/>
              </a:cxn>
            </a:cxnLst>
            <a:rect l="T0" t="T1" r="T2" b="T3"/>
            <a:pathLst>
              <a:path w="21600" h="21600">
                <a:moveTo>
                  <a:pt x="0" y="21600"/>
                </a:moveTo>
                <a:cubicBezTo>
                  <a:pt x="5498" y="21060"/>
                  <a:pt x="16625" y="8640"/>
                  <a:pt x="21600" y="0"/>
                </a:cubicBezTo>
              </a:path>
            </a:pathLst>
          </a:custGeom>
          <a:noFill/>
          <a:ln w="50800">
            <a:solidFill>
              <a:srgbClr val="4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30"/>
          <p:cNvSpPr>
            <a:spLocks noChangeShapeType="1"/>
          </p:cNvSpPr>
          <p:nvPr/>
        </p:nvSpPr>
        <p:spPr bwMode="auto">
          <a:xfrm flipH="1">
            <a:off x="2455863" y="2286000"/>
            <a:ext cx="1589087" cy="554038"/>
          </a:xfrm>
          <a:prstGeom prst="line">
            <a:avLst/>
          </a:prstGeom>
          <a:noFill/>
          <a:ln w="50800">
            <a:solidFill>
              <a:srgbClr val="408000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1295" name="Rectangle 31"/>
          <p:cNvSpPr>
            <a:spLocks/>
          </p:cNvSpPr>
          <p:nvPr/>
        </p:nvSpPr>
        <p:spPr bwMode="auto">
          <a:xfrm>
            <a:off x="4054475" y="2166938"/>
            <a:ext cx="1312863" cy="2159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4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Lateral rectus</a:t>
            </a:r>
          </a:p>
        </p:txBody>
      </p:sp>
      <p:sp>
        <p:nvSpPr>
          <p:cNvPr id="11296" name="Rectangle 32"/>
          <p:cNvSpPr>
            <a:spLocks/>
          </p:cNvSpPr>
          <p:nvPr/>
        </p:nvSpPr>
        <p:spPr bwMode="auto">
          <a:xfrm>
            <a:off x="1957388" y="468313"/>
            <a:ext cx="2079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1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Parasympathetic</a:t>
            </a:r>
          </a:p>
        </p:txBody>
      </p:sp>
      <p:sp>
        <p:nvSpPr>
          <p:cNvPr id="11297" name="Rectangle 33"/>
          <p:cNvSpPr>
            <a:spLocks/>
          </p:cNvSpPr>
          <p:nvPr/>
        </p:nvSpPr>
        <p:spPr bwMode="auto">
          <a:xfrm>
            <a:off x="1108075" y="4535488"/>
            <a:ext cx="1201738" cy="1255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Superior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Cervical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Ganglion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of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Sympathetic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Chain</a:t>
            </a:r>
          </a:p>
        </p:txBody>
      </p:sp>
      <p:sp>
        <p:nvSpPr>
          <p:cNvPr id="11298" name="Rectangle 34"/>
          <p:cNvSpPr>
            <a:spLocks/>
          </p:cNvSpPr>
          <p:nvPr/>
        </p:nvSpPr>
        <p:spPr bwMode="auto">
          <a:xfrm>
            <a:off x="1928813" y="790575"/>
            <a:ext cx="1946275" cy="392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1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Sympathetic</a:t>
            </a:r>
          </a:p>
        </p:txBody>
      </p:sp>
      <p:sp>
        <p:nvSpPr>
          <p:cNvPr id="11299" name="Rectangle 35"/>
          <p:cNvSpPr>
            <a:spLocks/>
          </p:cNvSpPr>
          <p:nvPr/>
        </p:nvSpPr>
        <p:spPr bwMode="auto">
          <a:xfrm>
            <a:off x="3155950" y="3884613"/>
            <a:ext cx="827088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Ciliary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ganglion</a:t>
            </a: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 flipH="1">
            <a:off x="1044575" y="3983038"/>
            <a:ext cx="53975" cy="436562"/>
          </a:xfrm>
          <a:prstGeom prst="line">
            <a:avLst/>
          </a:prstGeom>
          <a:noFill/>
          <a:ln w="50800">
            <a:solidFill>
              <a:srgbClr val="004080"/>
            </a:solidFill>
            <a:prstDash val="sysDot"/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1301" name="Rectangle 37"/>
          <p:cNvSpPr>
            <a:spLocks/>
          </p:cNvSpPr>
          <p:nvPr/>
        </p:nvSpPr>
        <p:spPr bwMode="auto">
          <a:xfrm>
            <a:off x="1387475" y="3830638"/>
            <a:ext cx="703263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Carotid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canal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1687513" y="3089275"/>
            <a:ext cx="428625" cy="428625"/>
            <a:chOff x="0" y="0"/>
            <a:chExt cx="384" cy="384"/>
          </a:xfrm>
        </p:grpSpPr>
        <p:sp>
          <p:nvSpPr>
            <p:cNvPr id="82988" name="Line 39"/>
            <p:cNvSpPr>
              <a:spLocks noChangeShapeType="1"/>
            </p:cNvSpPr>
            <p:nvPr/>
          </p:nvSpPr>
          <p:spPr bwMode="auto">
            <a:xfrm flipH="1">
              <a:off x="0" y="224"/>
              <a:ext cx="376" cy="160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89" name="Line 40"/>
            <p:cNvSpPr>
              <a:spLocks noChangeShapeType="1"/>
            </p:cNvSpPr>
            <p:nvPr/>
          </p:nvSpPr>
          <p:spPr bwMode="auto">
            <a:xfrm flipH="1">
              <a:off x="0" y="24"/>
              <a:ext cx="384" cy="360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90" name="Line 41"/>
            <p:cNvSpPr>
              <a:spLocks noChangeShapeType="1"/>
            </p:cNvSpPr>
            <p:nvPr/>
          </p:nvSpPr>
          <p:spPr bwMode="auto">
            <a:xfrm flipH="1">
              <a:off x="8" y="0"/>
              <a:ext cx="151" cy="384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06" name="AutoShape 42"/>
          <p:cNvSpPr>
            <a:spLocks/>
          </p:cNvSpPr>
          <p:nvPr/>
        </p:nvSpPr>
        <p:spPr bwMode="auto">
          <a:xfrm>
            <a:off x="2527300" y="2481263"/>
            <a:ext cx="4224338" cy="446087"/>
          </a:xfrm>
          <a:custGeom>
            <a:avLst/>
            <a:gdLst/>
            <a:ahLst/>
            <a:cxnLst/>
            <a:rect l="0" t="0" r="r" b="b"/>
            <a:pathLst>
              <a:path w="21600" h="18254">
                <a:moveTo>
                  <a:pt x="0" y="18254"/>
                </a:moveTo>
                <a:cubicBezTo>
                  <a:pt x="3471" y="7311"/>
                  <a:pt x="9681" y="21292"/>
                  <a:pt x="11599" y="14522"/>
                </a:cubicBezTo>
                <a:cubicBezTo>
                  <a:pt x="13517" y="7752"/>
                  <a:pt x="14476" y="337"/>
                  <a:pt x="17125" y="14"/>
                </a:cubicBezTo>
                <a:cubicBezTo>
                  <a:pt x="19773" y="-308"/>
                  <a:pt x="20824" y="4850"/>
                  <a:pt x="21600" y="6140"/>
                </a:cubicBezTo>
              </a:path>
            </a:pathLst>
          </a:custGeom>
          <a:noFill/>
          <a:ln w="50800">
            <a:solidFill>
              <a:srgbClr val="00408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Gill Sans" charset="0"/>
              <a:cs typeface="+mn-cs"/>
              <a:sym typeface="Gill Sans" charset="0"/>
            </a:endParaRPr>
          </a:p>
          <a:p>
            <a:pPr algn="ctr">
              <a:defRPr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Gill Sans" charset="0"/>
              <a:cs typeface="+mn-cs"/>
              <a:sym typeface="Gill Sans" charset="0"/>
            </a:endParaRPr>
          </a:p>
        </p:txBody>
      </p:sp>
      <p:sp>
        <p:nvSpPr>
          <p:cNvPr id="11307" name="Rectangle 43"/>
          <p:cNvSpPr>
            <a:spLocks/>
          </p:cNvSpPr>
          <p:nvPr/>
        </p:nvSpPr>
        <p:spPr bwMode="auto">
          <a:xfrm>
            <a:off x="6745288" y="2070100"/>
            <a:ext cx="836612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Pupillary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dilator</a:t>
            </a:r>
          </a:p>
        </p:txBody>
      </p:sp>
      <p:sp>
        <p:nvSpPr>
          <p:cNvPr id="11308" name="Rectangle 44"/>
          <p:cNvSpPr>
            <a:spLocks/>
          </p:cNvSpPr>
          <p:nvPr/>
        </p:nvSpPr>
        <p:spPr bwMode="auto">
          <a:xfrm>
            <a:off x="2833688" y="4776788"/>
            <a:ext cx="4341812" cy="161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1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Sympathetic Targets:</a:t>
            </a:r>
          </a:p>
          <a:p>
            <a:pPr marL="481013" lvl="1" algn="ctr"/>
            <a:r>
              <a:rPr lang="en-US" sz="21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Pupillary dilator</a:t>
            </a:r>
          </a:p>
          <a:p>
            <a:pPr marL="481013" lvl="1" algn="ctr"/>
            <a:r>
              <a:rPr lang="en-US" sz="21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Smooth muscle of blood vessels</a:t>
            </a:r>
          </a:p>
          <a:p>
            <a:pPr marL="481013" lvl="1" algn="ctr"/>
            <a:r>
              <a:rPr lang="en-US" sz="21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Smooth muscle of eyelid</a:t>
            </a:r>
          </a:p>
          <a:p>
            <a:pPr marL="481013" lvl="1" algn="ctr"/>
            <a:r>
              <a:rPr lang="en-US" sz="21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Sweat glands</a:t>
            </a:r>
          </a:p>
        </p:txBody>
      </p:sp>
      <p:sp>
        <p:nvSpPr>
          <p:cNvPr id="11309" name="Rectangle 45"/>
          <p:cNvSpPr>
            <a:spLocks/>
          </p:cNvSpPr>
          <p:nvPr/>
        </p:nvSpPr>
        <p:spPr bwMode="auto">
          <a:xfrm>
            <a:off x="106363" y="517525"/>
            <a:ext cx="3876675" cy="652463"/>
          </a:xfrm>
          <a:prstGeom prst="rect">
            <a:avLst/>
          </a:prstGeom>
          <a:noFill/>
          <a:ln w="12700">
            <a:solidFill>
              <a:srgbClr val="19191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11310" name="Rectangle 46"/>
          <p:cNvSpPr>
            <a:spLocks/>
          </p:cNvSpPr>
          <p:nvPr/>
        </p:nvSpPr>
        <p:spPr bwMode="auto">
          <a:xfrm>
            <a:off x="5708650" y="2744788"/>
            <a:ext cx="376238" cy="261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Eye</a:t>
            </a:r>
          </a:p>
        </p:txBody>
      </p:sp>
      <p:sp>
        <p:nvSpPr>
          <p:cNvPr id="11311" name="Rectangle 47"/>
          <p:cNvSpPr>
            <a:spLocks/>
          </p:cNvSpPr>
          <p:nvPr/>
        </p:nvSpPr>
        <p:spPr bwMode="auto">
          <a:xfrm>
            <a:off x="7551738" y="4746625"/>
            <a:ext cx="50482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Nose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20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  <p:bldP spid="11268" grpId="0" autoUpdateAnimBg="0"/>
      <p:bldP spid="11269" grpId="0" autoUpdateAnimBg="0"/>
      <p:bldP spid="11270" grpId="0" animBg="1"/>
      <p:bldP spid="11275" grpId="0" autoUpdateAnimBg="0"/>
      <p:bldP spid="11276" grpId="0" autoUpdateAnimBg="0"/>
      <p:bldP spid="11277" grpId="0" animBg="1"/>
      <p:bldP spid="11278" grpId="0" animBg="1"/>
      <p:bldP spid="11279" grpId="0" autoUpdateAnimBg="0"/>
      <p:bldP spid="11280" grpId="0" animBg="1"/>
      <p:bldP spid="11281" grpId="0" animBg="1"/>
      <p:bldP spid="11282" grpId="0" animBg="1"/>
      <p:bldP spid="11283" grpId="0" animBg="1" autoUpdateAnimBg="0"/>
      <p:bldP spid="11284" grpId="0" animBg="1"/>
      <p:bldP spid="11285" grpId="0" animBg="1" autoUpdateAnimBg="0"/>
      <p:bldP spid="11286" grpId="0" animBg="1" autoUpdateAnimBg="0"/>
      <p:bldP spid="11287" grpId="0" autoUpdateAnimBg="0"/>
      <p:bldP spid="11288" grpId="0" animBg="1"/>
      <p:bldP spid="11289" grpId="0" autoUpdateAnimBg="0"/>
      <p:bldP spid="11290" grpId="0" animBg="1"/>
      <p:bldP spid="11291" grpId="0" autoUpdateAnimBg="0"/>
      <p:bldP spid="11292" grpId="0" autoUpdateAnimBg="0"/>
      <p:bldP spid="11293" grpId="0" animBg="1"/>
      <p:bldP spid="11294" grpId="0" animBg="1"/>
      <p:bldP spid="11295" grpId="0" animBg="1" autoUpdateAnimBg="0"/>
      <p:bldP spid="11296" grpId="0" autoUpdateAnimBg="0"/>
      <p:bldP spid="11297" grpId="0" autoUpdateAnimBg="0"/>
      <p:bldP spid="11298" grpId="0" autoUpdateAnimBg="0"/>
      <p:bldP spid="11299" grpId="0" autoUpdateAnimBg="0"/>
      <p:bldP spid="11300" grpId="0" animBg="1"/>
      <p:bldP spid="11301" grpId="0" autoUpdateAnimBg="0"/>
      <p:bldP spid="11306" grpId="0" animBg="1" autoUpdateAnimBg="0"/>
      <p:bldP spid="11307" grpId="0" autoUpdateAnimBg="0"/>
      <p:bldP spid="11308" grpId="0" build="p" autoUpdateAnimBg="0"/>
      <p:bldP spid="11309" grpId="0" animBg="1"/>
      <p:bldP spid="11310" grpId="0" autoUpdateAnimBg="0"/>
      <p:bldP spid="1131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XII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0" y="304800"/>
          <a:ext cx="5202238" cy="6553200"/>
        </p:xfrm>
        <a:graphic>
          <a:graphicData uri="http://schemas.openxmlformats.org/presentationml/2006/ole">
            <p:oleObj spid="_x0000_s27650" name="Image" r:id="rId3" imgW="4482540" imgH="5053968" progId="">
              <p:embed/>
            </p:oleObj>
          </a:graphicData>
        </a:graphic>
      </p:graphicFrame>
      <p:sp>
        <p:nvSpPr>
          <p:cNvPr id="27652" name="Line 4"/>
          <p:cNvSpPr>
            <a:spLocks noChangeShapeType="1"/>
          </p:cNvSpPr>
          <p:nvPr/>
        </p:nvSpPr>
        <p:spPr bwMode="auto">
          <a:xfrm flipH="1" flipV="1">
            <a:off x="3505200" y="4038600"/>
            <a:ext cx="1752600" cy="838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8533" name="Text Box 5"/>
          <p:cNvSpPr txBox="1">
            <a:spLocks noChangeArrowheads="1"/>
          </p:cNvSpPr>
          <p:nvPr/>
        </p:nvSpPr>
        <p:spPr bwMode="auto">
          <a:xfrm>
            <a:off x="4419600" y="304800"/>
            <a:ext cx="4724400" cy="5040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XII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The Hypoglossal Nerve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Mainly Motor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Tongue</a:t>
            </a:r>
            <a:r>
              <a:rPr lang="en-US" sz="36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Hypoglossal Canal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8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8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8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8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8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3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0" y="1463675"/>
            <a:ext cx="9144000" cy="2774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Arial" pitchFamily="34" charset="0"/>
              </a:rPr>
              <a:t>Dorsal Root Cranial Nerves</a:t>
            </a: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V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5400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The Trigeminal Nerve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endParaRPr lang="en-US" b="1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V</a:t>
            </a:r>
            <a:r>
              <a:rPr lang="en-US" sz="3600" b="1" baseline="-25000">
                <a:latin typeface="Arial" pitchFamily="34" charset="0"/>
              </a:rPr>
              <a:t>1</a:t>
            </a:r>
            <a:r>
              <a:rPr lang="en-US" sz="3600">
                <a:latin typeface="Arial" pitchFamily="34" charset="0"/>
              </a:rPr>
              <a:t>= ophthalmic</a:t>
            </a:r>
          </a:p>
          <a:p>
            <a:pPr algn="r"/>
            <a:r>
              <a:rPr lang="en-US" sz="3600">
                <a:latin typeface="Arial" pitchFamily="34" charset="0"/>
              </a:rPr>
              <a:t>V</a:t>
            </a:r>
            <a:r>
              <a:rPr lang="en-US" sz="3600" b="1" baseline="-25000">
                <a:latin typeface="Arial" pitchFamily="34" charset="0"/>
              </a:rPr>
              <a:t>2</a:t>
            </a:r>
            <a:r>
              <a:rPr lang="en-US" sz="3600">
                <a:latin typeface="Arial" pitchFamily="34" charset="0"/>
              </a:rPr>
              <a:t> = maxillary</a:t>
            </a:r>
          </a:p>
          <a:p>
            <a:pPr algn="r"/>
            <a:r>
              <a:rPr lang="en-US" sz="3600">
                <a:latin typeface="Arial" pitchFamily="34" charset="0"/>
              </a:rPr>
              <a:t>V</a:t>
            </a:r>
            <a:r>
              <a:rPr lang="en-US" sz="3600" b="1" baseline="-25000">
                <a:latin typeface="Arial" pitchFamily="34" charset="0"/>
              </a:rPr>
              <a:t>3</a:t>
            </a:r>
            <a:r>
              <a:rPr lang="en-US" sz="3600">
                <a:latin typeface="Arial" pitchFamily="34" charset="0"/>
              </a:rPr>
              <a:t> = mandibular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28674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302250" cy="6858000"/>
        </p:xfrm>
        <a:graphic>
          <a:graphicData uri="http://schemas.openxmlformats.org/presentationml/2006/ole">
            <p:oleObj spid="_x0000_s28674" name="Image" r:id="rId3" imgW="3898413" imgH="504127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8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8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5064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 baseline="-25000">
                <a:solidFill>
                  <a:schemeClr val="accent2"/>
                </a:solidFill>
                <a:latin typeface="Arial" pitchFamily="34" charset="0"/>
              </a:rPr>
              <a:t>1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Ophthalmic division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orbital fissure</a:t>
            </a: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249860" name="Object 4"/>
          <p:cNvGraphicFramePr>
            <a:graphicFrameLocks noChangeAspect="1"/>
          </p:cNvGraphicFramePr>
          <p:nvPr/>
        </p:nvGraphicFramePr>
        <p:xfrm>
          <a:off x="0" y="838200"/>
          <a:ext cx="5324475" cy="5715000"/>
        </p:xfrm>
        <a:graphic>
          <a:graphicData uri="http://schemas.openxmlformats.org/presentationml/2006/ole">
            <p:oleObj spid="_x0000_s29698" name="Image" r:id="rId3" imgW="5079365" imgH="4977778" progId="">
              <p:embed/>
            </p:oleObj>
          </a:graphicData>
        </a:graphic>
      </p:graphicFrame>
      <p:sp>
        <p:nvSpPr>
          <p:cNvPr id="29701" name="Line 6"/>
          <p:cNvSpPr>
            <a:spLocks noChangeShapeType="1"/>
          </p:cNvSpPr>
          <p:nvPr/>
        </p:nvSpPr>
        <p:spPr bwMode="auto">
          <a:xfrm flipH="1">
            <a:off x="4343400" y="1371600"/>
            <a:ext cx="2133600" cy="4572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250883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535613" cy="6858000"/>
        </p:xfrm>
        <a:graphic>
          <a:graphicData uri="http://schemas.openxmlformats.org/presentationml/2006/ole">
            <p:oleObj spid="_x0000_s30722" name="Image" r:id="rId3" imgW="4393651" imgH="5092063" progId="">
              <p:embed/>
            </p:oleObj>
          </a:graphicData>
        </a:graphic>
      </p:graphicFrame>
      <p:sp>
        <p:nvSpPr>
          <p:cNvPr id="30724" name="Line 4"/>
          <p:cNvSpPr>
            <a:spLocks noChangeShapeType="1"/>
          </p:cNvSpPr>
          <p:nvPr/>
        </p:nvSpPr>
        <p:spPr bwMode="auto">
          <a:xfrm flipH="1" flipV="1">
            <a:off x="3962400" y="2209800"/>
            <a:ext cx="2209800" cy="1524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5064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 baseline="-25000">
                <a:solidFill>
                  <a:schemeClr val="accent2"/>
                </a:solidFill>
                <a:latin typeface="Arial" pitchFamily="34" charset="0"/>
              </a:rPr>
              <a:t>1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Ophthalmic division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Superior orbital fissure</a:t>
            </a: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41325" y="422275"/>
            <a:ext cx="8702675" cy="4422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CC3300"/>
                </a:solidFill>
                <a:latin typeface="Arial" pitchFamily="34" charset="0"/>
              </a:rPr>
              <a:t>Detail on Ophthalmic (V-1) Function:</a:t>
            </a:r>
            <a:endParaRPr lang="en-US" sz="2800">
              <a:latin typeface="Arial" pitchFamily="34" charset="0"/>
            </a:endParaRPr>
          </a:p>
          <a:p>
            <a:pPr algn="ctr"/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 Almost wholly sensory: eyeball, lacrimal gland, conjunctiva, part of nasal mucosa, from brow ridge superiorly.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Carrys a bit of sympathetic fibers for dilator pupillae.  From upper thoracic levels, synapsing in in upper cervical ganglion.  Reaches via branches of internal carotid artery.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535613" cy="6858000"/>
        </p:xfrm>
        <a:graphic>
          <a:graphicData uri="http://schemas.openxmlformats.org/presentationml/2006/ole">
            <p:oleObj spid="_x0000_s31746" name="Image" r:id="rId3" imgW="4393651" imgH="5092063" progId="">
              <p:embed/>
            </p:oleObj>
          </a:graphicData>
        </a:graphic>
      </p:graphicFrame>
      <p:sp>
        <p:nvSpPr>
          <p:cNvPr id="31748" name="Line 4"/>
          <p:cNvSpPr>
            <a:spLocks noChangeShapeType="1"/>
          </p:cNvSpPr>
          <p:nvPr/>
        </p:nvSpPr>
        <p:spPr bwMode="auto">
          <a:xfrm flipH="1" flipV="1">
            <a:off x="3429000" y="2743200"/>
            <a:ext cx="3505200" cy="1524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5064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3600" b="1">
              <a:latin typeface="Arial" pitchFamily="34" charset="0"/>
            </a:endParaRP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Maxillary division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Foramen rotundum</a:t>
            </a: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r>
              <a:rPr lang="en-US" sz="4000" smtClean="0"/>
              <a:t>Special Sense organs = nose, eyes and ears, begin as small outcrops of ectoderm called placodes </a:t>
            </a:r>
          </a:p>
          <a:p>
            <a:endParaRPr lang="en-US" sz="4000" smtClean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4514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Maxillary division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Foramen rotundum</a:t>
            </a: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2770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0" y="762000"/>
          <a:ext cx="5486400" cy="5715000"/>
        </p:xfrm>
        <a:graphic>
          <a:graphicData uri="http://schemas.openxmlformats.org/presentationml/2006/ole">
            <p:oleObj spid="_x0000_s32770" name="Image" r:id="rId3" imgW="5079365" imgH="4977778" progId="">
              <p:embed/>
            </p:oleObj>
          </a:graphicData>
        </a:graphic>
      </p:graphicFrame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191000" y="2438400"/>
            <a:ext cx="28956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0" y="0"/>
          <a:ext cx="5535613" cy="6858000"/>
        </p:xfrm>
        <a:graphic>
          <a:graphicData uri="http://schemas.openxmlformats.org/presentationml/2006/ole">
            <p:oleObj spid="_x0000_s33794" name="Image" r:id="rId3" imgW="4393651" imgH="5092063" progId="">
              <p:embed/>
            </p:oleObj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105400" y="304800"/>
            <a:ext cx="4038600" cy="4514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 baseline="-25000">
                <a:solidFill>
                  <a:schemeClr val="accent2"/>
                </a:solidFill>
                <a:latin typeface="Arial" pitchFamily="34" charset="0"/>
              </a:rPr>
              <a:t>3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Mandibular division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Foramen ovale</a:t>
            </a:r>
          </a:p>
          <a:p>
            <a:pPr algn="r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H="1" flipV="1">
            <a:off x="3429000" y="3200400"/>
            <a:ext cx="2362200" cy="838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53070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r>
              <a:rPr lang="en-US" sz="3600" b="1" baseline="-25000">
                <a:solidFill>
                  <a:schemeClr val="accent2"/>
                </a:solidFill>
                <a:latin typeface="Arial" pitchFamily="34" charset="0"/>
              </a:rPr>
              <a:t>3</a:t>
            </a:r>
            <a:endParaRPr lang="en-US" sz="3600" b="1">
              <a:latin typeface="Arial" pitchFamily="34" charset="0"/>
            </a:endParaRP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Mandibular division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Foramen ovale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algn="r"/>
            <a:endParaRPr lang="en-US">
              <a:latin typeface="Arial" pitchFamily="34" charset="0"/>
            </a:endParaRPr>
          </a:p>
          <a:p>
            <a:pPr algn="r"/>
            <a:r>
              <a:rPr lang="en-US" sz="2800" b="1">
                <a:latin typeface="Arial" pitchFamily="34" charset="0"/>
              </a:rPr>
              <a:t>Sensory Component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graphicFrame>
        <p:nvGraphicFramePr>
          <p:cNvPr id="34818" name="Object 4"/>
          <p:cNvGraphicFramePr>
            <a:graphicFrameLocks noChangeAspect="1"/>
          </p:cNvGraphicFramePr>
          <p:nvPr/>
        </p:nvGraphicFramePr>
        <p:xfrm>
          <a:off x="0" y="838200"/>
          <a:ext cx="5324475" cy="5715000"/>
        </p:xfrm>
        <a:graphic>
          <a:graphicData uri="http://schemas.openxmlformats.org/presentationml/2006/ole">
            <p:oleObj spid="_x0000_s34818" name="Image" r:id="rId3" imgW="5079365" imgH="4977778" progId="">
              <p:embed/>
            </p:oleObj>
          </a:graphicData>
        </a:graphic>
      </p:graphicFrame>
      <p:sp>
        <p:nvSpPr>
          <p:cNvPr id="34821" name="Line 5"/>
          <p:cNvSpPr>
            <a:spLocks noChangeShapeType="1"/>
          </p:cNvSpPr>
          <p:nvPr/>
        </p:nvSpPr>
        <p:spPr bwMode="auto">
          <a:xfrm flipH="1" flipV="1">
            <a:off x="4343400" y="4648200"/>
            <a:ext cx="11430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41325" y="422275"/>
            <a:ext cx="8702675" cy="4849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CC3300"/>
                </a:solidFill>
                <a:latin typeface="Arial" pitchFamily="34" charset="0"/>
              </a:rPr>
              <a:t>Detail on Mandibular (V-3) Function:</a:t>
            </a:r>
            <a:endParaRPr lang="en-US" sz="2800">
              <a:latin typeface="Arial" pitchFamily="34" charset="0"/>
            </a:endParaRPr>
          </a:p>
          <a:p>
            <a:pPr algn="ctr"/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 Sensory to lower jaw region, including teeth.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Motor nerve to muscles of the mandibular arch:  masseter, temporalis, anterior and posterior pterygoids, mylohyoid, tensor tympani, anterior digastric, and tensor veli palatini.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The auriculotemporal branch contains secretomotor fibers to the parotid gland via the parotid branches.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</a:t>
            </a:r>
            <a:endParaRPr lang="en-US" sz="3600" b="1">
              <a:latin typeface="Arial" pitchFamily="34" charset="0"/>
            </a:endParaRPr>
          </a:p>
          <a:p>
            <a:pPr algn="r"/>
            <a:endParaRPr lang="en-US" sz="1400"/>
          </a:p>
        </p:txBody>
      </p:sp>
      <p:graphicFrame>
        <p:nvGraphicFramePr>
          <p:cNvPr id="35842" name="Object 4"/>
          <p:cNvGraphicFramePr>
            <a:graphicFrameLocks noChangeAspect="1"/>
          </p:cNvGraphicFramePr>
          <p:nvPr/>
        </p:nvGraphicFramePr>
        <p:xfrm>
          <a:off x="457200" y="914400"/>
          <a:ext cx="6858000" cy="5638800"/>
        </p:xfrm>
        <a:graphic>
          <a:graphicData uri="http://schemas.openxmlformats.org/presentationml/2006/ole">
            <p:oleObj spid="_x0000_s35842" name="Image" r:id="rId3" imgW="3682540" imgH="3822222" progId="">
              <p:embed/>
            </p:oleObj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VII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4724400" y="304800"/>
            <a:ext cx="4419600" cy="4956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The Facial Nerve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200">
                <a:latin typeface="Arial" pitchFamily="34" charset="0"/>
              </a:rPr>
              <a:t>Motor and sensory </a:t>
            </a: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</p:txBody>
      </p:sp>
      <p:graphicFrame>
        <p:nvGraphicFramePr>
          <p:cNvPr id="36866" name="Object 4"/>
          <p:cNvGraphicFramePr>
            <a:graphicFrameLocks noChangeAspect="1"/>
          </p:cNvGraphicFramePr>
          <p:nvPr>
            <p:ph type="body" idx="1"/>
          </p:nvPr>
        </p:nvGraphicFramePr>
        <p:xfrm>
          <a:off x="0" y="0"/>
          <a:ext cx="5302250" cy="6858000"/>
        </p:xfrm>
        <a:graphic>
          <a:graphicData uri="http://schemas.openxmlformats.org/presentationml/2006/ole">
            <p:oleObj spid="_x0000_s36866" name="Image" r:id="rId3" imgW="3898413" imgH="504127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763000" cy="5572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The Facial Nerve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algn="ctr"/>
            <a:r>
              <a:rPr lang="en-US" sz="3600">
                <a:solidFill>
                  <a:schemeClr val="tx2"/>
                </a:solidFill>
                <a:latin typeface="Arial" pitchFamily="34" charset="0"/>
              </a:rPr>
              <a:t>	Both motor and sensory </a:t>
            </a:r>
          </a:p>
          <a:p>
            <a:pPr lvl="2" algn="ct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solidFill>
                  <a:schemeClr val="tx2"/>
                </a:solidFill>
                <a:latin typeface="Arial" pitchFamily="34" charset="0"/>
              </a:rPr>
              <a:t>Muscles of facial expression</a:t>
            </a:r>
          </a:p>
          <a:p>
            <a:pPr lvl="2" algn="ctr">
              <a:spcBef>
                <a:spcPts val="500"/>
              </a:spcBef>
              <a:spcAft>
                <a:spcPts val="500"/>
              </a:spcAft>
            </a:pPr>
            <a:endParaRPr lang="en-US" sz="3600">
              <a:solidFill>
                <a:schemeClr val="tx2"/>
              </a:solidFill>
              <a:latin typeface="Arial" pitchFamily="34" charset="0"/>
            </a:endParaRPr>
          </a:p>
          <a:p>
            <a:pPr lvl="2" algn="ct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solidFill>
                  <a:schemeClr val="tx2"/>
                </a:solidFill>
                <a:latin typeface="Arial" pitchFamily="34" charset="0"/>
              </a:rPr>
              <a:t>Parasympathetic:</a:t>
            </a:r>
          </a:p>
          <a:p>
            <a:pPr lvl="2" algn="ct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solidFill>
                  <a:schemeClr val="tx2"/>
                </a:solidFill>
                <a:latin typeface="Arial" pitchFamily="34" charset="0"/>
              </a:rPr>
              <a:t>Lacrimal ducts, taste, salivary glands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763000" cy="63452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The Facial Nerve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algn="ctr"/>
            <a:r>
              <a:rPr lang="en-US" sz="3600">
                <a:solidFill>
                  <a:schemeClr val="tx2"/>
                </a:solidFill>
                <a:latin typeface="Arial" pitchFamily="34" charset="0"/>
              </a:rPr>
              <a:t>	</a:t>
            </a:r>
          </a:p>
          <a:p>
            <a:pPr lvl="1" algn="ctr">
              <a:spcBef>
                <a:spcPts val="500"/>
              </a:spcBef>
              <a:spcAft>
                <a:spcPts val="500"/>
              </a:spcAft>
            </a:pPr>
            <a:r>
              <a:rPr lang="en-US" sz="4400">
                <a:latin typeface="Arial" pitchFamily="34" charset="0"/>
              </a:rPr>
              <a:t>VII</a:t>
            </a:r>
            <a:r>
              <a:rPr lang="en-US" sz="4400" b="1" baseline="-25000">
                <a:latin typeface="Arial" pitchFamily="34" charset="0"/>
              </a:rPr>
              <a:t>a</a:t>
            </a:r>
            <a:r>
              <a:rPr lang="en-US" sz="4400">
                <a:latin typeface="Arial" pitchFamily="34" charset="0"/>
              </a:rPr>
              <a:t>  Temporal </a:t>
            </a:r>
            <a:br>
              <a:rPr lang="en-US" sz="4400">
                <a:latin typeface="Arial" pitchFamily="34" charset="0"/>
              </a:rPr>
            </a:br>
            <a:r>
              <a:rPr lang="en-US" sz="4400">
                <a:latin typeface="Arial" pitchFamily="34" charset="0"/>
              </a:rPr>
              <a:t>VII</a:t>
            </a:r>
            <a:r>
              <a:rPr lang="en-US" sz="4400" b="1" baseline="-25000">
                <a:latin typeface="Arial" pitchFamily="34" charset="0"/>
              </a:rPr>
              <a:t>b</a:t>
            </a:r>
            <a:r>
              <a:rPr lang="en-US" sz="4400">
                <a:latin typeface="Arial" pitchFamily="34" charset="0"/>
              </a:rPr>
              <a:t>  Zygomatic </a:t>
            </a:r>
            <a:br>
              <a:rPr lang="en-US" sz="4400">
                <a:latin typeface="Arial" pitchFamily="34" charset="0"/>
              </a:rPr>
            </a:br>
            <a:r>
              <a:rPr lang="en-US" sz="4400">
                <a:latin typeface="Arial" pitchFamily="34" charset="0"/>
              </a:rPr>
              <a:t>VII</a:t>
            </a:r>
            <a:r>
              <a:rPr lang="en-US" sz="4400" b="1" baseline="-25000">
                <a:latin typeface="Arial" pitchFamily="34" charset="0"/>
              </a:rPr>
              <a:t>c</a:t>
            </a:r>
            <a:r>
              <a:rPr lang="en-US" sz="4400">
                <a:latin typeface="Arial" pitchFamily="34" charset="0"/>
              </a:rPr>
              <a:t>  Buccal </a:t>
            </a:r>
            <a:br>
              <a:rPr lang="en-US" sz="4400">
                <a:latin typeface="Arial" pitchFamily="34" charset="0"/>
              </a:rPr>
            </a:br>
            <a:r>
              <a:rPr lang="en-US" sz="4400">
                <a:latin typeface="Arial" pitchFamily="34" charset="0"/>
              </a:rPr>
              <a:t>VII</a:t>
            </a:r>
            <a:r>
              <a:rPr lang="en-US" sz="4400" b="1" baseline="-25000">
                <a:latin typeface="Arial" pitchFamily="34" charset="0"/>
              </a:rPr>
              <a:t>d</a:t>
            </a:r>
            <a:r>
              <a:rPr lang="en-US" sz="4400">
                <a:latin typeface="Arial" pitchFamily="34" charset="0"/>
              </a:rPr>
              <a:t>  Mandibular </a:t>
            </a:r>
            <a:br>
              <a:rPr lang="en-US" sz="4400">
                <a:latin typeface="Arial" pitchFamily="34" charset="0"/>
              </a:rPr>
            </a:br>
            <a:r>
              <a:rPr lang="en-US" sz="4400">
                <a:latin typeface="Arial" pitchFamily="34" charset="0"/>
              </a:rPr>
              <a:t>VII</a:t>
            </a:r>
            <a:r>
              <a:rPr lang="en-US" sz="4400" b="1" baseline="-25000">
                <a:latin typeface="Arial" pitchFamily="34" charset="0"/>
              </a:rPr>
              <a:t>e</a:t>
            </a:r>
            <a:r>
              <a:rPr lang="en-US" sz="4400">
                <a:latin typeface="Arial" pitchFamily="34" charset="0"/>
              </a:rPr>
              <a:t>  Cervical</a:t>
            </a:r>
            <a:r>
              <a:rPr lang="en-US" sz="3200">
                <a:latin typeface="Arial" pitchFamily="34" charset="0"/>
              </a:rPr>
              <a:t> </a:t>
            </a:r>
            <a:endParaRPr lang="en-US" sz="3200"/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endParaRPr lang="en-US" sz="32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2501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Enter skull via internal auditory meatus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7890" name="Object 4"/>
          <p:cNvGraphicFramePr>
            <a:graphicFrameLocks noChangeAspect="1"/>
          </p:cNvGraphicFramePr>
          <p:nvPr/>
        </p:nvGraphicFramePr>
        <p:xfrm>
          <a:off x="0" y="381000"/>
          <a:ext cx="5422900" cy="6477000"/>
        </p:xfrm>
        <a:graphic>
          <a:graphicData uri="http://schemas.openxmlformats.org/presentationml/2006/ole">
            <p:oleObj spid="_x0000_s37890" name="Image" r:id="rId3" imgW="4393651" imgH="5092063" progId="">
              <p:embed/>
            </p:oleObj>
          </a:graphicData>
        </a:graphic>
      </p:graphicFrame>
      <p:sp>
        <p:nvSpPr>
          <p:cNvPr id="37893" name="Line 5"/>
          <p:cNvSpPr>
            <a:spLocks noChangeShapeType="1"/>
          </p:cNvSpPr>
          <p:nvPr/>
        </p:nvSpPr>
        <p:spPr bwMode="auto">
          <a:xfrm flipH="1">
            <a:off x="3429000" y="2667000"/>
            <a:ext cx="2971800" cy="1447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5800" y="2895600"/>
          <a:ext cx="6705600" cy="3468688"/>
        </p:xfrm>
        <a:graphic>
          <a:graphicData uri="http://schemas.openxmlformats.org/presentationml/2006/ole">
            <p:oleObj spid="_x0000_s1026" name="Image" r:id="rId3" imgW="4761905" imgH="2463492" progId="">
              <p:embed/>
            </p:oleObj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0" y="2057400"/>
            <a:ext cx="39052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33CCFF"/>
                </a:solidFill>
              </a:rPr>
              <a:t>Placode 1 = nose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2438400" y="2667000"/>
            <a:ext cx="0" cy="1676400"/>
          </a:xfrm>
          <a:prstGeom prst="line">
            <a:avLst/>
          </a:prstGeom>
          <a:noFill/>
          <a:ln w="76200">
            <a:solidFill>
              <a:srgbClr val="33CC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962400" y="2514600"/>
            <a:ext cx="36004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33CCFF"/>
                </a:solidFill>
              </a:rPr>
              <a:t>Placode 2 = eye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352800" y="5791200"/>
            <a:ext cx="35242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33CCFF"/>
                </a:solidFill>
              </a:rPr>
              <a:t>Placode 3 = ear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3733800" y="3276600"/>
            <a:ext cx="762000" cy="914400"/>
          </a:xfrm>
          <a:prstGeom prst="line">
            <a:avLst/>
          </a:prstGeom>
          <a:noFill/>
          <a:ln w="76200">
            <a:solidFill>
              <a:srgbClr val="33CC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H="1" flipV="1">
            <a:off x="4572000" y="4648200"/>
            <a:ext cx="533400" cy="990600"/>
          </a:xfrm>
          <a:prstGeom prst="line">
            <a:avLst/>
          </a:prstGeom>
          <a:noFill/>
          <a:ln w="76200">
            <a:solidFill>
              <a:srgbClr val="33CC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2501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  <a:p>
            <a:pPr algn="r"/>
            <a:r>
              <a:rPr lang="en-US" sz="3600">
                <a:latin typeface="Arial" pitchFamily="34" charset="0"/>
              </a:rPr>
              <a:t>Exit skull via stylomastoid foramen</a:t>
            </a: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8914" name="Object 4"/>
          <p:cNvGraphicFramePr>
            <a:graphicFrameLocks noChangeAspect="1"/>
          </p:cNvGraphicFramePr>
          <p:nvPr/>
        </p:nvGraphicFramePr>
        <p:xfrm>
          <a:off x="0" y="0"/>
          <a:ext cx="5443538" cy="6858000"/>
        </p:xfrm>
        <a:graphic>
          <a:graphicData uri="http://schemas.openxmlformats.org/presentationml/2006/ole">
            <p:oleObj spid="_x0000_s38914" name="Image" r:id="rId3" imgW="4482540" imgH="5053968" progId="">
              <p:embed/>
            </p:oleObj>
          </a:graphicData>
        </a:graphic>
      </p:graphicFrame>
      <p:sp>
        <p:nvSpPr>
          <p:cNvPr id="38917" name="Line 5"/>
          <p:cNvSpPr>
            <a:spLocks noChangeShapeType="1"/>
          </p:cNvSpPr>
          <p:nvPr/>
        </p:nvSpPr>
        <p:spPr bwMode="auto">
          <a:xfrm flipH="1">
            <a:off x="4191000" y="2667000"/>
            <a:ext cx="22098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105400" y="304800"/>
            <a:ext cx="40386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  <p:graphicFrame>
        <p:nvGraphicFramePr>
          <p:cNvPr id="39938" name="Object 4"/>
          <p:cNvGraphicFramePr>
            <a:graphicFrameLocks noChangeAspect="1"/>
          </p:cNvGraphicFramePr>
          <p:nvPr/>
        </p:nvGraphicFramePr>
        <p:xfrm>
          <a:off x="0" y="304800"/>
          <a:ext cx="5426075" cy="6096000"/>
        </p:xfrm>
        <a:graphic>
          <a:graphicData uri="http://schemas.openxmlformats.org/presentationml/2006/ole">
            <p:oleObj spid="_x0000_s39938" name="Image" r:id="rId3" imgW="4203175" imgH="5003175" progId="">
              <p:embed/>
            </p:oleObj>
          </a:graphicData>
        </a:graphic>
      </p:graphicFrame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843463" y="5791200"/>
            <a:ext cx="21018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9900"/>
                </a:solidFill>
                <a:latin typeface="Arial" pitchFamily="34" charset="0"/>
              </a:rPr>
              <a:t>e Cervical</a:t>
            </a: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 flipV="1">
            <a:off x="2362200" y="5410200"/>
            <a:ext cx="2133600" cy="6096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562600" y="5105400"/>
            <a:ext cx="27082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9900"/>
                </a:solidFill>
                <a:latin typeface="Arial" pitchFamily="34" charset="0"/>
              </a:rPr>
              <a:t>d Mandibular</a:t>
            </a: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H="1" flipV="1">
            <a:off x="2209800" y="5029200"/>
            <a:ext cx="3276600" cy="3048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296025" y="4191000"/>
            <a:ext cx="1852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9900"/>
                </a:solidFill>
                <a:latin typeface="Arial" pitchFamily="34" charset="0"/>
              </a:rPr>
              <a:t>c Buccal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935663" y="3352800"/>
            <a:ext cx="257333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9900"/>
                </a:solidFill>
                <a:latin typeface="Arial" pitchFamily="34" charset="0"/>
              </a:rPr>
              <a:t>b Zygomatic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818188" y="2514600"/>
            <a:ext cx="23495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9900"/>
                </a:solidFill>
                <a:latin typeface="Arial" pitchFamily="34" charset="0"/>
              </a:rPr>
              <a:t>a Temporal</a:t>
            </a: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H="1" flipV="1">
            <a:off x="2209800" y="4495800"/>
            <a:ext cx="39624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flipH="1">
            <a:off x="2590800" y="3657600"/>
            <a:ext cx="3200400" cy="3810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H="1">
            <a:off x="2438400" y="2971800"/>
            <a:ext cx="3276600" cy="1524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41325" y="422275"/>
            <a:ext cx="8702675" cy="4849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CC3300"/>
                </a:solidFill>
                <a:latin typeface="Arial" pitchFamily="34" charset="0"/>
              </a:rPr>
              <a:t>Detail on Facial (VII) Function:</a:t>
            </a:r>
            <a:endParaRPr lang="en-US" sz="2800">
              <a:latin typeface="Arial" pitchFamily="34" charset="0"/>
            </a:endParaRPr>
          </a:p>
          <a:p>
            <a:pPr algn="ctr"/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  Motor to muscles of the hyoid arch: posterior digastric, mm. of facial expression.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Sends parasympathetic fibers via greater petrosal branch and pterygopalatine ganglion to lacrimal gland (secretomotor fibers).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It may also supply parasympathetic innervation to palatine, pharyngeal, and nasal  glands.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41C953DB-EAB5-4146-A9ED-6DD4C2130BB5}" type="slidenum">
              <a:rPr lang="en-US">
                <a:latin typeface="Arial" pitchFamily="34" charset="0"/>
                <a:ea typeface="Helvetica Neue Bold Condensed" charset="0"/>
              </a:rPr>
              <a:pPr algn="l">
                <a:defRPr/>
              </a:pPr>
              <a:t>83</a:t>
            </a:fld>
            <a:endParaRPr lang="en-US">
              <a:latin typeface="Arial" pitchFamily="34" charset="0"/>
              <a:ea typeface="Helvetica Neue Bold Condensed" charset="0"/>
            </a:endParaRPr>
          </a:p>
        </p:txBody>
      </p:sp>
      <p:pic>
        <p:nvPicPr>
          <p:cNvPr id="9318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704850"/>
            <a:ext cx="8191500" cy="598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188" name="Rectangle 2"/>
          <p:cNvSpPr>
            <a:spLocks/>
          </p:cNvSpPr>
          <p:nvPr/>
        </p:nvSpPr>
        <p:spPr bwMode="auto">
          <a:xfrm>
            <a:off x="1503363" y="15875"/>
            <a:ext cx="543718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latin typeface="Arial" pitchFamily="34" charset="0"/>
                <a:ea typeface="Helvetica Neue Bold Condensed"/>
                <a:cs typeface="Helvetica Neue Bold Condensed"/>
              </a:rPr>
              <a:t>Pathways of the Facial Nerve (CN VII)</a:t>
            </a:r>
          </a:p>
        </p:txBody>
      </p:sp>
      <p:sp>
        <p:nvSpPr>
          <p:cNvPr id="93189" name="Rectangle 3"/>
          <p:cNvSpPr>
            <a:spLocks/>
          </p:cNvSpPr>
          <p:nvPr/>
        </p:nvSpPr>
        <p:spPr bwMode="auto">
          <a:xfrm>
            <a:off x="3052763" y="1449388"/>
            <a:ext cx="1519237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Pterygopalatine</a:t>
            </a:r>
          </a:p>
          <a:p>
            <a:pPr algn="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Fossa</a:t>
            </a:r>
          </a:p>
        </p:txBody>
      </p:sp>
      <p:sp>
        <p:nvSpPr>
          <p:cNvPr id="93190" name="Line 4"/>
          <p:cNvSpPr>
            <a:spLocks noChangeShapeType="1"/>
          </p:cNvSpPr>
          <p:nvPr/>
        </p:nvSpPr>
        <p:spPr bwMode="auto">
          <a:xfrm flipH="1">
            <a:off x="4589463" y="1509713"/>
            <a:ext cx="277812" cy="231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2293" name="Rectangle 5"/>
          <p:cNvSpPr>
            <a:spLocks/>
          </p:cNvSpPr>
          <p:nvPr/>
        </p:nvSpPr>
        <p:spPr bwMode="auto">
          <a:xfrm>
            <a:off x="8424863" y="5045075"/>
            <a:ext cx="717550" cy="20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Tongue</a:t>
            </a:r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8031163" y="274638"/>
            <a:ext cx="823912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Lacrimal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</a:t>
            </a:r>
          </a:p>
        </p:txBody>
      </p:sp>
      <p:sp>
        <p:nvSpPr>
          <p:cNvPr id="12295" name="Rectangle 7"/>
          <p:cNvSpPr>
            <a:spLocks/>
          </p:cNvSpPr>
          <p:nvPr/>
        </p:nvSpPr>
        <p:spPr bwMode="auto">
          <a:xfrm>
            <a:off x="68263" y="1787525"/>
            <a:ext cx="898525" cy="836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Petrous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part of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Temporal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Bone</a:t>
            </a:r>
          </a:p>
        </p:txBody>
      </p:sp>
      <p:sp>
        <p:nvSpPr>
          <p:cNvPr id="12296" name="Rectangle 8"/>
          <p:cNvSpPr>
            <a:spLocks/>
          </p:cNvSpPr>
          <p:nvPr/>
        </p:nvSpPr>
        <p:spPr bwMode="auto">
          <a:xfrm>
            <a:off x="1503363" y="1641475"/>
            <a:ext cx="37465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VII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58950" y="1763713"/>
            <a:ext cx="1481138" cy="719137"/>
            <a:chOff x="0" y="60"/>
            <a:chExt cx="1327" cy="644"/>
          </a:xfrm>
        </p:grpSpPr>
        <p:sp>
          <p:nvSpPr>
            <p:cNvPr id="93243" name="Rectangle 10"/>
            <p:cNvSpPr>
              <a:spLocks/>
            </p:cNvSpPr>
            <p:nvPr/>
          </p:nvSpPr>
          <p:spPr bwMode="auto">
            <a:xfrm>
              <a:off x="609" y="60"/>
              <a:ext cx="718" cy="5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700">
                  <a:latin typeface="Arial" pitchFamily="34" charset="0"/>
                  <a:ea typeface="Helvetica Neue Bold Condensed"/>
                  <a:cs typeface="Helvetica Neue Bold Condensed"/>
                </a:rPr>
                <a:t>Internal</a:t>
              </a:r>
            </a:p>
            <a:p>
              <a:pPr algn="ctr">
                <a:lnSpc>
                  <a:spcPct val="80000"/>
                </a:lnSpc>
              </a:pPr>
              <a:r>
                <a:rPr lang="en-US" sz="1700">
                  <a:latin typeface="Arial" pitchFamily="34" charset="0"/>
                  <a:ea typeface="Helvetica Neue Bold Condensed"/>
                  <a:cs typeface="Helvetica Neue Bold Condensed"/>
                </a:rPr>
                <a:t>Auditory</a:t>
              </a:r>
            </a:p>
            <a:p>
              <a:pPr algn="ctr">
                <a:lnSpc>
                  <a:spcPct val="80000"/>
                </a:lnSpc>
              </a:pPr>
              <a:r>
                <a:rPr lang="en-US" sz="1700">
                  <a:latin typeface="Arial" pitchFamily="34" charset="0"/>
                  <a:ea typeface="Helvetica Neue Bold Condensed"/>
                  <a:cs typeface="Helvetica Neue Bold Condensed"/>
                </a:rPr>
                <a:t>Meatus</a:t>
              </a:r>
            </a:p>
          </p:txBody>
        </p:sp>
        <p:sp>
          <p:nvSpPr>
            <p:cNvPr id="93244" name="Line 11"/>
            <p:cNvSpPr>
              <a:spLocks noChangeShapeType="1"/>
            </p:cNvSpPr>
            <p:nvPr/>
          </p:nvSpPr>
          <p:spPr bwMode="auto">
            <a:xfrm rot="10800000" flipH="1">
              <a:off x="0" y="328"/>
              <a:ext cx="592" cy="3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00" name="AutoShape 12"/>
          <p:cNvSpPr>
            <a:spLocks/>
          </p:cNvSpPr>
          <p:nvPr/>
        </p:nvSpPr>
        <p:spPr bwMode="auto">
          <a:xfrm>
            <a:off x="711200" y="2036763"/>
            <a:ext cx="958850" cy="2874962"/>
          </a:xfrm>
          <a:custGeom>
            <a:avLst/>
            <a:gdLst>
              <a:gd name="T0" fmla="*/ 0 w 20587"/>
              <a:gd name="T1" fmla="*/ 0 h 21600"/>
              <a:gd name="T2" fmla="*/ 20587 w 20587"/>
              <a:gd name="T3" fmla="*/ 21600 h 21600"/>
            </a:gdLst>
            <a:ahLst/>
            <a:cxnLst>
              <a:cxn ang="0">
                <a:pos x="20587" y="0"/>
              </a:cxn>
              <a:cxn ang="0">
                <a:pos x="19364" y="3958"/>
              </a:cxn>
              <a:cxn ang="0">
                <a:pos x="15289" y="6239"/>
              </a:cxn>
              <a:cxn ang="0">
                <a:pos x="821" y="6708"/>
              </a:cxn>
              <a:cxn ang="0">
                <a:pos x="625" y="21600"/>
              </a:cxn>
            </a:cxnLst>
            <a:rect l="T0" t="T1" r="T2" b="T3"/>
            <a:pathLst>
              <a:path w="20587" h="21600">
                <a:moveTo>
                  <a:pt x="20587" y="0"/>
                </a:moveTo>
                <a:cubicBezTo>
                  <a:pt x="20587" y="0"/>
                  <a:pt x="20383" y="3354"/>
                  <a:pt x="19364" y="3958"/>
                </a:cubicBezTo>
                <a:cubicBezTo>
                  <a:pt x="18345" y="4561"/>
                  <a:pt x="17123" y="5836"/>
                  <a:pt x="15289" y="6239"/>
                </a:cubicBezTo>
                <a:cubicBezTo>
                  <a:pt x="13455" y="6641"/>
                  <a:pt x="2655" y="6037"/>
                  <a:pt x="821" y="6708"/>
                </a:cubicBezTo>
                <a:cubicBezTo>
                  <a:pt x="-1013" y="7379"/>
                  <a:pt x="829" y="20124"/>
                  <a:pt x="625" y="21600"/>
                </a:cubicBezTo>
              </a:path>
            </a:pathLst>
          </a:custGeom>
          <a:noFill/>
          <a:ln w="50800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01" name="Rectangle 13"/>
          <p:cNvSpPr>
            <a:spLocks/>
          </p:cNvSpPr>
          <p:nvPr/>
        </p:nvSpPr>
        <p:spPr bwMode="auto">
          <a:xfrm>
            <a:off x="69850" y="4938713"/>
            <a:ext cx="1722438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Branchial Motor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to Muscles of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Facial Expression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(Arch 2)</a:t>
            </a:r>
          </a:p>
        </p:txBody>
      </p:sp>
      <p:sp>
        <p:nvSpPr>
          <p:cNvPr id="12302" name="AutoShape 14"/>
          <p:cNvSpPr>
            <a:spLocks/>
          </p:cNvSpPr>
          <p:nvPr/>
        </p:nvSpPr>
        <p:spPr bwMode="auto">
          <a:xfrm>
            <a:off x="762000" y="2054225"/>
            <a:ext cx="4381500" cy="4303713"/>
          </a:xfrm>
          <a:custGeom>
            <a:avLst/>
            <a:gdLst>
              <a:gd name="T0" fmla="*/ 0 w 21542"/>
              <a:gd name="T1" fmla="*/ 0 h 21600"/>
              <a:gd name="T2" fmla="*/ 21542 w 21542"/>
              <a:gd name="T3" fmla="*/ 21600 h 21600"/>
            </a:gdLst>
            <a:ahLst/>
            <a:cxnLst>
              <a:cxn ang="0">
                <a:pos x="4683" y="0"/>
              </a:cxn>
              <a:cxn ang="0">
                <a:pos x="4552" y="2420"/>
              </a:cxn>
              <a:cxn ang="0">
                <a:pos x="3674" y="4212"/>
              </a:cxn>
              <a:cxn ang="0">
                <a:pos x="205" y="4661"/>
              </a:cxn>
              <a:cxn ang="0">
                <a:pos x="74" y="7798"/>
              </a:cxn>
              <a:cxn ang="0">
                <a:pos x="1259" y="7663"/>
              </a:cxn>
              <a:cxn ang="0">
                <a:pos x="11883" y="12010"/>
              </a:cxn>
              <a:cxn ang="0">
                <a:pos x="21542" y="21600"/>
              </a:cxn>
            </a:cxnLst>
            <a:rect l="T0" t="T1" r="T2" b="T3"/>
            <a:pathLst>
              <a:path w="21542" h="21600">
                <a:moveTo>
                  <a:pt x="4683" y="0"/>
                </a:moveTo>
                <a:cubicBezTo>
                  <a:pt x="4727" y="762"/>
                  <a:pt x="4552" y="2420"/>
                  <a:pt x="4552" y="2420"/>
                </a:cubicBezTo>
                <a:cubicBezTo>
                  <a:pt x="4552" y="2420"/>
                  <a:pt x="4288" y="3675"/>
                  <a:pt x="3674" y="4212"/>
                </a:cubicBezTo>
                <a:cubicBezTo>
                  <a:pt x="3059" y="4750"/>
                  <a:pt x="425" y="4123"/>
                  <a:pt x="205" y="4661"/>
                </a:cubicBezTo>
                <a:cubicBezTo>
                  <a:pt x="-14" y="5198"/>
                  <a:pt x="-58" y="7798"/>
                  <a:pt x="74" y="7798"/>
                </a:cubicBezTo>
                <a:cubicBezTo>
                  <a:pt x="205" y="7798"/>
                  <a:pt x="293" y="7260"/>
                  <a:pt x="1259" y="7663"/>
                </a:cubicBezTo>
                <a:cubicBezTo>
                  <a:pt x="2225" y="8066"/>
                  <a:pt x="8635" y="10038"/>
                  <a:pt x="11883" y="12010"/>
                </a:cubicBezTo>
                <a:cubicBezTo>
                  <a:pt x="14951" y="13872"/>
                  <a:pt x="20181" y="18822"/>
                  <a:pt x="21542" y="2160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1790700" y="3479800"/>
            <a:ext cx="828675" cy="21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Eardrum</a:t>
            </a:r>
          </a:p>
        </p:txBody>
      </p:sp>
      <p:sp>
        <p:nvSpPr>
          <p:cNvPr id="12304" name="Rectangle 16"/>
          <p:cNvSpPr>
            <a:spLocks/>
          </p:cNvSpPr>
          <p:nvPr/>
        </p:nvSpPr>
        <p:spPr bwMode="auto">
          <a:xfrm>
            <a:off x="3509963" y="6161088"/>
            <a:ext cx="14700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Submandibular</a:t>
            </a:r>
          </a:p>
          <a:p>
            <a:pPr algn="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ganglion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180013" y="5857875"/>
            <a:ext cx="2606675" cy="544513"/>
            <a:chOff x="0" y="0"/>
            <a:chExt cx="2336" cy="487"/>
          </a:xfrm>
        </p:grpSpPr>
        <p:sp>
          <p:nvSpPr>
            <p:cNvPr id="93241" name="AutoShape 18"/>
            <p:cNvSpPr>
              <a:spLocks/>
            </p:cNvSpPr>
            <p:nvPr/>
          </p:nvSpPr>
          <p:spPr bwMode="auto">
            <a:xfrm>
              <a:off x="0" y="0"/>
              <a:ext cx="2336" cy="48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0" y="21600"/>
                </a:cxn>
                <a:cxn ang="0">
                  <a:pos x="7397" y="7790"/>
                </a:cxn>
                <a:cxn ang="0">
                  <a:pos x="16644" y="0"/>
                </a:cxn>
                <a:cxn ang="0">
                  <a:pos x="21600" y="4603"/>
                </a:cxn>
              </a:cxnLst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1332" y="17351"/>
                    <a:pt x="5686" y="10284"/>
                    <a:pt x="7397" y="7790"/>
                  </a:cubicBezTo>
                  <a:cubicBezTo>
                    <a:pt x="10800" y="2833"/>
                    <a:pt x="14721" y="0"/>
                    <a:pt x="16644" y="0"/>
                  </a:cubicBezTo>
                  <a:cubicBezTo>
                    <a:pt x="18567" y="0"/>
                    <a:pt x="20268" y="708"/>
                    <a:pt x="21600" y="4603"/>
                  </a:cubicBezTo>
                </a:path>
              </a:pathLst>
            </a:custGeom>
            <a:noFill/>
            <a:ln w="50800">
              <a:solidFill>
                <a:srgbClr val="FF6666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242" name="AutoShape 19"/>
            <p:cNvSpPr>
              <a:spLocks/>
            </p:cNvSpPr>
            <p:nvPr/>
          </p:nvSpPr>
          <p:spPr bwMode="auto">
            <a:xfrm>
              <a:off x="712" y="146"/>
              <a:ext cx="728" cy="158"/>
            </a:xfrm>
            <a:custGeom>
              <a:avLst/>
              <a:gdLst>
                <a:gd name="T0" fmla="*/ 0 w 21600"/>
                <a:gd name="T1" fmla="*/ 0 h 17019"/>
                <a:gd name="T2" fmla="*/ 21600 w 21600"/>
                <a:gd name="T3" fmla="*/ 17019 h 17019"/>
              </a:gdLst>
              <a:ahLst/>
              <a:cxnLst>
                <a:cxn ang="0">
                  <a:pos x="0" y="5787"/>
                </a:cxn>
                <a:cxn ang="0">
                  <a:pos x="21600" y="17019"/>
                </a:cxn>
              </a:cxnLst>
              <a:rect l="T0" t="T1" r="T2" b="T3"/>
              <a:pathLst>
                <a:path w="21600" h="17019">
                  <a:moveTo>
                    <a:pt x="0" y="5787"/>
                  </a:moveTo>
                  <a:cubicBezTo>
                    <a:pt x="8070" y="-4581"/>
                    <a:pt x="20413" y="-1125"/>
                    <a:pt x="21600" y="17019"/>
                  </a:cubicBezTo>
                </a:path>
              </a:pathLst>
            </a:custGeom>
            <a:noFill/>
            <a:ln w="50800">
              <a:solidFill>
                <a:srgbClr val="FF6666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2308" name="Rectangle 20"/>
          <p:cNvSpPr>
            <a:spLocks/>
          </p:cNvSpPr>
          <p:nvPr/>
        </p:nvSpPr>
        <p:spPr bwMode="auto">
          <a:xfrm>
            <a:off x="7713663" y="6115050"/>
            <a:ext cx="102235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Sublingual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6096000" y="6399213"/>
            <a:ext cx="14700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Submandibular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</a:t>
            </a:r>
          </a:p>
        </p:txBody>
      </p:sp>
      <p:sp>
        <p:nvSpPr>
          <p:cNvPr id="12310" name="Rectangle 22"/>
          <p:cNvSpPr>
            <a:spLocks/>
          </p:cNvSpPr>
          <p:nvPr/>
        </p:nvSpPr>
        <p:spPr bwMode="auto">
          <a:xfrm>
            <a:off x="4229100" y="4078288"/>
            <a:ext cx="319088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V</a:t>
            </a:r>
            <a:r>
              <a:rPr lang="en-US" baseline="-6000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3</a:t>
            </a:r>
          </a:p>
        </p:txBody>
      </p:sp>
      <p:sp>
        <p:nvSpPr>
          <p:cNvPr id="12311" name="Rectangle 23"/>
          <p:cNvSpPr>
            <a:spLocks/>
          </p:cNvSpPr>
          <p:nvPr/>
        </p:nvSpPr>
        <p:spPr bwMode="auto">
          <a:xfrm>
            <a:off x="4641850" y="4516438"/>
            <a:ext cx="8731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Foramen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ovale</a:t>
            </a:r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>
            <a:off x="4400550" y="4457700"/>
            <a:ext cx="0" cy="301625"/>
          </a:xfrm>
          <a:prstGeom prst="line">
            <a:avLst/>
          </a:prstGeom>
          <a:noFill/>
          <a:ln w="50800">
            <a:solidFill>
              <a:srgbClr val="FF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392613" y="4919663"/>
            <a:ext cx="3822700" cy="1247775"/>
            <a:chOff x="0" y="0"/>
            <a:chExt cx="3424" cy="1118"/>
          </a:xfrm>
        </p:grpSpPr>
        <p:sp>
          <p:nvSpPr>
            <p:cNvPr id="93239" name="AutoShape 26"/>
            <p:cNvSpPr>
              <a:spLocks/>
            </p:cNvSpPr>
            <p:nvPr/>
          </p:nvSpPr>
          <p:spPr bwMode="auto">
            <a:xfrm>
              <a:off x="0" y="0"/>
              <a:ext cx="3424" cy="1118"/>
            </a:xfrm>
            <a:custGeom>
              <a:avLst/>
              <a:gdLst>
                <a:gd name="T0" fmla="*/ 0 w 21550"/>
                <a:gd name="T1" fmla="*/ 0 h 20970"/>
                <a:gd name="T2" fmla="*/ 21550 w 21550"/>
                <a:gd name="T3" fmla="*/ 20970 h 20970"/>
              </a:gdLst>
              <a:ahLst/>
              <a:cxnLst>
                <a:cxn ang="0">
                  <a:pos x="0" y="0"/>
                </a:cxn>
                <a:cxn ang="0">
                  <a:pos x="1007" y="9900"/>
                </a:cxn>
                <a:cxn ang="0">
                  <a:pos x="4834" y="20850"/>
                </a:cxn>
                <a:cxn ang="0">
                  <a:pos x="9214" y="18000"/>
                </a:cxn>
                <a:cxn ang="0">
                  <a:pos x="14904" y="14400"/>
                </a:cxn>
                <a:cxn ang="0">
                  <a:pos x="21550" y="8400"/>
                </a:cxn>
              </a:cxnLst>
              <a:rect l="T0" t="T1" r="T2" b="T3"/>
              <a:pathLst>
                <a:path w="21550" h="20970">
                  <a:moveTo>
                    <a:pt x="0" y="0"/>
                  </a:moveTo>
                  <a:cubicBezTo>
                    <a:pt x="0" y="0"/>
                    <a:pt x="-50" y="6450"/>
                    <a:pt x="1007" y="9900"/>
                  </a:cubicBezTo>
                  <a:cubicBezTo>
                    <a:pt x="2065" y="13350"/>
                    <a:pt x="3726" y="20100"/>
                    <a:pt x="4834" y="20850"/>
                  </a:cubicBezTo>
                  <a:cubicBezTo>
                    <a:pt x="5942" y="21600"/>
                    <a:pt x="8761" y="18600"/>
                    <a:pt x="9214" y="18000"/>
                  </a:cubicBezTo>
                  <a:cubicBezTo>
                    <a:pt x="9667" y="17400"/>
                    <a:pt x="14048" y="14100"/>
                    <a:pt x="14904" y="14400"/>
                  </a:cubicBezTo>
                  <a:cubicBezTo>
                    <a:pt x="15760" y="14700"/>
                    <a:pt x="20593" y="14250"/>
                    <a:pt x="21550" y="8400"/>
                  </a:cubicBezTo>
                </a:path>
              </a:pathLst>
            </a:custGeom>
            <a:noFill/>
            <a:ln w="50800">
              <a:solidFill>
                <a:srgbClr val="FF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240" name="AutoShape 27"/>
            <p:cNvSpPr>
              <a:spLocks/>
            </p:cNvSpPr>
            <p:nvPr/>
          </p:nvSpPr>
          <p:spPr bwMode="auto">
            <a:xfrm>
              <a:off x="2416" y="456"/>
              <a:ext cx="688" cy="32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0" y="21600"/>
                </a:cxn>
                <a:cxn ang="0">
                  <a:pos x="21600" y="0"/>
                </a:cxn>
              </a:cxnLst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3014" y="21060"/>
                    <a:pt x="18335" y="21060"/>
                    <a:pt x="21600" y="0"/>
                  </a:cubicBezTo>
                </a:path>
              </a:pathLst>
            </a:custGeom>
            <a:noFill/>
            <a:ln w="50800">
              <a:solidFill>
                <a:srgbClr val="FF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3208" name="Line 28"/>
          <p:cNvSpPr>
            <a:spLocks noChangeShapeType="1"/>
          </p:cNvSpPr>
          <p:nvPr/>
        </p:nvSpPr>
        <p:spPr bwMode="auto">
          <a:xfrm>
            <a:off x="7242175" y="5356225"/>
            <a:ext cx="0" cy="742950"/>
          </a:xfrm>
          <a:prstGeom prst="line">
            <a:avLst/>
          </a:prstGeom>
          <a:noFill/>
          <a:ln w="63500">
            <a:solidFill>
              <a:srgbClr val="4C4C4C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2317" name="AutoShape 29"/>
          <p:cNvSpPr>
            <a:spLocks/>
          </p:cNvSpPr>
          <p:nvPr/>
        </p:nvSpPr>
        <p:spPr bwMode="auto">
          <a:xfrm>
            <a:off x="1527175" y="2874963"/>
            <a:ext cx="4500563" cy="5397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943" y="10800"/>
              </a:cxn>
              <a:cxn ang="0">
                <a:pos x="11100" y="3600"/>
              </a:cxn>
              <a:cxn ang="0">
                <a:pos x="18086" y="21600"/>
              </a:cxn>
              <a:cxn ang="0">
                <a:pos x="21600" y="180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0" y="0"/>
                  <a:pt x="514" y="10800"/>
                  <a:pt x="943" y="10800"/>
                </a:cubicBezTo>
                <a:cubicBezTo>
                  <a:pt x="1371" y="10800"/>
                  <a:pt x="10929" y="3600"/>
                  <a:pt x="11100" y="3600"/>
                </a:cubicBezTo>
                <a:cubicBezTo>
                  <a:pt x="11271" y="3600"/>
                  <a:pt x="18086" y="21600"/>
                  <a:pt x="18086" y="21600"/>
                </a:cubicBezTo>
                <a:lnTo>
                  <a:pt x="21600" y="18000"/>
                </a:ln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18" name="Rectangle 30"/>
          <p:cNvSpPr>
            <a:spLocks/>
          </p:cNvSpPr>
          <p:nvPr/>
        </p:nvSpPr>
        <p:spPr bwMode="auto">
          <a:xfrm>
            <a:off x="2430463" y="4418013"/>
            <a:ext cx="76517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Styloid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process</a:t>
            </a:r>
          </a:p>
        </p:txBody>
      </p:sp>
      <p:sp>
        <p:nvSpPr>
          <p:cNvPr id="12319" name="AutoShape 31"/>
          <p:cNvSpPr>
            <a:spLocks/>
          </p:cNvSpPr>
          <p:nvPr/>
        </p:nvSpPr>
        <p:spPr bwMode="auto">
          <a:xfrm>
            <a:off x="6259513" y="2911475"/>
            <a:ext cx="374650" cy="27622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14247" y="8023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5055" y="1234"/>
                  <a:pt x="9651" y="1234"/>
                  <a:pt x="14247" y="8023"/>
                </a:cubicBezTo>
                <a:cubicBezTo>
                  <a:pt x="18843" y="14811"/>
                  <a:pt x="21140" y="17280"/>
                  <a:pt x="21600" y="2160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20" name="AutoShape 32"/>
          <p:cNvSpPr>
            <a:spLocks/>
          </p:cNvSpPr>
          <p:nvPr/>
        </p:nvSpPr>
        <p:spPr bwMode="auto">
          <a:xfrm>
            <a:off x="6429375" y="2751138"/>
            <a:ext cx="223838" cy="401637"/>
          </a:xfrm>
          <a:custGeom>
            <a:avLst/>
            <a:gdLst>
              <a:gd name="T0" fmla="*/ 0 w 19459"/>
              <a:gd name="T1" fmla="*/ 0 h 21600"/>
              <a:gd name="T2" fmla="*/ 19459 w 19459"/>
              <a:gd name="T3" fmla="*/ 21600 h 21600"/>
            </a:gdLst>
            <a:ahLst/>
            <a:cxnLst>
              <a:cxn ang="0">
                <a:pos x="19286" y="21600"/>
              </a:cxn>
              <a:cxn ang="0">
                <a:pos x="0" y="0"/>
              </a:cxn>
            </a:cxnLst>
            <a:rect l="T0" t="T1" r="T2" b="T3"/>
            <a:pathLst>
              <a:path w="19459" h="21600">
                <a:moveTo>
                  <a:pt x="19286" y="21600"/>
                </a:moveTo>
                <a:cubicBezTo>
                  <a:pt x="21600" y="14400"/>
                  <a:pt x="0" y="0"/>
                  <a:pt x="0" y="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21" name="AutoShape 33"/>
          <p:cNvSpPr>
            <a:spLocks/>
          </p:cNvSpPr>
          <p:nvPr/>
        </p:nvSpPr>
        <p:spPr bwMode="auto">
          <a:xfrm>
            <a:off x="6375400" y="2106613"/>
            <a:ext cx="250825" cy="3937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21600"/>
              </a:cxn>
              <a:cxn ang="0">
                <a:pos x="21600" y="0"/>
              </a:cxn>
            </a:cxnLst>
            <a:rect l="T0" t="T1" r="T2" b="T3"/>
            <a:pathLst>
              <a:path w="21600" h="21600">
                <a:moveTo>
                  <a:pt x="0" y="21600"/>
                </a:moveTo>
                <a:cubicBezTo>
                  <a:pt x="0" y="7855"/>
                  <a:pt x="21600" y="0"/>
                  <a:pt x="21600" y="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22" name="Rectangle 34"/>
          <p:cNvSpPr>
            <a:spLocks/>
          </p:cNvSpPr>
          <p:nvPr/>
        </p:nvSpPr>
        <p:spPr bwMode="auto">
          <a:xfrm>
            <a:off x="6632575" y="1898650"/>
            <a:ext cx="557213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Nasal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cavity</a:t>
            </a:r>
          </a:p>
        </p:txBody>
      </p:sp>
      <p:sp>
        <p:nvSpPr>
          <p:cNvPr id="12323" name="AutoShape 35"/>
          <p:cNvSpPr>
            <a:spLocks/>
          </p:cNvSpPr>
          <p:nvPr/>
        </p:nvSpPr>
        <p:spPr bwMode="auto">
          <a:xfrm>
            <a:off x="6661150" y="981075"/>
            <a:ext cx="1706563" cy="216217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21600"/>
              </a:cxn>
              <a:cxn ang="0">
                <a:pos x="10743" y="15174"/>
              </a:cxn>
              <a:cxn ang="0">
                <a:pos x="14815" y="2231"/>
              </a:cxn>
              <a:cxn ang="0">
                <a:pos x="21600" y="0"/>
              </a:cxn>
            </a:cxnLst>
            <a:rect l="T0" t="T1" r="T2" b="T3"/>
            <a:pathLst>
              <a:path w="21600" h="21600">
                <a:moveTo>
                  <a:pt x="0" y="21600"/>
                </a:moveTo>
                <a:cubicBezTo>
                  <a:pt x="452" y="20797"/>
                  <a:pt x="8029" y="18922"/>
                  <a:pt x="10743" y="15174"/>
                </a:cubicBezTo>
                <a:cubicBezTo>
                  <a:pt x="13458" y="11425"/>
                  <a:pt x="13055" y="3775"/>
                  <a:pt x="14815" y="2231"/>
                </a:cubicBezTo>
                <a:cubicBezTo>
                  <a:pt x="16850" y="446"/>
                  <a:pt x="19112" y="89"/>
                  <a:pt x="21600" y="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24" name="Rectangle 36"/>
          <p:cNvSpPr>
            <a:spLocks/>
          </p:cNvSpPr>
          <p:nvPr/>
        </p:nvSpPr>
        <p:spPr bwMode="auto">
          <a:xfrm>
            <a:off x="6819900" y="3062288"/>
            <a:ext cx="1519238" cy="4191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Pterygopalatine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ganglion</a:t>
            </a:r>
          </a:p>
        </p:txBody>
      </p:sp>
      <p:sp>
        <p:nvSpPr>
          <p:cNvPr id="12325" name="AutoShape 37"/>
          <p:cNvSpPr>
            <a:spLocks/>
          </p:cNvSpPr>
          <p:nvPr/>
        </p:nvSpPr>
        <p:spPr bwMode="auto">
          <a:xfrm>
            <a:off x="6661150" y="3182938"/>
            <a:ext cx="1223963" cy="841375"/>
          </a:xfrm>
          <a:custGeom>
            <a:avLst/>
            <a:gdLst>
              <a:gd name="T0" fmla="*/ 0 w 21600"/>
              <a:gd name="T1" fmla="*/ 0 h 19211"/>
              <a:gd name="T2" fmla="*/ 21600 w 21600"/>
              <a:gd name="T3" fmla="*/ 19211 h 19211"/>
            </a:gdLst>
            <a:ahLst/>
            <a:cxnLst>
              <a:cxn ang="0">
                <a:pos x="0" y="124"/>
              </a:cxn>
              <a:cxn ang="0">
                <a:pos x="7726" y="18464"/>
              </a:cxn>
              <a:cxn ang="0">
                <a:pos x="21600" y="18667"/>
              </a:cxn>
            </a:cxnLst>
            <a:rect l="T0" t="T1" r="T2" b="T3"/>
            <a:pathLst>
              <a:path w="21600" h="19211">
                <a:moveTo>
                  <a:pt x="0" y="124"/>
                </a:moveTo>
                <a:cubicBezTo>
                  <a:pt x="631" y="-1710"/>
                  <a:pt x="148" y="17340"/>
                  <a:pt x="7726" y="18464"/>
                </a:cubicBezTo>
                <a:cubicBezTo>
                  <a:pt x="17343" y="19890"/>
                  <a:pt x="18131" y="18871"/>
                  <a:pt x="21600" y="18667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26" name="Rectangle 38"/>
          <p:cNvSpPr>
            <a:spLocks/>
          </p:cNvSpPr>
          <p:nvPr/>
        </p:nvSpPr>
        <p:spPr bwMode="auto">
          <a:xfrm>
            <a:off x="7626350" y="3727450"/>
            <a:ext cx="1222375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Front teeth &amp;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Gums</a:t>
            </a:r>
          </a:p>
        </p:txBody>
      </p:sp>
      <p:sp>
        <p:nvSpPr>
          <p:cNvPr id="12327" name="AutoShape 39"/>
          <p:cNvSpPr>
            <a:spLocks/>
          </p:cNvSpPr>
          <p:nvPr/>
        </p:nvSpPr>
        <p:spPr bwMode="auto">
          <a:xfrm>
            <a:off x="6646863" y="3179763"/>
            <a:ext cx="344487" cy="1820862"/>
          </a:xfrm>
          <a:custGeom>
            <a:avLst/>
            <a:gdLst>
              <a:gd name="T0" fmla="*/ 0 w 15125"/>
              <a:gd name="T1" fmla="*/ 0 h 20586"/>
              <a:gd name="T2" fmla="*/ 15125 w 15125"/>
              <a:gd name="T3" fmla="*/ 20586 h 20586"/>
            </a:gdLst>
            <a:ahLst/>
            <a:cxnLst>
              <a:cxn ang="0">
                <a:pos x="594" y="90"/>
              </a:cxn>
              <a:cxn ang="0">
                <a:pos x="594" y="10184"/>
              </a:cxn>
              <a:cxn ang="0">
                <a:pos x="15125" y="20580"/>
              </a:cxn>
            </a:cxnLst>
            <a:rect l="T0" t="T1" r="T2" b="T3"/>
            <a:pathLst>
              <a:path w="15125" h="20586">
                <a:moveTo>
                  <a:pt x="594" y="90"/>
                </a:moveTo>
                <a:cubicBezTo>
                  <a:pt x="2165" y="-818"/>
                  <a:pt x="-1328" y="5326"/>
                  <a:pt x="594" y="10184"/>
                </a:cubicBezTo>
                <a:cubicBezTo>
                  <a:pt x="2950" y="16139"/>
                  <a:pt x="-6475" y="20782"/>
                  <a:pt x="15125" y="20580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328" name="Rectangle 40"/>
          <p:cNvSpPr>
            <a:spLocks/>
          </p:cNvSpPr>
          <p:nvPr/>
        </p:nvSpPr>
        <p:spPr bwMode="auto">
          <a:xfrm>
            <a:off x="6815138" y="4775200"/>
            <a:ext cx="12414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Back teeth &amp;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Palate</a:t>
            </a:r>
          </a:p>
        </p:txBody>
      </p:sp>
      <p:sp>
        <p:nvSpPr>
          <p:cNvPr id="12329" name="Rectangle 41"/>
          <p:cNvSpPr>
            <a:spLocks/>
          </p:cNvSpPr>
          <p:nvPr/>
        </p:nvSpPr>
        <p:spPr bwMode="auto">
          <a:xfrm>
            <a:off x="6784975" y="4159250"/>
            <a:ext cx="788988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Palatine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canals</a:t>
            </a:r>
          </a:p>
        </p:txBody>
      </p:sp>
      <p:sp>
        <p:nvSpPr>
          <p:cNvPr id="12330" name="Line 42"/>
          <p:cNvSpPr>
            <a:spLocks noChangeShapeType="1"/>
          </p:cNvSpPr>
          <p:nvPr/>
        </p:nvSpPr>
        <p:spPr bwMode="auto">
          <a:xfrm>
            <a:off x="3714750" y="3740150"/>
            <a:ext cx="0" cy="519113"/>
          </a:xfrm>
          <a:prstGeom prst="line">
            <a:avLst/>
          </a:prstGeom>
          <a:noFill/>
          <a:ln w="50800">
            <a:solidFill>
              <a:srgbClr val="004080"/>
            </a:solidFill>
            <a:prstDash val="sysDot"/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2331" name="Rectangle 43"/>
          <p:cNvSpPr>
            <a:spLocks/>
          </p:cNvSpPr>
          <p:nvPr/>
        </p:nvSpPr>
        <p:spPr bwMode="auto">
          <a:xfrm>
            <a:off x="4373563" y="3338513"/>
            <a:ext cx="703262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Carotid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canal</a:t>
            </a:r>
          </a:p>
        </p:txBody>
      </p:sp>
      <p:sp>
        <p:nvSpPr>
          <p:cNvPr id="12332" name="AutoShape 44"/>
          <p:cNvSpPr>
            <a:spLocks/>
          </p:cNvSpPr>
          <p:nvPr/>
        </p:nvSpPr>
        <p:spPr bwMode="auto">
          <a:xfrm>
            <a:off x="4322763" y="2971800"/>
            <a:ext cx="1687512" cy="314325"/>
          </a:xfrm>
          <a:custGeom>
            <a:avLst/>
            <a:gdLst>
              <a:gd name="T0" fmla="*/ 0 w 21600"/>
              <a:gd name="T1" fmla="*/ 0 h 21022"/>
              <a:gd name="T2" fmla="*/ 21600 w 21600"/>
              <a:gd name="T3" fmla="*/ 21022 h 21022"/>
            </a:gdLst>
            <a:ahLst/>
            <a:cxnLst>
              <a:cxn ang="0">
                <a:pos x="0" y="21022"/>
              </a:cxn>
              <a:cxn ang="0">
                <a:pos x="3200" y="22"/>
              </a:cxn>
              <a:cxn ang="0">
                <a:pos x="21600" y="22"/>
              </a:cxn>
            </a:cxnLst>
            <a:rect l="T0" t="T1" r="T2" b="T3"/>
            <a:pathLst>
              <a:path w="21600" h="21022">
                <a:moveTo>
                  <a:pt x="0" y="21022"/>
                </a:moveTo>
                <a:cubicBezTo>
                  <a:pt x="0" y="11422"/>
                  <a:pt x="0" y="-578"/>
                  <a:pt x="3200" y="22"/>
                </a:cubicBezTo>
                <a:cubicBezTo>
                  <a:pt x="6400" y="622"/>
                  <a:pt x="21600" y="22"/>
                  <a:pt x="21600" y="22"/>
                </a:cubicBezTo>
              </a:path>
            </a:pathLst>
          </a:custGeom>
          <a:noFill/>
          <a:ln w="50800">
            <a:solidFill>
              <a:srgbClr val="004080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6259513" y="2687638"/>
            <a:ext cx="446087" cy="465137"/>
            <a:chOff x="0" y="0"/>
            <a:chExt cx="400" cy="416"/>
          </a:xfrm>
        </p:grpSpPr>
        <p:sp>
          <p:nvSpPr>
            <p:cNvPr id="93236" name="Line 46"/>
            <p:cNvSpPr>
              <a:spLocks noChangeShapeType="1"/>
            </p:cNvSpPr>
            <p:nvPr/>
          </p:nvSpPr>
          <p:spPr bwMode="auto">
            <a:xfrm flipH="1">
              <a:off x="0" y="192"/>
              <a:ext cx="400" cy="0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7" name="Line 47"/>
            <p:cNvSpPr>
              <a:spLocks noChangeShapeType="1"/>
            </p:cNvSpPr>
            <p:nvPr/>
          </p:nvSpPr>
          <p:spPr bwMode="auto">
            <a:xfrm flipH="1">
              <a:off x="0" y="0"/>
              <a:ext cx="200" cy="191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238" name="Line 48"/>
            <p:cNvSpPr>
              <a:spLocks noChangeShapeType="1"/>
            </p:cNvSpPr>
            <p:nvPr/>
          </p:nvSpPr>
          <p:spPr bwMode="auto">
            <a:xfrm rot="10800000">
              <a:off x="0" y="192"/>
              <a:ext cx="272" cy="224"/>
            </a:xfrm>
            <a:prstGeom prst="line">
              <a:avLst/>
            </a:prstGeom>
            <a:noFill/>
            <a:ln w="50800">
              <a:solidFill>
                <a:srgbClr val="004080"/>
              </a:solidFill>
              <a:prstDash val="sysDot"/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226" name="Line 49"/>
          <p:cNvSpPr>
            <a:spLocks noChangeShapeType="1"/>
          </p:cNvSpPr>
          <p:nvPr/>
        </p:nvSpPr>
        <p:spPr bwMode="auto">
          <a:xfrm rot="10800000">
            <a:off x="4589463" y="1751013"/>
            <a:ext cx="1349375" cy="785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93227" name="Rectangle 50"/>
          <p:cNvSpPr>
            <a:spLocks/>
          </p:cNvSpPr>
          <p:nvPr/>
        </p:nvSpPr>
        <p:spPr bwMode="auto">
          <a:xfrm>
            <a:off x="358775" y="6237288"/>
            <a:ext cx="801688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Sensory</a:t>
            </a:r>
          </a:p>
        </p:txBody>
      </p:sp>
      <p:sp>
        <p:nvSpPr>
          <p:cNvPr id="93228" name="Rectangle 51"/>
          <p:cNvSpPr>
            <a:spLocks/>
          </p:cNvSpPr>
          <p:nvPr/>
        </p:nvSpPr>
        <p:spPr bwMode="auto">
          <a:xfrm>
            <a:off x="358775" y="6469063"/>
            <a:ext cx="16700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Branchial Motor</a:t>
            </a:r>
          </a:p>
        </p:txBody>
      </p:sp>
      <p:sp>
        <p:nvSpPr>
          <p:cNvPr id="93229" name="Rectangle 52"/>
          <p:cNvSpPr>
            <a:spLocks/>
          </p:cNvSpPr>
          <p:nvPr/>
        </p:nvSpPr>
        <p:spPr bwMode="auto">
          <a:xfrm>
            <a:off x="1677988" y="5973763"/>
            <a:ext cx="1947862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Parasympathetic</a:t>
            </a:r>
          </a:p>
        </p:txBody>
      </p:sp>
      <p:sp>
        <p:nvSpPr>
          <p:cNvPr id="93230" name="Rectangle 53"/>
          <p:cNvSpPr>
            <a:spLocks/>
          </p:cNvSpPr>
          <p:nvPr/>
        </p:nvSpPr>
        <p:spPr bwMode="auto">
          <a:xfrm>
            <a:off x="1677988" y="6205538"/>
            <a:ext cx="1947862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00408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Sympathetic</a:t>
            </a:r>
          </a:p>
        </p:txBody>
      </p:sp>
      <p:sp>
        <p:nvSpPr>
          <p:cNvPr id="93231" name="Rectangle 54"/>
          <p:cNvSpPr>
            <a:spLocks/>
          </p:cNvSpPr>
          <p:nvPr/>
        </p:nvSpPr>
        <p:spPr bwMode="auto">
          <a:xfrm>
            <a:off x="347663" y="6037263"/>
            <a:ext cx="2992437" cy="776287"/>
          </a:xfrm>
          <a:prstGeom prst="rect">
            <a:avLst/>
          </a:prstGeom>
          <a:noFill/>
          <a:ln w="12700">
            <a:solidFill>
              <a:srgbClr val="19191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12343" name="Rectangle 55"/>
          <p:cNvSpPr>
            <a:spLocks/>
          </p:cNvSpPr>
          <p:nvPr/>
        </p:nvSpPr>
        <p:spPr bwMode="auto">
          <a:xfrm>
            <a:off x="358775" y="6003925"/>
            <a:ext cx="522288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CC66FF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Taste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838200" y="2052638"/>
            <a:ext cx="7305675" cy="3971925"/>
            <a:chOff x="0" y="0"/>
            <a:chExt cx="6544" cy="3558"/>
          </a:xfrm>
        </p:grpSpPr>
        <p:sp>
          <p:nvSpPr>
            <p:cNvPr id="93234" name="AutoShape 57"/>
            <p:cNvSpPr>
              <a:spLocks/>
            </p:cNvSpPr>
            <p:nvPr/>
          </p:nvSpPr>
          <p:spPr bwMode="auto">
            <a:xfrm>
              <a:off x="0" y="0"/>
              <a:ext cx="6208" cy="3558"/>
            </a:xfrm>
            <a:custGeom>
              <a:avLst/>
              <a:gdLst>
                <a:gd name="T0" fmla="*/ 0 w 21574"/>
                <a:gd name="T1" fmla="*/ 0 h 21344"/>
                <a:gd name="T2" fmla="*/ 21574 w 21574"/>
                <a:gd name="T3" fmla="*/ 21344 h 21344"/>
              </a:gdLst>
              <a:ahLst/>
              <a:cxnLst>
                <a:cxn ang="0">
                  <a:pos x="2949" y="0"/>
                </a:cxn>
                <a:cxn ang="0">
                  <a:pos x="2865" y="2591"/>
                </a:cxn>
                <a:cxn ang="0">
                  <a:pos x="2309" y="4511"/>
                </a:cxn>
                <a:cxn ang="0">
                  <a:pos x="113" y="4991"/>
                </a:cxn>
                <a:cxn ang="0">
                  <a:pos x="57" y="7390"/>
                </a:cxn>
                <a:cxn ang="0">
                  <a:pos x="752" y="8014"/>
                </a:cxn>
                <a:cxn ang="0">
                  <a:pos x="7535" y="12429"/>
                </a:cxn>
                <a:cxn ang="0">
                  <a:pos x="13762" y="21259"/>
                </a:cxn>
                <a:cxn ang="0">
                  <a:pos x="17766" y="20156"/>
                </a:cxn>
                <a:cxn ang="0">
                  <a:pos x="21574" y="18092"/>
                </a:cxn>
              </a:cxnLst>
              <a:rect l="T0" t="T1" r="T2" b="T3"/>
              <a:pathLst>
                <a:path w="21574" h="21344">
                  <a:moveTo>
                    <a:pt x="2949" y="0"/>
                  </a:moveTo>
                  <a:cubicBezTo>
                    <a:pt x="2976" y="816"/>
                    <a:pt x="2865" y="2591"/>
                    <a:pt x="2865" y="2591"/>
                  </a:cubicBezTo>
                  <a:cubicBezTo>
                    <a:pt x="2865" y="2591"/>
                    <a:pt x="2698" y="3935"/>
                    <a:pt x="2309" y="4511"/>
                  </a:cubicBezTo>
                  <a:cubicBezTo>
                    <a:pt x="1920" y="5087"/>
                    <a:pt x="252" y="4415"/>
                    <a:pt x="113" y="4991"/>
                  </a:cubicBezTo>
                  <a:cubicBezTo>
                    <a:pt x="-26" y="5567"/>
                    <a:pt x="-26" y="7390"/>
                    <a:pt x="57" y="7390"/>
                  </a:cubicBezTo>
                  <a:cubicBezTo>
                    <a:pt x="141" y="7390"/>
                    <a:pt x="141" y="7582"/>
                    <a:pt x="752" y="8014"/>
                  </a:cubicBezTo>
                  <a:cubicBezTo>
                    <a:pt x="1364" y="8446"/>
                    <a:pt x="5465" y="10357"/>
                    <a:pt x="7535" y="12429"/>
                  </a:cubicBezTo>
                  <a:cubicBezTo>
                    <a:pt x="9454" y="14349"/>
                    <a:pt x="12746" y="20577"/>
                    <a:pt x="13762" y="21259"/>
                  </a:cubicBezTo>
                  <a:cubicBezTo>
                    <a:pt x="14270" y="21600"/>
                    <a:pt x="16022" y="20845"/>
                    <a:pt x="17766" y="20156"/>
                  </a:cubicBezTo>
                  <a:cubicBezTo>
                    <a:pt x="19461" y="19485"/>
                    <a:pt x="20712" y="19724"/>
                    <a:pt x="21574" y="18092"/>
                  </a:cubicBezTo>
                </a:path>
              </a:pathLst>
            </a:custGeom>
            <a:noFill/>
            <a:ln w="50800">
              <a:solidFill>
                <a:srgbClr val="CC66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235" name="AutoShape 58"/>
            <p:cNvSpPr>
              <a:spLocks/>
            </p:cNvSpPr>
            <p:nvPr/>
          </p:nvSpPr>
          <p:spPr bwMode="auto">
            <a:xfrm>
              <a:off x="5792" y="3024"/>
              <a:ext cx="752" cy="219"/>
            </a:xfrm>
            <a:custGeom>
              <a:avLst/>
              <a:gdLst>
                <a:gd name="T0" fmla="*/ 0 w 21600"/>
                <a:gd name="T1" fmla="*/ 0 h 18501"/>
                <a:gd name="T2" fmla="*/ 21600 w 21600"/>
                <a:gd name="T3" fmla="*/ 18501 h 18501"/>
              </a:gdLst>
              <a:ahLst/>
              <a:cxnLst>
                <a:cxn ang="0">
                  <a:pos x="0" y="17550"/>
                </a:cxn>
                <a:cxn ang="0">
                  <a:pos x="12409" y="16200"/>
                </a:cxn>
                <a:cxn ang="0">
                  <a:pos x="21600" y="0"/>
                </a:cxn>
              </a:cxnLst>
              <a:rect l="T0" t="T1" r="T2" b="T3"/>
              <a:pathLst>
                <a:path w="21600" h="18501">
                  <a:moveTo>
                    <a:pt x="0" y="17550"/>
                  </a:moveTo>
                  <a:cubicBezTo>
                    <a:pt x="3906" y="15525"/>
                    <a:pt x="6664" y="21600"/>
                    <a:pt x="12409" y="16200"/>
                  </a:cubicBezTo>
                  <a:cubicBezTo>
                    <a:pt x="18153" y="10800"/>
                    <a:pt x="20911" y="2700"/>
                    <a:pt x="21600" y="0"/>
                  </a:cubicBezTo>
                </a:path>
              </a:pathLst>
            </a:custGeom>
            <a:noFill/>
            <a:ln w="50800">
              <a:solidFill>
                <a:srgbClr val="CC66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10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utoUpdateAnimBg="0"/>
      <p:bldP spid="12294" grpId="0" autoUpdateAnimBg="0"/>
      <p:bldP spid="12295" grpId="0" autoUpdateAnimBg="0"/>
      <p:bldP spid="12296" grpId="0" autoUpdateAnimBg="0"/>
      <p:bldP spid="12300" grpId="0" animBg="1"/>
      <p:bldP spid="12301" grpId="0" autoUpdateAnimBg="0"/>
      <p:bldP spid="12302" grpId="0" animBg="1"/>
      <p:bldP spid="12303" grpId="0" autoUpdateAnimBg="0"/>
      <p:bldP spid="12304" grpId="0" autoUpdateAnimBg="0"/>
      <p:bldP spid="12308" grpId="0" autoUpdateAnimBg="0"/>
      <p:bldP spid="12309" grpId="0" autoUpdateAnimBg="0"/>
      <p:bldP spid="12310" grpId="0" autoUpdateAnimBg="0"/>
      <p:bldP spid="12311" grpId="0" autoUpdateAnimBg="0"/>
      <p:bldP spid="12312" grpId="0" animBg="1"/>
      <p:bldP spid="12317" grpId="0" animBg="1"/>
      <p:bldP spid="12318" grpId="0" autoUpdateAnimBg="0"/>
      <p:bldP spid="12319" grpId="0" animBg="1"/>
      <p:bldP spid="12320" grpId="0" animBg="1"/>
      <p:bldP spid="12321" grpId="0" animBg="1"/>
      <p:bldP spid="12322" grpId="0" autoUpdateAnimBg="0"/>
      <p:bldP spid="12323" grpId="0" animBg="1"/>
      <p:bldP spid="12324" grpId="0" animBg="1" autoUpdateAnimBg="0"/>
      <p:bldP spid="12325" grpId="0" animBg="1"/>
      <p:bldP spid="12326" grpId="0" autoUpdateAnimBg="0"/>
      <p:bldP spid="12327" grpId="0" animBg="1"/>
      <p:bldP spid="12328" grpId="0" autoUpdateAnimBg="0"/>
      <p:bldP spid="12329" grpId="0" autoUpdateAnimBg="0"/>
      <p:bldP spid="12330" grpId="0" animBg="1"/>
      <p:bldP spid="12331" grpId="0" autoUpdateAnimBg="0"/>
      <p:bldP spid="12332" grpId="0" animBg="1"/>
      <p:bldP spid="12343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JapaneseFa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888"/>
            <a:ext cx="914400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appyM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8138"/>
            <a:ext cx="91440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VIII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524000" y="5334000"/>
            <a:ext cx="615315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Arial" pitchFamily="34" charset="0"/>
              </a:rPr>
              <a:t>An Evolutionary Branch of VII</a:t>
            </a:r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40962" name="Object 3"/>
          <p:cNvGraphicFramePr>
            <a:graphicFrameLocks noChangeAspect="1"/>
          </p:cNvGraphicFramePr>
          <p:nvPr/>
        </p:nvGraphicFramePr>
        <p:xfrm>
          <a:off x="0" y="381000"/>
          <a:ext cx="5422900" cy="6477000"/>
        </p:xfrm>
        <a:graphic>
          <a:graphicData uri="http://schemas.openxmlformats.org/presentationml/2006/ole">
            <p:oleObj spid="_x0000_s40962" name="Image" r:id="rId3" imgW="4393651" imgH="5092063" progId="">
              <p:embed/>
            </p:oleObj>
          </a:graphicData>
        </a:graphic>
      </p:graphicFrame>
      <p:sp>
        <p:nvSpPr>
          <p:cNvPr id="40964" name="Line 4"/>
          <p:cNvSpPr>
            <a:spLocks noChangeShapeType="1"/>
          </p:cNvSpPr>
          <p:nvPr/>
        </p:nvSpPr>
        <p:spPr bwMode="auto">
          <a:xfrm flipH="1" flipV="1">
            <a:off x="3429000" y="4103688"/>
            <a:ext cx="1981200" cy="7731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5740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VIII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Vestibulocochlear Nerve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Sensory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Hearing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Internal Auditory Meatus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8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8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8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8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8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3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IX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41986" name="Object 3"/>
          <p:cNvGraphicFramePr>
            <a:graphicFrameLocks noChangeAspect="1"/>
          </p:cNvGraphicFramePr>
          <p:nvPr/>
        </p:nvGraphicFramePr>
        <p:xfrm>
          <a:off x="0" y="381000"/>
          <a:ext cx="5422900" cy="6477000"/>
        </p:xfrm>
        <a:graphic>
          <a:graphicData uri="http://schemas.openxmlformats.org/presentationml/2006/ole">
            <p:oleObj spid="_x0000_s41986" name="Image" r:id="rId3" imgW="4393651" imgH="5092063" progId="">
              <p:embed/>
            </p:oleObj>
          </a:graphicData>
        </a:graphic>
      </p:graphicFrame>
      <p:sp>
        <p:nvSpPr>
          <p:cNvPr id="41988" name="Line 4"/>
          <p:cNvSpPr>
            <a:spLocks noChangeShapeType="1"/>
          </p:cNvSpPr>
          <p:nvPr/>
        </p:nvSpPr>
        <p:spPr bwMode="auto">
          <a:xfrm flipH="1" flipV="1">
            <a:off x="3733800" y="4495800"/>
            <a:ext cx="1828800" cy="1600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6289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IX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The Glossopharyngeal Nerve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Pharynx, posterior tongue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Jugular foramen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0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0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0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0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0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/>
              <a:t>Development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438400"/>
            <a:ext cx="7772400" cy="4114800"/>
          </a:xfrm>
        </p:spPr>
        <p:txBody>
          <a:bodyPr/>
          <a:lstStyle/>
          <a:p>
            <a:r>
              <a:rPr lang="en-US" sz="3600" smtClean="0"/>
              <a:t>In the nose, the ectoderm become nerve cells that send their fibres through the cribriform plate of the ethmoid, back to the brain </a:t>
            </a:r>
            <a:br>
              <a:rPr lang="en-US" sz="3600" smtClean="0"/>
            </a:br>
            <a:endParaRPr lang="en-US" sz="3600" smtClean="0"/>
          </a:p>
          <a:p>
            <a:r>
              <a:rPr lang="en-US" sz="3600" smtClean="0"/>
              <a:t>This is Cranial Nerve I = the Olfactory Nerve </a:t>
            </a:r>
          </a:p>
          <a:p>
            <a:endParaRPr lang="en-US" sz="3600" smtClean="0"/>
          </a:p>
          <a:p>
            <a:endParaRPr lang="en-US" sz="36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3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43010" name="Object 3"/>
          <p:cNvGraphicFramePr>
            <a:graphicFrameLocks noChangeAspect="1"/>
          </p:cNvGraphicFramePr>
          <p:nvPr/>
        </p:nvGraphicFramePr>
        <p:xfrm>
          <a:off x="0" y="0"/>
          <a:ext cx="5443538" cy="6858000"/>
        </p:xfrm>
        <a:graphic>
          <a:graphicData uri="http://schemas.openxmlformats.org/presentationml/2006/ole">
            <p:oleObj spid="_x0000_s43010" name="Image" r:id="rId3" imgW="4482540" imgH="5053968" progId="">
              <p:embed/>
            </p:oleObj>
          </a:graphicData>
        </a:graphic>
      </p:graphicFrame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1524000" y="4038600"/>
            <a:ext cx="4038600" cy="1524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5864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IX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The Glossopharyngeal Nerve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Pharynx, posterior tongue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Jugular foramen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441325" y="422275"/>
            <a:ext cx="8702675" cy="4849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CC3300"/>
                </a:solidFill>
                <a:latin typeface="Arial" pitchFamily="34" charset="0"/>
              </a:rPr>
              <a:t>Detail on Glossopharyngeal (IX) Function:</a:t>
            </a:r>
            <a:endParaRPr lang="en-US" sz="2800">
              <a:latin typeface="Arial" pitchFamily="34" charset="0"/>
            </a:endParaRPr>
          </a:p>
          <a:p>
            <a:pPr algn="ctr"/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Motor to stylopharyngeus muscle.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Parasympathetic secretomotor fibers to parotid gland.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Sensory to pharynx, tonsils, and posterior 1/3 of tongue.</a:t>
            </a:r>
          </a:p>
          <a:p>
            <a:pPr algn="ctr">
              <a:buFontTx/>
              <a:buChar char="•"/>
            </a:pPr>
            <a:endParaRPr lang="en-US" sz="2800">
              <a:latin typeface="Arial" pitchFamily="34" charset="0"/>
            </a:endParaRPr>
          </a:p>
          <a:p>
            <a:pPr algn="ctr">
              <a:buFontTx/>
              <a:buChar char="•"/>
            </a:pPr>
            <a:r>
              <a:rPr lang="en-US" sz="2800">
                <a:latin typeface="Arial" pitchFamily="34" charset="0"/>
              </a:rPr>
              <a:t>Taste fibers for posterior 1/3 of tongue.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33F1FFC0-163B-43E5-8FB4-7A48D962822C}" type="slidenum">
              <a:rPr lang="en-US">
                <a:latin typeface="Arial" pitchFamily="34" charset="0"/>
                <a:ea typeface="Helvetica Neue Bold Condensed" charset="0"/>
              </a:rPr>
              <a:pPr algn="l">
                <a:defRPr/>
              </a:pPr>
              <a:t>92</a:t>
            </a:fld>
            <a:endParaRPr lang="en-US">
              <a:latin typeface="Arial" pitchFamily="34" charset="0"/>
              <a:ea typeface="Helvetica Neue Bold Condensed" charset="0"/>
            </a:endParaRPr>
          </a:p>
        </p:txBody>
      </p:sp>
      <p:pic>
        <p:nvPicPr>
          <p:cNvPr id="993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2322513"/>
            <a:ext cx="8575675" cy="4491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9332" name="Rectangle 2"/>
          <p:cNvSpPr>
            <a:spLocks/>
          </p:cNvSpPr>
          <p:nvPr/>
        </p:nvSpPr>
        <p:spPr bwMode="auto">
          <a:xfrm>
            <a:off x="1006475" y="15875"/>
            <a:ext cx="7162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latin typeface="Arial" pitchFamily="34" charset="0"/>
                <a:ea typeface="Helvetica Neue Bold Condensed"/>
                <a:cs typeface="Helvetica Neue Bold Condensed"/>
              </a:rPr>
              <a:t>Pathways of the Glossopharyngeal Nerve (CN IX)</a:t>
            </a:r>
          </a:p>
        </p:txBody>
      </p:sp>
      <p:sp>
        <p:nvSpPr>
          <p:cNvPr id="13315" name="Rectangle 3"/>
          <p:cNvSpPr>
            <a:spLocks/>
          </p:cNvSpPr>
          <p:nvPr/>
        </p:nvSpPr>
        <p:spPr bwMode="auto">
          <a:xfrm>
            <a:off x="533400" y="1801813"/>
            <a:ext cx="2905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IX</a:t>
            </a:r>
          </a:p>
        </p:txBody>
      </p:sp>
      <p:sp>
        <p:nvSpPr>
          <p:cNvPr id="13316" name="Rectangle 4"/>
          <p:cNvSpPr>
            <a:spLocks/>
          </p:cNvSpPr>
          <p:nvPr/>
        </p:nvSpPr>
        <p:spPr bwMode="auto">
          <a:xfrm>
            <a:off x="1149350" y="2454275"/>
            <a:ext cx="801688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Jugular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foramen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81025" y="2185988"/>
            <a:ext cx="0" cy="392112"/>
          </a:xfrm>
          <a:prstGeom prst="line">
            <a:avLst/>
          </a:prstGeom>
          <a:noFill/>
          <a:ln w="50800">
            <a:solidFill>
              <a:srgbClr val="FF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811213" y="3000375"/>
            <a:ext cx="0" cy="2925763"/>
          </a:xfrm>
          <a:prstGeom prst="line">
            <a:avLst/>
          </a:prstGeom>
          <a:noFill/>
          <a:ln w="50800">
            <a:solidFill>
              <a:srgbClr val="FF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0" y="5880100"/>
            <a:ext cx="2312988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Carotid body (CO</a:t>
            </a:r>
            <a:r>
              <a:rPr lang="en-US" sz="1700" baseline="-60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2</a:t>
            </a: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Carotid sinus (pressure)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652463" y="2185988"/>
            <a:ext cx="0" cy="392112"/>
          </a:xfrm>
          <a:prstGeom prst="line">
            <a:avLst/>
          </a:prstGeom>
          <a:noFill/>
          <a:ln w="50800">
            <a:solidFill>
              <a:srgbClr val="FF6666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3321" name="AutoShape 9"/>
          <p:cNvSpPr>
            <a:spLocks/>
          </p:cNvSpPr>
          <p:nvPr/>
        </p:nvSpPr>
        <p:spPr bwMode="auto">
          <a:xfrm>
            <a:off x="877888" y="3000375"/>
            <a:ext cx="4721225" cy="1919288"/>
          </a:xfrm>
          <a:custGeom>
            <a:avLst/>
            <a:gdLst>
              <a:gd name="T0" fmla="*/ 0 w 21536"/>
              <a:gd name="T1" fmla="*/ 0 h 21600"/>
              <a:gd name="T2" fmla="*/ 21536 w 21536"/>
              <a:gd name="T3" fmla="*/ 21600 h 21600"/>
            </a:gdLst>
            <a:ahLst/>
            <a:cxnLst>
              <a:cxn ang="0">
                <a:pos x="22" y="0"/>
              </a:cxn>
              <a:cxn ang="0">
                <a:pos x="511" y="9343"/>
              </a:cxn>
              <a:cxn ang="0">
                <a:pos x="6867" y="5325"/>
              </a:cxn>
              <a:cxn ang="0">
                <a:pos x="13957" y="3315"/>
              </a:cxn>
              <a:cxn ang="0">
                <a:pos x="20680" y="4220"/>
              </a:cxn>
              <a:cxn ang="0">
                <a:pos x="21536" y="21600"/>
              </a:cxn>
            </a:cxnLst>
            <a:rect l="T0" t="T1" r="T2" b="T3"/>
            <a:pathLst>
              <a:path w="21536" h="21600">
                <a:moveTo>
                  <a:pt x="22" y="0"/>
                </a:moveTo>
                <a:cubicBezTo>
                  <a:pt x="-19" y="1407"/>
                  <a:pt x="-64" y="8580"/>
                  <a:pt x="511" y="9343"/>
                </a:cubicBezTo>
                <a:cubicBezTo>
                  <a:pt x="1041" y="10047"/>
                  <a:pt x="2304" y="7635"/>
                  <a:pt x="6867" y="5325"/>
                </a:cubicBezTo>
                <a:cubicBezTo>
                  <a:pt x="7400" y="5055"/>
                  <a:pt x="12531" y="3416"/>
                  <a:pt x="13957" y="3315"/>
                </a:cubicBezTo>
                <a:cubicBezTo>
                  <a:pt x="15383" y="3215"/>
                  <a:pt x="20517" y="2210"/>
                  <a:pt x="20680" y="4220"/>
                </a:cubicBezTo>
                <a:cubicBezTo>
                  <a:pt x="20843" y="6229"/>
                  <a:pt x="20843" y="16376"/>
                  <a:pt x="21536" y="21600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2827338" y="2052638"/>
            <a:ext cx="1435100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Petrous part of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temporal bone</a:t>
            </a:r>
          </a:p>
        </p:txBody>
      </p:sp>
      <p:sp>
        <p:nvSpPr>
          <p:cNvPr id="13323" name="Rectangle 11"/>
          <p:cNvSpPr>
            <a:spLocks/>
          </p:cNvSpPr>
          <p:nvPr/>
        </p:nvSpPr>
        <p:spPr bwMode="auto">
          <a:xfrm>
            <a:off x="2944813" y="4070350"/>
            <a:ext cx="8286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Eardrum</a:t>
            </a:r>
          </a:p>
        </p:txBody>
      </p:sp>
      <p:sp>
        <p:nvSpPr>
          <p:cNvPr id="13324" name="Rectangle 12"/>
          <p:cNvSpPr>
            <a:spLocks/>
          </p:cNvSpPr>
          <p:nvPr/>
        </p:nvSpPr>
        <p:spPr bwMode="auto">
          <a:xfrm>
            <a:off x="5757863" y="3186113"/>
            <a:ext cx="874712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Foramen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ovale</a:t>
            </a:r>
          </a:p>
        </p:txBody>
      </p:sp>
      <p:sp>
        <p:nvSpPr>
          <p:cNvPr id="13325" name="AutoShape 13"/>
          <p:cNvSpPr>
            <a:spLocks/>
          </p:cNvSpPr>
          <p:nvPr/>
        </p:nvSpPr>
        <p:spPr bwMode="auto">
          <a:xfrm>
            <a:off x="5616575" y="4837113"/>
            <a:ext cx="1322388" cy="527050"/>
          </a:xfrm>
          <a:custGeom>
            <a:avLst/>
            <a:gdLst>
              <a:gd name="T0" fmla="*/ 0 w 21600"/>
              <a:gd name="T1" fmla="*/ 0 h 17424"/>
              <a:gd name="T2" fmla="*/ 21600 w 21600"/>
              <a:gd name="T3" fmla="*/ 17424 h 17424"/>
            </a:gdLst>
            <a:ahLst/>
            <a:cxnLst>
              <a:cxn ang="0">
                <a:pos x="0" y="3918"/>
              </a:cxn>
              <a:cxn ang="0">
                <a:pos x="11676" y="72"/>
              </a:cxn>
              <a:cxn ang="0">
                <a:pos x="21600" y="16937"/>
              </a:cxn>
            </a:cxnLst>
            <a:rect l="T0" t="T1" r="T2" b="T3"/>
            <a:pathLst>
              <a:path w="21600" h="17424">
                <a:moveTo>
                  <a:pt x="0" y="3918"/>
                </a:moveTo>
                <a:cubicBezTo>
                  <a:pt x="438" y="6877"/>
                  <a:pt x="1605" y="-816"/>
                  <a:pt x="11676" y="72"/>
                </a:cubicBezTo>
                <a:cubicBezTo>
                  <a:pt x="17216" y="560"/>
                  <a:pt x="16492" y="20784"/>
                  <a:pt x="21600" y="16937"/>
                </a:cubicBezTo>
              </a:path>
            </a:pathLst>
          </a:custGeom>
          <a:noFill/>
          <a:ln w="508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6" name="Rectangle 14"/>
          <p:cNvSpPr>
            <a:spLocks/>
          </p:cNvSpPr>
          <p:nvPr/>
        </p:nvSpPr>
        <p:spPr bwMode="auto">
          <a:xfrm>
            <a:off x="4597400" y="4676775"/>
            <a:ext cx="827088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Otic</a:t>
            </a:r>
          </a:p>
          <a:p>
            <a:pPr algn="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ganglion</a:t>
            </a:r>
          </a:p>
        </p:txBody>
      </p:sp>
      <p:sp>
        <p:nvSpPr>
          <p:cNvPr id="13327" name="Rectangle 15"/>
          <p:cNvSpPr>
            <a:spLocks/>
          </p:cNvSpPr>
          <p:nvPr/>
        </p:nvSpPr>
        <p:spPr bwMode="auto">
          <a:xfrm>
            <a:off x="5929313" y="5400675"/>
            <a:ext cx="69215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Parotid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gland</a:t>
            </a:r>
          </a:p>
        </p:txBody>
      </p:sp>
      <p:sp>
        <p:nvSpPr>
          <p:cNvPr id="13328" name="Rectangle 16"/>
          <p:cNvSpPr>
            <a:spLocks/>
          </p:cNvSpPr>
          <p:nvPr/>
        </p:nvSpPr>
        <p:spPr bwMode="auto">
          <a:xfrm>
            <a:off x="7886700" y="6094413"/>
            <a:ext cx="877888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Mandible</a:t>
            </a:r>
          </a:p>
        </p:txBody>
      </p:sp>
      <p:sp>
        <p:nvSpPr>
          <p:cNvPr id="13329" name="Rectangle 17"/>
          <p:cNvSpPr>
            <a:spLocks/>
          </p:cNvSpPr>
          <p:nvPr/>
        </p:nvSpPr>
        <p:spPr bwMode="auto">
          <a:xfrm>
            <a:off x="5389563" y="2720975"/>
            <a:ext cx="319087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V</a:t>
            </a:r>
            <a:r>
              <a:rPr lang="en-US" baseline="-6000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3</a:t>
            </a: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5554663" y="3136900"/>
            <a:ext cx="0" cy="301625"/>
          </a:xfrm>
          <a:prstGeom prst="line">
            <a:avLst/>
          </a:prstGeom>
          <a:noFill/>
          <a:ln w="50800">
            <a:solidFill>
              <a:srgbClr val="FF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541963" y="1554163"/>
            <a:ext cx="2833687" cy="3251200"/>
            <a:chOff x="0" y="0"/>
            <a:chExt cx="2538" cy="2913"/>
          </a:xfrm>
        </p:grpSpPr>
        <p:sp>
          <p:nvSpPr>
            <p:cNvPr id="99365" name="AutoShape 20"/>
            <p:cNvSpPr>
              <a:spLocks/>
            </p:cNvSpPr>
            <p:nvPr/>
          </p:nvSpPr>
          <p:spPr bwMode="auto">
            <a:xfrm>
              <a:off x="0" y="784"/>
              <a:ext cx="2538" cy="2129"/>
            </a:xfrm>
            <a:custGeom>
              <a:avLst/>
              <a:gdLst>
                <a:gd name="T0" fmla="*/ 0 w 21152"/>
                <a:gd name="T1" fmla="*/ 0 h 20827"/>
                <a:gd name="T2" fmla="*/ 21152 w 21152"/>
                <a:gd name="T3" fmla="*/ 20827 h 20827"/>
              </a:gdLst>
              <a:ahLst/>
              <a:cxnLst>
                <a:cxn ang="0">
                  <a:pos x="85" y="10643"/>
                </a:cxn>
                <a:cxn ang="0">
                  <a:pos x="1152" y="19487"/>
                </a:cxn>
                <a:cxn ang="0">
                  <a:pos x="3885" y="20583"/>
                </a:cxn>
                <a:cxn ang="0">
                  <a:pos x="9752" y="19409"/>
                </a:cxn>
                <a:cxn ang="0">
                  <a:pos x="17085" y="6965"/>
                </a:cxn>
                <a:cxn ang="0">
                  <a:pos x="21152" y="0"/>
                </a:cxn>
              </a:cxnLst>
              <a:rect l="T0" t="T1" r="T2" b="T3"/>
              <a:pathLst>
                <a:path w="21152" h="20827">
                  <a:moveTo>
                    <a:pt x="85" y="10643"/>
                  </a:moveTo>
                  <a:cubicBezTo>
                    <a:pt x="85" y="11739"/>
                    <a:pt x="-448" y="17374"/>
                    <a:pt x="1152" y="19487"/>
                  </a:cubicBezTo>
                  <a:cubicBezTo>
                    <a:pt x="2752" y="21600"/>
                    <a:pt x="2885" y="20583"/>
                    <a:pt x="3885" y="20583"/>
                  </a:cubicBezTo>
                  <a:cubicBezTo>
                    <a:pt x="4885" y="20583"/>
                    <a:pt x="7752" y="20817"/>
                    <a:pt x="9752" y="19409"/>
                  </a:cubicBezTo>
                  <a:cubicBezTo>
                    <a:pt x="11752" y="18000"/>
                    <a:pt x="16619" y="13070"/>
                    <a:pt x="17085" y="6965"/>
                  </a:cubicBezTo>
                  <a:cubicBezTo>
                    <a:pt x="17552" y="861"/>
                    <a:pt x="20352" y="2504"/>
                    <a:pt x="21152" y="0"/>
                  </a:cubicBezTo>
                </a:path>
              </a:pathLst>
            </a:custGeom>
            <a:noFill/>
            <a:ln w="50800">
              <a:solidFill>
                <a:srgbClr val="FF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9366" name="AutoShape 21"/>
            <p:cNvSpPr>
              <a:spLocks/>
            </p:cNvSpPr>
            <p:nvPr/>
          </p:nvSpPr>
          <p:spPr bwMode="auto">
            <a:xfrm>
              <a:off x="1855" y="0"/>
              <a:ext cx="228" cy="1392"/>
            </a:xfrm>
            <a:custGeom>
              <a:avLst/>
              <a:gdLst>
                <a:gd name="T0" fmla="*/ 0 w 11403"/>
                <a:gd name="T1" fmla="*/ 0 h 21600"/>
                <a:gd name="T2" fmla="*/ 11403 w 11403"/>
                <a:gd name="T3" fmla="*/ 21600 h 21600"/>
              </a:gdLst>
              <a:ahLst/>
              <a:cxnLst>
                <a:cxn ang="0">
                  <a:pos x="10516" y="21600"/>
                </a:cxn>
                <a:cxn ang="0">
                  <a:pos x="5316" y="8566"/>
                </a:cxn>
                <a:cxn ang="0">
                  <a:pos x="2516" y="0"/>
                </a:cxn>
              </a:cxnLst>
              <a:rect l="T0" t="T1" r="T2" b="T3"/>
              <a:pathLst>
                <a:path w="11403" h="21600">
                  <a:moveTo>
                    <a:pt x="10516" y="21600"/>
                  </a:moveTo>
                  <a:cubicBezTo>
                    <a:pt x="8916" y="19738"/>
                    <a:pt x="16116" y="11669"/>
                    <a:pt x="5316" y="8566"/>
                  </a:cubicBezTo>
                  <a:cubicBezTo>
                    <a:pt x="-5484" y="5462"/>
                    <a:pt x="3716" y="1614"/>
                    <a:pt x="2516" y="0"/>
                  </a:cubicBezTo>
                </a:path>
              </a:pathLst>
            </a:custGeom>
            <a:noFill/>
            <a:ln w="50800">
              <a:solidFill>
                <a:srgbClr val="FF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3334" name="Rectangle 22"/>
          <p:cNvSpPr>
            <a:spLocks/>
          </p:cNvSpPr>
          <p:nvPr/>
        </p:nvSpPr>
        <p:spPr bwMode="auto">
          <a:xfrm>
            <a:off x="7354888" y="1287463"/>
            <a:ext cx="1638300" cy="628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Auriculotemporal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nerve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(skin near ear)</a:t>
            </a:r>
          </a:p>
        </p:txBody>
      </p:sp>
      <p:sp>
        <p:nvSpPr>
          <p:cNvPr id="13335" name="AutoShape 23"/>
          <p:cNvSpPr>
            <a:spLocks/>
          </p:cNvSpPr>
          <p:nvPr/>
        </p:nvSpPr>
        <p:spPr bwMode="auto">
          <a:xfrm>
            <a:off x="950913" y="3000375"/>
            <a:ext cx="1147762" cy="2652713"/>
          </a:xfrm>
          <a:custGeom>
            <a:avLst/>
            <a:gdLst>
              <a:gd name="T0" fmla="*/ 0 w 19402"/>
              <a:gd name="T1" fmla="*/ 0 h 21600"/>
              <a:gd name="T2" fmla="*/ 19402 w 19402"/>
              <a:gd name="T3" fmla="*/ 21600 h 21600"/>
            </a:gdLst>
            <a:ahLst/>
            <a:cxnLst>
              <a:cxn ang="0">
                <a:pos x="68" y="0"/>
              </a:cxn>
              <a:cxn ang="0">
                <a:pos x="19402" y="21600"/>
              </a:cxn>
            </a:cxnLst>
            <a:rect l="T0" t="T1" r="T2" b="T3"/>
            <a:pathLst>
              <a:path w="19402" h="21600">
                <a:moveTo>
                  <a:pt x="68" y="0"/>
                </a:moveTo>
                <a:cubicBezTo>
                  <a:pt x="68" y="0"/>
                  <a:pt x="-2198" y="18836"/>
                  <a:pt x="19402" y="21600"/>
                </a:cubicBezTo>
              </a:path>
            </a:pathLst>
          </a:custGeom>
          <a:noFill/>
          <a:ln w="50800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6" name="Rectangle 24"/>
          <p:cNvSpPr>
            <a:spLocks/>
          </p:cNvSpPr>
          <p:nvPr/>
        </p:nvSpPr>
        <p:spPr bwMode="auto">
          <a:xfrm>
            <a:off x="2074863" y="5484813"/>
            <a:ext cx="1628775" cy="62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Stylopharyngeus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muscle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(Arch 3)</a:t>
            </a:r>
          </a:p>
        </p:txBody>
      </p:sp>
      <p:sp>
        <p:nvSpPr>
          <p:cNvPr id="13337" name="AutoShape 25"/>
          <p:cNvSpPr>
            <a:spLocks/>
          </p:cNvSpPr>
          <p:nvPr/>
        </p:nvSpPr>
        <p:spPr bwMode="auto">
          <a:xfrm>
            <a:off x="812800" y="3894138"/>
            <a:ext cx="3259138" cy="2365375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0" y="0"/>
              </a:cxn>
              <a:cxn ang="0">
                <a:pos x="11954" y="10270"/>
              </a:cxn>
              <a:cxn ang="0">
                <a:pos x="19943" y="14672"/>
              </a:cxn>
              <a:cxn ang="0">
                <a:pos x="21600" y="21600"/>
              </a:cxn>
            </a:cxnLst>
            <a:rect l="T0" t="T1" r="T2" b="T3"/>
            <a:pathLst>
              <a:path w="21600" h="21600">
                <a:moveTo>
                  <a:pt x="0" y="0"/>
                </a:moveTo>
                <a:cubicBezTo>
                  <a:pt x="0" y="4809"/>
                  <a:pt x="7693" y="10189"/>
                  <a:pt x="11954" y="10270"/>
                </a:cubicBezTo>
                <a:cubicBezTo>
                  <a:pt x="16215" y="10352"/>
                  <a:pt x="19647" y="12063"/>
                  <a:pt x="19943" y="14672"/>
                </a:cubicBezTo>
                <a:cubicBezTo>
                  <a:pt x="20239" y="17280"/>
                  <a:pt x="20002" y="21600"/>
                  <a:pt x="21600" y="21600"/>
                </a:cubicBezTo>
              </a:path>
            </a:pathLst>
          </a:custGeom>
          <a:noFill/>
          <a:ln w="50800">
            <a:solidFill>
              <a:srgbClr val="FF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38" name="Rectangle 26"/>
          <p:cNvSpPr>
            <a:spLocks/>
          </p:cNvSpPr>
          <p:nvPr/>
        </p:nvSpPr>
        <p:spPr bwMode="auto">
          <a:xfrm>
            <a:off x="4035425" y="6008688"/>
            <a:ext cx="1239838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Posterior 1/3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of Tongue</a:t>
            </a:r>
          </a:p>
        </p:txBody>
      </p:sp>
      <p:sp>
        <p:nvSpPr>
          <p:cNvPr id="99355" name="Rectangle 27"/>
          <p:cNvSpPr>
            <a:spLocks/>
          </p:cNvSpPr>
          <p:nvPr/>
        </p:nvSpPr>
        <p:spPr bwMode="auto">
          <a:xfrm>
            <a:off x="117475" y="958850"/>
            <a:ext cx="801688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Sensory</a:t>
            </a:r>
          </a:p>
        </p:txBody>
      </p:sp>
      <p:sp>
        <p:nvSpPr>
          <p:cNvPr id="99356" name="Rectangle 28"/>
          <p:cNvSpPr>
            <a:spLocks/>
          </p:cNvSpPr>
          <p:nvPr/>
        </p:nvSpPr>
        <p:spPr bwMode="auto">
          <a:xfrm>
            <a:off x="117475" y="1231900"/>
            <a:ext cx="1670050" cy="32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Branchial Motor</a:t>
            </a:r>
          </a:p>
        </p:txBody>
      </p:sp>
      <p:sp>
        <p:nvSpPr>
          <p:cNvPr id="99357" name="Rectangle 29"/>
          <p:cNvSpPr>
            <a:spLocks/>
          </p:cNvSpPr>
          <p:nvPr/>
        </p:nvSpPr>
        <p:spPr bwMode="auto">
          <a:xfrm>
            <a:off x="1714500" y="960438"/>
            <a:ext cx="1946275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Parasympathetic</a:t>
            </a:r>
          </a:p>
        </p:txBody>
      </p:sp>
      <p:sp>
        <p:nvSpPr>
          <p:cNvPr id="99358" name="Rectangle 30"/>
          <p:cNvSpPr>
            <a:spLocks/>
          </p:cNvSpPr>
          <p:nvPr/>
        </p:nvSpPr>
        <p:spPr bwMode="auto">
          <a:xfrm>
            <a:off x="106363" y="990600"/>
            <a:ext cx="3233737" cy="544513"/>
          </a:xfrm>
          <a:prstGeom prst="rect">
            <a:avLst/>
          </a:prstGeom>
          <a:noFill/>
          <a:ln w="12700">
            <a:solidFill>
              <a:srgbClr val="19191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99359" name="Rectangle 31"/>
          <p:cNvSpPr>
            <a:spLocks/>
          </p:cNvSpPr>
          <p:nvPr/>
        </p:nvSpPr>
        <p:spPr bwMode="auto">
          <a:xfrm>
            <a:off x="1697038" y="1266825"/>
            <a:ext cx="523875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CC66FF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Taste</a:t>
            </a:r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785813" y="2185988"/>
            <a:ext cx="0" cy="392112"/>
          </a:xfrm>
          <a:prstGeom prst="line">
            <a:avLst/>
          </a:prstGeom>
          <a:noFill/>
          <a:ln w="50800">
            <a:solidFill>
              <a:srgbClr val="CC66FF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3345" name="AutoShape 33"/>
          <p:cNvSpPr>
            <a:spLocks/>
          </p:cNvSpPr>
          <p:nvPr/>
        </p:nvSpPr>
        <p:spPr bwMode="auto">
          <a:xfrm>
            <a:off x="1022350" y="3027363"/>
            <a:ext cx="3246438" cy="2705100"/>
          </a:xfrm>
          <a:custGeom>
            <a:avLst/>
            <a:gdLst>
              <a:gd name="T0" fmla="*/ 0 w 21364"/>
              <a:gd name="T1" fmla="*/ 0 h 21600"/>
              <a:gd name="T2" fmla="*/ 21364 w 21364"/>
              <a:gd name="T3" fmla="*/ 21600 h 21600"/>
            </a:gdLst>
            <a:ahLst/>
            <a:cxnLst>
              <a:cxn ang="0">
                <a:pos x="23" y="0"/>
              </a:cxn>
              <a:cxn ang="0">
                <a:pos x="964" y="8626"/>
              </a:cxn>
              <a:cxn ang="0">
                <a:pos x="14780" y="14543"/>
              </a:cxn>
              <a:cxn ang="0">
                <a:pos x="20836" y="18321"/>
              </a:cxn>
              <a:cxn ang="0">
                <a:pos x="21365" y="21600"/>
              </a:cxn>
            </a:cxnLst>
            <a:rect l="T0" t="T1" r="T2" b="T3"/>
            <a:pathLst>
              <a:path w="21364" h="21600">
                <a:moveTo>
                  <a:pt x="23" y="0"/>
                </a:moveTo>
                <a:cubicBezTo>
                  <a:pt x="-35" y="2139"/>
                  <a:pt x="-59" y="7267"/>
                  <a:pt x="964" y="8626"/>
                </a:cubicBezTo>
                <a:cubicBezTo>
                  <a:pt x="3433" y="11905"/>
                  <a:pt x="8019" y="13972"/>
                  <a:pt x="14780" y="14543"/>
                </a:cubicBezTo>
                <a:cubicBezTo>
                  <a:pt x="21541" y="15113"/>
                  <a:pt x="20718" y="17465"/>
                  <a:pt x="20836" y="18321"/>
                </a:cubicBezTo>
                <a:cubicBezTo>
                  <a:pt x="20953" y="19176"/>
                  <a:pt x="20365" y="21529"/>
                  <a:pt x="21365" y="21600"/>
                </a:cubicBezTo>
              </a:path>
            </a:pathLst>
          </a:custGeom>
          <a:noFill/>
          <a:ln w="50800">
            <a:solidFill>
              <a:srgbClr val="CC66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46" name="Rectangle 34"/>
          <p:cNvSpPr>
            <a:spLocks/>
          </p:cNvSpPr>
          <p:nvPr/>
        </p:nvSpPr>
        <p:spPr bwMode="auto">
          <a:xfrm>
            <a:off x="4249738" y="5472113"/>
            <a:ext cx="1239837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CC66FF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Posterior 1/3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CC66FF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of Tongue</a:t>
            </a:r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>
            <a:off x="723900" y="2185988"/>
            <a:ext cx="0" cy="392112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3348" name="Rectangle 36"/>
          <p:cNvSpPr>
            <a:spLocks/>
          </p:cNvSpPr>
          <p:nvPr/>
        </p:nvSpPr>
        <p:spPr bwMode="auto">
          <a:xfrm>
            <a:off x="4449763" y="2757488"/>
            <a:ext cx="690562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Cranial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cavity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3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13316" grpId="0" autoUpdateAnimBg="0"/>
      <p:bldP spid="13317" grpId="0" animBg="1"/>
      <p:bldP spid="13318" grpId="0" animBg="1"/>
      <p:bldP spid="13319" grpId="0" autoUpdateAnimBg="0"/>
      <p:bldP spid="13320" grpId="0" animBg="1"/>
      <p:bldP spid="13321" grpId="0" animBg="1"/>
      <p:bldP spid="13322" grpId="0" autoUpdateAnimBg="0"/>
      <p:bldP spid="13323" grpId="0" autoUpdateAnimBg="0"/>
      <p:bldP spid="13324" grpId="0" autoUpdateAnimBg="0"/>
      <p:bldP spid="13325" grpId="0" animBg="1"/>
      <p:bldP spid="13326" grpId="0" autoUpdateAnimBg="0"/>
      <p:bldP spid="13327" grpId="0" autoUpdateAnimBg="0"/>
      <p:bldP spid="13328" grpId="0" autoUpdateAnimBg="0"/>
      <p:bldP spid="13329" grpId="0" autoUpdateAnimBg="0"/>
      <p:bldP spid="13330" grpId="0" animBg="1"/>
      <p:bldP spid="13334" grpId="0" animBg="1" autoUpdateAnimBg="0"/>
      <p:bldP spid="13335" grpId="0" animBg="1"/>
      <p:bldP spid="13336" grpId="0" autoUpdateAnimBg="0"/>
      <p:bldP spid="13337" grpId="0" animBg="1"/>
      <p:bldP spid="13338" grpId="0" autoUpdateAnimBg="0"/>
      <p:bldP spid="13344" grpId="0" animBg="1"/>
      <p:bldP spid="13345" grpId="0" animBg="1"/>
      <p:bldP spid="13346" grpId="0" autoUpdateAnimBg="0"/>
      <p:bldP spid="13347" grpId="0" animBg="1"/>
      <p:bldP spid="13348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X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44034" name="Object 3"/>
          <p:cNvGraphicFramePr>
            <a:graphicFrameLocks noChangeAspect="1"/>
          </p:cNvGraphicFramePr>
          <p:nvPr/>
        </p:nvGraphicFramePr>
        <p:xfrm>
          <a:off x="0" y="369888"/>
          <a:ext cx="5422900" cy="6477000"/>
        </p:xfrm>
        <a:graphic>
          <a:graphicData uri="http://schemas.openxmlformats.org/presentationml/2006/ole">
            <p:oleObj spid="_x0000_s44034" name="Image" r:id="rId3" imgW="4393651" imgH="5092063" progId="">
              <p:embed/>
            </p:oleObj>
          </a:graphicData>
        </a:graphic>
      </p:graphicFrame>
      <p:sp>
        <p:nvSpPr>
          <p:cNvPr id="44036" name="Line 4"/>
          <p:cNvSpPr>
            <a:spLocks noChangeShapeType="1"/>
          </p:cNvSpPr>
          <p:nvPr/>
        </p:nvSpPr>
        <p:spPr bwMode="auto">
          <a:xfrm flipH="1" flipV="1">
            <a:off x="1981200" y="4191000"/>
            <a:ext cx="365760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5040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X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The Vagus Nerve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Throat to end of midgut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Jugular foramen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3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3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3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3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3" grpId="0" build="p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0" y="0"/>
          <a:ext cx="5443538" cy="6858000"/>
        </p:xfrm>
        <a:graphic>
          <a:graphicData uri="http://schemas.openxmlformats.org/presentationml/2006/ole">
            <p:oleObj spid="_x0000_s45058" name="Image" r:id="rId3" imgW="4482540" imgH="5053968" progId="">
              <p:embed/>
            </p:oleObj>
          </a:graphicData>
        </a:graphic>
      </p:graphicFrame>
      <p:sp>
        <p:nvSpPr>
          <p:cNvPr id="45060" name="Line 4"/>
          <p:cNvSpPr>
            <a:spLocks noChangeShapeType="1"/>
          </p:cNvSpPr>
          <p:nvPr/>
        </p:nvSpPr>
        <p:spPr bwMode="auto">
          <a:xfrm flipH="1" flipV="1">
            <a:off x="1447800" y="3886200"/>
            <a:ext cx="4343400" cy="8382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105400" y="304800"/>
            <a:ext cx="4038600" cy="5040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X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The Vagus Nerve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Both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Throat to end of midgut</a:t>
            </a:r>
          </a:p>
          <a:p>
            <a:pPr algn="r"/>
            <a:endParaRPr lang="en-US" sz="3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Jugular foramen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66EEBC1A-440F-4261-B3CD-813411F6D70C}" type="slidenum">
              <a:rPr lang="en-US">
                <a:latin typeface="Arial" pitchFamily="34" charset="0"/>
                <a:ea typeface="Helvetica Neue Bold Condensed" charset="0"/>
              </a:rPr>
              <a:pPr algn="l">
                <a:defRPr/>
              </a:pPr>
              <a:t>96</a:t>
            </a:fld>
            <a:endParaRPr lang="en-US">
              <a:latin typeface="Arial" pitchFamily="34" charset="0"/>
              <a:ea typeface="Helvetica Neue Bold Condensed" charset="0"/>
            </a:endParaRPr>
          </a:p>
        </p:txBody>
      </p:sp>
      <p:pic>
        <p:nvPicPr>
          <p:cNvPr id="10137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500063"/>
            <a:ext cx="5272088" cy="608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1380" name="Rectangle 2"/>
          <p:cNvSpPr>
            <a:spLocks/>
          </p:cNvSpPr>
          <p:nvPr/>
        </p:nvSpPr>
        <p:spPr bwMode="auto">
          <a:xfrm>
            <a:off x="3200400" y="15875"/>
            <a:ext cx="53022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b="1">
                <a:latin typeface="Arial" pitchFamily="34" charset="0"/>
                <a:ea typeface="Helvetica Neue Bold Condensed"/>
                <a:cs typeface="Helvetica Neue Bold Condensed"/>
              </a:rPr>
              <a:t>Pathways of the Vagus Nerve (CN X)</a:t>
            </a:r>
          </a:p>
        </p:txBody>
      </p:sp>
      <p:sp>
        <p:nvSpPr>
          <p:cNvPr id="14339" name="Rectangle 3"/>
          <p:cNvSpPr>
            <a:spLocks/>
          </p:cNvSpPr>
          <p:nvPr/>
        </p:nvSpPr>
        <p:spPr bwMode="auto">
          <a:xfrm>
            <a:off x="1714500" y="0"/>
            <a:ext cx="204788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rgbClr val="191919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X</a:t>
            </a:r>
          </a:p>
        </p:txBody>
      </p:sp>
      <p:sp>
        <p:nvSpPr>
          <p:cNvPr id="101382" name="Rectangle 4"/>
          <p:cNvSpPr>
            <a:spLocks/>
          </p:cNvSpPr>
          <p:nvPr/>
        </p:nvSpPr>
        <p:spPr bwMode="auto">
          <a:xfrm>
            <a:off x="5341938" y="547688"/>
            <a:ext cx="801687" cy="261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FF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Sensory</a:t>
            </a:r>
          </a:p>
        </p:txBody>
      </p:sp>
      <p:sp>
        <p:nvSpPr>
          <p:cNvPr id="101383" name="Rectangle 5"/>
          <p:cNvSpPr>
            <a:spLocks/>
          </p:cNvSpPr>
          <p:nvPr/>
        </p:nvSpPr>
        <p:spPr bwMode="auto">
          <a:xfrm>
            <a:off x="5341938" y="781050"/>
            <a:ext cx="1670050" cy="32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Branchial Motor</a:t>
            </a:r>
          </a:p>
        </p:txBody>
      </p:sp>
      <p:sp>
        <p:nvSpPr>
          <p:cNvPr id="101384" name="Rectangle 6"/>
          <p:cNvSpPr>
            <a:spLocks/>
          </p:cNvSpPr>
          <p:nvPr/>
        </p:nvSpPr>
        <p:spPr bwMode="auto">
          <a:xfrm>
            <a:off x="6884988" y="549275"/>
            <a:ext cx="1946275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Parasympathetic</a:t>
            </a:r>
          </a:p>
        </p:txBody>
      </p:sp>
      <p:sp>
        <p:nvSpPr>
          <p:cNvPr id="101385" name="Rectangle 7"/>
          <p:cNvSpPr>
            <a:spLocks/>
          </p:cNvSpPr>
          <p:nvPr/>
        </p:nvSpPr>
        <p:spPr bwMode="auto">
          <a:xfrm>
            <a:off x="5287963" y="581025"/>
            <a:ext cx="3214687" cy="544513"/>
          </a:xfrm>
          <a:prstGeom prst="rect">
            <a:avLst/>
          </a:prstGeom>
          <a:noFill/>
          <a:ln w="12700">
            <a:solidFill>
              <a:srgbClr val="19191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101386" name="Rectangle 8"/>
          <p:cNvSpPr>
            <a:spLocks/>
          </p:cNvSpPr>
          <p:nvPr/>
        </p:nvSpPr>
        <p:spPr bwMode="auto">
          <a:xfrm>
            <a:off x="6878638" y="808038"/>
            <a:ext cx="519112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CC66FF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Taste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1708150" y="355600"/>
            <a:ext cx="0" cy="390525"/>
          </a:xfrm>
          <a:prstGeom prst="line">
            <a:avLst/>
          </a:prstGeom>
          <a:noFill/>
          <a:ln w="50800">
            <a:solidFill>
              <a:srgbClr val="FF6666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rot="10800000" flipH="1">
            <a:off x="1993900" y="1160463"/>
            <a:ext cx="0" cy="4876800"/>
          </a:xfrm>
          <a:prstGeom prst="line">
            <a:avLst/>
          </a:prstGeom>
          <a:noFill/>
          <a:ln w="50800">
            <a:solidFill>
              <a:srgbClr val="FF6666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4347" name="Rectangle 11"/>
          <p:cNvSpPr>
            <a:spLocks/>
          </p:cNvSpPr>
          <p:nvPr/>
        </p:nvSpPr>
        <p:spPr bwMode="auto">
          <a:xfrm>
            <a:off x="1430338" y="6061075"/>
            <a:ext cx="9366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Thorax &amp;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Abdomen</a:t>
            </a:r>
          </a:p>
        </p:txBody>
      </p:sp>
      <p:sp>
        <p:nvSpPr>
          <p:cNvPr id="14348" name="Rectangle 12"/>
          <p:cNvSpPr>
            <a:spLocks/>
          </p:cNvSpPr>
          <p:nvPr/>
        </p:nvSpPr>
        <p:spPr bwMode="auto">
          <a:xfrm>
            <a:off x="822325" y="676275"/>
            <a:ext cx="800100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Jugular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foramen</a:t>
            </a:r>
          </a:p>
        </p:txBody>
      </p:sp>
      <p:sp>
        <p:nvSpPr>
          <p:cNvPr id="14349" name="AutoShape 13"/>
          <p:cNvSpPr>
            <a:spLocks/>
          </p:cNvSpPr>
          <p:nvPr/>
        </p:nvSpPr>
        <p:spPr bwMode="auto">
          <a:xfrm>
            <a:off x="1992313" y="1276350"/>
            <a:ext cx="1679575" cy="449263"/>
          </a:xfrm>
          <a:custGeom>
            <a:avLst/>
            <a:gdLst>
              <a:gd name="T0" fmla="*/ 0 w 21488"/>
              <a:gd name="T1" fmla="*/ 0 h 17518"/>
              <a:gd name="T2" fmla="*/ 21488 w 21488"/>
              <a:gd name="T3" fmla="*/ 17518 h 17518"/>
            </a:gdLst>
            <a:ahLst/>
            <a:cxnLst>
              <a:cxn ang="0">
                <a:pos x="2" y="0"/>
              </a:cxn>
              <a:cxn ang="0">
                <a:pos x="11659" y="16374"/>
              </a:cxn>
              <a:cxn ang="0">
                <a:pos x="21488" y="3484"/>
              </a:cxn>
            </a:cxnLst>
            <a:rect l="T0" t="T1" r="T2" b="T3"/>
            <a:pathLst>
              <a:path w="21488" h="17518">
                <a:moveTo>
                  <a:pt x="2" y="0"/>
                </a:moveTo>
                <a:cubicBezTo>
                  <a:pt x="-112" y="7665"/>
                  <a:pt x="5259" y="21600"/>
                  <a:pt x="11659" y="16374"/>
                </a:cubicBezTo>
                <a:cubicBezTo>
                  <a:pt x="18059" y="11148"/>
                  <a:pt x="19545" y="3484"/>
                  <a:pt x="21488" y="3484"/>
                </a:cubicBezTo>
              </a:path>
            </a:pathLst>
          </a:cu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0" name="Rectangle 14"/>
          <p:cNvSpPr>
            <a:spLocks/>
          </p:cNvSpPr>
          <p:nvPr/>
        </p:nvSpPr>
        <p:spPr bwMode="auto">
          <a:xfrm>
            <a:off x="3630613" y="1069975"/>
            <a:ext cx="873125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Posterior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FF6666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pharynx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993900" y="1633538"/>
            <a:ext cx="3446463" cy="2349500"/>
            <a:chOff x="0" y="0"/>
            <a:chExt cx="3088" cy="2104"/>
          </a:xfrm>
        </p:grpSpPr>
        <p:sp>
          <p:nvSpPr>
            <p:cNvPr id="101419" name="AutoShape 16"/>
            <p:cNvSpPr>
              <a:spLocks/>
            </p:cNvSpPr>
            <p:nvPr/>
          </p:nvSpPr>
          <p:spPr bwMode="auto">
            <a:xfrm>
              <a:off x="0" y="0"/>
              <a:ext cx="3088" cy="1646"/>
            </a:xfrm>
            <a:custGeom>
              <a:avLst/>
              <a:gdLst>
                <a:gd name="T0" fmla="*/ 0 w 21600"/>
                <a:gd name="T1" fmla="*/ 0 h 21273"/>
                <a:gd name="T2" fmla="*/ 21600 w 21600"/>
                <a:gd name="T3" fmla="*/ 21273 h 21273"/>
              </a:gdLst>
              <a:ahLst/>
              <a:cxnLst>
                <a:cxn ang="0">
                  <a:pos x="0" y="0"/>
                </a:cxn>
                <a:cxn ang="0">
                  <a:pos x="504" y="2480"/>
                </a:cxn>
                <a:cxn ang="0">
                  <a:pos x="5708" y="6408"/>
                </a:cxn>
                <a:cxn ang="0">
                  <a:pos x="12535" y="19120"/>
                </a:cxn>
                <a:cxn ang="0">
                  <a:pos x="19306" y="21187"/>
                </a:cxn>
                <a:cxn ang="0">
                  <a:pos x="21600" y="18810"/>
                </a:cxn>
              </a:cxnLst>
              <a:rect l="T0" t="T1" r="T2" b="T3"/>
              <a:pathLst>
                <a:path w="21600" h="21273">
                  <a:moveTo>
                    <a:pt x="0" y="0"/>
                  </a:moveTo>
                  <a:cubicBezTo>
                    <a:pt x="0" y="2274"/>
                    <a:pt x="392" y="2067"/>
                    <a:pt x="504" y="2480"/>
                  </a:cubicBezTo>
                  <a:cubicBezTo>
                    <a:pt x="616" y="2894"/>
                    <a:pt x="3525" y="3100"/>
                    <a:pt x="5708" y="6408"/>
                  </a:cubicBezTo>
                  <a:cubicBezTo>
                    <a:pt x="7890" y="9715"/>
                    <a:pt x="10017" y="17776"/>
                    <a:pt x="12535" y="19120"/>
                  </a:cubicBezTo>
                  <a:cubicBezTo>
                    <a:pt x="15053" y="20463"/>
                    <a:pt x="17739" y="21600"/>
                    <a:pt x="19306" y="21187"/>
                  </a:cubicBezTo>
                  <a:cubicBezTo>
                    <a:pt x="20873" y="20773"/>
                    <a:pt x="21208" y="19430"/>
                    <a:pt x="21600" y="18810"/>
                  </a:cubicBezTo>
                </a:path>
              </a:pathLst>
            </a:custGeom>
            <a:noFill/>
            <a:ln w="50800">
              <a:solidFill>
                <a:srgbClr val="FF66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420" name="AutoShape 17"/>
            <p:cNvSpPr>
              <a:spLocks/>
            </p:cNvSpPr>
            <p:nvPr/>
          </p:nvSpPr>
          <p:spPr bwMode="auto">
            <a:xfrm>
              <a:off x="2176" y="1576"/>
              <a:ext cx="278" cy="528"/>
            </a:xfrm>
            <a:custGeom>
              <a:avLst/>
              <a:gdLst>
                <a:gd name="T0" fmla="*/ 0 w 19790"/>
                <a:gd name="T1" fmla="*/ 0 h 21600"/>
                <a:gd name="T2" fmla="*/ 19790 w 19790"/>
                <a:gd name="T3" fmla="*/ 21600 h 21600"/>
              </a:gdLst>
              <a:ahLst/>
              <a:cxnLst>
                <a:cxn ang="0">
                  <a:pos x="0" y="0"/>
                </a:cxn>
                <a:cxn ang="0">
                  <a:pos x="18189" y="11127"/>
                </a:cxn>
                <a:cxn ang="0">
                  <a:pos x="17053" y="21600"/>
                </a:cxn>
              </a:cxnLst>
              <a:rect l="T0" t="T1" r="T2" b="T3"/>
              <a:pathLst>
                <a:path w="19790" h="21600">
                  <a:moveTo>
                    <a:pt x="0" y="0"/>
                  </a:moveTo>
                  <a:cubicBezTo>
                    <a:pt x="9663" y="982"/>
                    <a:pt x="14779" y="6873"/>
                    <a:pt x="18189" y="11127"/>
                  </a:cubicBezTo>
                  <a:cubicBezTo>
                    <a:pt x="21600" y="15382"/>
                    <a:pt x="18758" y="19964"/>
                    <a:pt x="17053" y="21600"/>
                  </a:cubicBezTo>
                </a:path>
              </a:pathLst>
            </a:custGeom>
            <a:noFill/>
            <a:ln w="50800">
              <a:solidFill>
                <a:srgbClr val="FF66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354" name="Rectangle 18"/>
          <p:cNvSpPr>
            <a:spLocks/>
          </p:cNvSpPr>
          <p:nvPr/>
        </p:nvSpPr>
        <p:spPr bwMode="auto">
          <a:xfrm>
            <a:off x="6581775" y="2919413"/>
            <a:ext cx="1104900" cy="20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Hyoid bone</a:t>
            </a:r>
          </a:p>
        </p:txBody>
      </p:sp>
      <p:sp>
        <p:nvSpPr>
          <p:cNvPr id="14355" name="Rectangle 19"/>
          <p:cNvSpPr>
            <a:spLocks/>
          </p:cNvSpPr>
          <p:nvPr/>
        </p:nvSpPr>
        <p:spPr bwMode="auto">
          <a:xfrm>
            <a:off x="6208713" y="4151313"/>
            <a:ext cx="1992312" cy="41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Thyroid cartilage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(Laryngeal cartilage)</a:t>
            </a:r>
          </a:p>
        </p:txBody>
      </p:sp>
      <p:sp>
        <p:nvSpPr>
          <p:cNvPr id="14356" name="Rectangle 20"/>
          <p:cNvSpPr>
            <a:spLocks/>
          </p:cNvSpPr>
          <p:nvPr/>
        </p:nvSpPr>
        <p:spPr bwMode="auto">
          <a:xfrm>
            <a:off x="5970588" y="4883150"/>
            <a:ext cx="825500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Cricoid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cartilage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992313" y="4303713"/>
            <a:ext cx="3260725" cy="1733550"/>
            <a:chOff x="0" y="0"/>
            <a:chExt cx="2920" cy="1552"/>
          </a:xfrm>
        </p:grpSpPr>
        <p:sp>
          <p:nvSpPr>
            <p:cNvPr id="101417" name="AutoShape 22"/>
            <p:cNvSpPr>
              <a:spLocks/>
            </p:cNvSpPr>
            <p:nvPr/>
          </p:nvSpPr>
          <p:spPr bwMode="auto">
            <a:xfrm>
              <a:off x="0" y="0"/>
              <a:ext cx="2920" cy="1552"/>
            </a:xfrm>
            <a:custGeom>
              <a:avLst/>
              <a:gdLst>
                <a:gd name="T0" fmla="*/ 0 w 21542"/>
                <a:gd name="T1" fmla="*/ 0 h 21600"/>
                <a:gd name="T2" fmla="*/ 21542 w 21542"/>
                <a:gd name="T3" fmla="*/ 21600 h 21600"/>
              </a:gdLst>
              <a:ahLst/>
              <a:cxnLst>
                <a:cxn ang="0">
                  <a:pos x="1" y="10577"/>
                </a:cxn>
                <a:cxn ang="0">
                  <a:pos x="7555" y="21600"/>
                </a:cxn>
                <a:cxn ang="0">
                  <a:pos x="19004" y="5010"/>
                </a:cxn>
                <a:cxn ang="0">
                  <a:pos x="21542" y="0"/>
                </a:cxn>
              </a:cxnLst>
              <a:rect l="T0" t="T1" r="T2" b="T3"/>
              <a:pathLst>
                <a:path w="21542" h="21600">
                  <a:moveTo>
                    <a:pt x="1" y="10577"/>
                  </a:moveTo>
                  <a:cubicBezTo>
                    <a:pt x="-58" y="13249"/>
                    <a:pt x="2303" y="21600"/>
                    <a:pt x="7555" y="21600"/>
                  </a:cubicBezTo>
                  <a:cubicBezTo>
                    <a:pt x="12808" y="21600"/>
                    <a:pt x="18768" y="9353"/>
                    <a:pt x="19004" y="5010"/>
                  </a:cubicBezTo>
                  <a:cubicBezTo>
                    <a:pt x="19240" y="668"/>
                    <a:pt x="21542" y="0"/>
                    <a:pt x="21542" y="0"/>
                  </a:cubicBezTo>
                </a:path>
              </a:pathLst>
            </a:custGeom>
            <a:noFill/>
            <a:ln w="50800">
              <a:solidFill>
                <a:srgbClr val="FF66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418" name="AutoShape 23"/>
            <p:cNvSpPr>
              <a:spLocks/>
            </p:cNvSpPr>
            <p:nvPr/>
          </p:nvSpPr>
          <p:spPr bwMode="auto">
            <a:xfrm>
              <a:off x="2136" y="64"/>
              <a:ext cx="358" cy="520"/>
            </a:xfrm>
            <a:custGeom>
              <a:avLst/>
              <a:gdLst>
                <a:gd name="T0" fmla="*/ 0 w 20131"/>
                <a:gd name="T1" fmla="*/ 0 h 21600"/>
                <a:gd name="T2" fmla="*/ 20131 w 20131"/>
                <a:gd name="T3" fmla="*/ 21600 h 21600"/>
              </a:gdLst>
              <a:ahLst/>
              <a:cxnLst>
                <a:cxn ang="0">
                  <a:pos x="19800" y="21600"/>
                </a:cxn>
                <a:cxn ang="0">
                  <a:pos x="0" y="0"/>
                </a:cxn>
              </a:cxnLst>
              <a:rect l="T0" t="T1" r="T2" b="T3"/>
              <a:pathLst>
                <a:path w="20131" h="21600">
                  <a:moveTo>
                    <a:pt x="19800" y="21600"/>
                  </a:moveTo>
                  <a:cubicBezTo>
                    <a:pt x="21600" y="19274"/>
                    <a:pt x="16200" y="665"/>
                    <a:pt x="0" y="0"/>
                  </a:cubicBezTo>
                </a:path>
              </a:pathLst>
            </a:custGeom>
            <a:noFill/>
            <a:ln w="50800">
              <a:solidFill>
                <a:srgbClr val="FF666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361" name="Rectangle 25"/>
          <p:cNvSpPr>
            <a:spLocks/>
          </p:cNvSpPr>
          <p:nvPr/>
        </p:nvSpPr>
        <p:spPr bwMode="auto">
          <a:xfrm rot="-5400000">
            <a:off x="3465512" y="6169026"/>
            <a:ext cx="1095375" cy="209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Esophagus</a:t>
            </a:r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1779588" y="355600"/>
            <a:ext cx="0" cy="390525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4363" name="AutoShape 27"/>
          <p:cNvSpPr>
            <a:spLocks/>
          </p:cNvSpPr>
          <p:nvPr/>
        </p:nvSpPr>
        <p:spPr bwMode="auto">
          <a:xfrm>
            <a:off x="2052638" y="1196975"/>
            <a:ext cx="2306637" cy="1882775"/>
          </a:xfrm>
          <a:custGeom>
            <a:avLst/>
            <a:gdLst>
              <a:gd name="T0" fmla="*/ 0 w 21373"/>
              <a:gd name="T1" fmla="*/ 0 h 21088"/>
              <a:gd name="T2" fmla="*/ 21373 w 21373"/>
              <a:gd name="T3" fmla="*/ 21088 h 21088"/>
            </a:gdLst>
            <a:ahLst/>
            <a:cxnLst>
              <a:cxn ang="0">
                <a:pos x="104" y="0"/>
              </a:cxn>
              <a:cxn ang="0">
                <a:pos x="187" y="6100"/>
              </a:cxn>
              <a:cxn ang="0">
                <a:pos x="7635" y="9500"/>
              </a:cxn>
              <a:cxn ang="0">
                <a:pos x="14918" y="19800"/>
              </a:cxn>
              <a:cxn ang="0">
                <a:pos x="21373" y="19900"/>
              </a:cxn>
            </a:cxnLst>
            <a:rect l="T0" t="T1" r="T2" b="T3"/>
            <a:pathLst>
              <a:path w="21373" h="21088">
                <a:moveTo>
                  <a:pt x="104" y="0"/>
                </a:moveTo>
                <a:cubicBezTo>
                  <a:pt x="187" y="1700"/>
                  <a:pt x="-227" y="5600"/>
                  <a:pt x="187" y="6100"/>
                </a:cubicBezTo>
                <a:cubicBezTo>
                  <a:pt x="601" y="6600"/>
                  <a:pt x="6267" y="8285"/>
                  <a:pt x="7635" y="9500"/>
                </a:cubicBezTo>
                <a:cubicBezTo>
                  <a:pt x="10449" y="12000"/>
                  <a:pt x="13511" y="18000"/>
                  <a:pt x="14918" y="19800"/>
                </a:cubicBezTo>
                <a:cubicBezTo>
                  <a:pt x="16325" y="21600"/>
                  <a:pt x="20297" y="21400"/>
                  <a:pt x="21373" y="19900"/>
                </a:cubicBezTo>
              </a:path>
            </a:pathLst>
          </a:custGeom>
          <a:noFill/>
          <a:ln w="50800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073275" y="1714500"/>
            <a:ext cx="3098800" cy="4243388"/>
            <a:chOff x="0" y="0"/>
            <a:chExt cx="2776" cy="3801"/>
          </a:xfrm>
        </p:grpSpPr>
        <p:sp>
          <p:nvSpPr>
            <p:cNvPr id="101415" name="AutoShape 29"/>
            <p:cNvSpPr>
              <a:spLocks/>
            </p:cNvSpPr>
            <p:nvPr/>
          </p:nvSpPr>
          <p:spPr bwMode="auto">
            <a:xfrm>
              <a:off x="0" y="0"/>
              <a:ext cx="1979" cy="3801"/>
            </a:xfrm>
            <a:custGeom>
              <a:avLst/>
              <a:gdLst>
                <a:gd name="T0" fmla="*/ 0 w 20880"/>
                <a:gd name="T1" fmla="*/ 0 h 21427"/>
                <a:gd name="T2" fmla="*/ 20880 w 20880"/>
                <a:gd name="T3" fmla="*/ 21427 h 21427"/>
              </a:gdLst>
              <a:ahLst/>
              <a:cxnLst>
                <a:cxn ang="0">
                  <a:pos x="0" y="0"/>
                </a:cxn>
                <a:cxn ang="0">
                  <a:pos x="84" y="17768"/>
                </a:cxn>
                <a:cxn ang="0">
                  <a:pos x="9956" y="21421"/>
                </a:cxn>
                <a:cxn ang="0">
                  <a:pos x="20334" y="18895"/>
                </a:cxn>
                <a:cxn ang="0">
                  <a:pos x="19828" y="14521"/>
                </a:cxn>
              </a:cxnLst>
              <a:rect l="T0" t="T1" r="T2" b="T3"/>
              <a:pathLst>
                <a:path w="20880" h="21427">
                  <a:moveTo>
                    <a:pt x="0" y="0"/>
                  </a:moveTo>
                  <a:lnTo>
                    <a:pt x="84" y="17768"/>
                  </a:lnTo>
                  <a:cubicBezTo>
                    <a:pt x="84" y="17768"/>
                    <a:pt x="2792" y="21600"/>
                    <a:pt x="9956" y="21421"/>
                  </a:cubicBezTo>
                  <a:cubicBezTo>
                    <a:pt x="15356" y="21285"/>
                    <a:pt x="19069" y="19526"/>
                    <a:pt x="20334" y="18895"/>
                  </a:cubicBezTo>
                  <a:cubicBezTo>
                    <a:pt x="21600" y="18264"/>
                    <a:pt x="20334" y="15107"/>
                    <a:pt x="19828" y="14521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416" name="AutoShape 30"/>
            <p:cNvSpPr>
              <a:spLocks/>
            </p:cNvSpPr>
            <p:nvPr/>
          </p:nvSpPr>
          <p:spPr bwMode="auto">
            <a:xfrm>
              <a:off x="1952" y="2240"/>
              <a:ext cx="824" cy="108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0" y="21600"/>
                </a:cxn>
                <a:cxn ang="0">
                  <a:pos x="13631" y="5280"/>
                </a:cxn>
                <a:cxn ang="0">
                  <a:pos x="21600" y="0"/>
                </a:cxn>
              </a:cxnLst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839" y="20320"/>
                    <a:pt x="11744" y="14240"/>
                    <a:pt x="13631" y="5280"/>
                  </a:cubicBezTo>
                  <a:cubicBezTo>
                    <a:pt x="14366" y="1790"/>
                    <a:pt x="19922" y="160"/>
                    <a:pt x="21600" y="0"/>
                  </a:cubicBezTo>
                </a:path>
              </a:pathLst>
            </a:custGeom>
            <a:noFill/>
            <a:ln w="508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367" name="Rectangle 31"/>
          <p:cNvSpPr>
            <a:spLocks/>
          </p:cNvSpPr>
          <p:nvPr/>
        </p:nvSpPr>
        <p:spPr bwMode="auto">
          <a:xfrm rot="-5400000">
            <a:off x="3450432" y="3664743"/>
            <a:ext cx="1104900" cy="62706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Pharyngeal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Constrictor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Muscles</a:t>
            </a: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>
            <a:off x="1851025" y="355600"/>
            <a:ext cx="0" cy="390525"/>
          </a:xfrm>
          <a:prstGeom prst="line">
            <a:avLst/>
          </a:prstGeom>
          <a:noFill/>
          <a:ln w="50800">
            <a:solidFill>
              <a:srgbClr val="FF8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4369" name="AutoShape 33"/>
          <p:cNvSpPr>
            <a:spLocks/>
          </p:cNvSpPr>
          <p:nvPr/>
        </p:nvSpPr>
        <p:spPr bwMode="auto">
          <a:xfrm>
            <a:off x="2135188" y="1196975"/>
            <a:ext cx="1492250" cy="447675"/>
          </a:xfrm>
          <a:custGeom>
            <a:avLst/>
            <a:gdLst>
              <a:gd name="T0" fmla="*/ 0 w 21475"/>
              <a:gd name="T1" fmla="*/ 0 h 17518"/>
              <a:gd name="T2" fmla="*/ 21475 w 21475"/>
              <a:gd name="T3" fmla="*/ 17518 h 17518"/>
            </a:gdLst>
            <a:ahLst/>
            <a:cxnLst>
              <a:cxn ang="0">
                <a:pos x="4" y="0"/>
              </a:cxn>
              <a:cxn ang="0">
                <a:pos x="10032" y="16374"/>
              </a:cxn>
              <a:cxn ang="0">
                <a:pos x="21475" y="3135"/>
              </a:cxn>
            </a:cxnLst>
            <a:rect l="T0" t="T1" r="T2" b="T3"/>
            <a:pathLst>
              <a:path w="21475" h="17518">
                <a:moveTo>
                  <a:pt x="4" y="0"/>
                </a:moveTo>
                <a:cubicBezTo>
                  <a:pt x="-125" y="7665"/>
                  <a:pt x="2832" y="21600"/>
                  <a:pt x="10032" y="16374"/>
                </a:cubicBezTo>
                <a:cubicBezTo>
                  <a:pt x="17232" y="11148"/>
                  <a:pt x="19289" y="3135"/>
                  <a:pt x="21475" y="3135"/>
                </a:cubicBezTo>
              </a:path>
            </a:pathLst>
          </a:custGeom>
          <a:noFill/>
          <a:ln w="50800">
            <a:solidFill>
              <a:srgbClr val="FF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70" name="AutoShape 34"/>
          <p:cNvSpPr>
            <a:spLocks/>
          </p:cNvSpPr>
          <p:nvPr/>
        </p:nvSpPr>
        <p:spPr bwMode="auto">
          <a:xfrm>
            <a:off x="2133600" y="1196975"/>
            <a:ext cx="2306638" cy="1814513"/>
          </a:xfrm>
          <a:custGeom>
            <a:avLst/>
            <a:gdLst>
              <a:gd name="T0" fmla="*/ 0 w 21373"/>
              <a:gd name="T1" fmla="*/ 0 h 20717"/>
              <a:gd name="T2" fmla="*/ 21373 w 21373"/>
              <a:gd name="T3" fmla="*/ 20717 h 20717"/>
            </a:gdLst>
            <a:ahLst/>
            <a:cxnLst>
              <a:cxn ang="0">
                <a:pos x="104" y="0"/>
              </a:cxn>
              <a:cxn ang="0">
                <a:pos x="187" y="5604"/>
              </a:cxn>
              <a:cxn ang="0">
                <a:pos x="7635" y="9170"/>
              </a:cxn>
              <a:cxn ang="0">
                <a:pos x="14918" y="19766"/>
              </a:cxn>
              <a:cxn ang="0">
                <a:pos x="21373" y="18951"/>
              </a:cxn>
            </a:cxnLst>
            <a:rect l="T0" t="T1" r="T2" b="T3"/>
            <a:pathLst>
              <a:path w="21373" h="20717">
                <a:moveTo>
                  <a:pt x="104" y="0"/>
                </a:moveTo>
                <a:cubicBezTo>
                  <a:pt x="187" y="1732"/>
                  <a:pt x="-227" y="5094"/>
                  <a:pt x="187" y="5604"/>
                </a:cubicBezTo>
                <a:cubicBezTo>
                  <a:pt x="601" y="6113"/>
                  <a:pt x="6267" y="7931"/>
                  <a:pt x="7635" y="9170"/>
                </a:cubicBezTo>
                <a:cubicBezTo>
                  <a:pt x="10449" y="11717"/>
                  <a:pt x="13511" y="17932"/>
                  <a:pt x="14918" y="19766"/>
                </a:cubicBezTo>
                <a:cubicBezTo>
                  <a:pt x="16325" y="21600"/>
                  <a:pt x="20297" y="20479"/>
                  <a:pt x="21373" y="18951"/>
                </a:cubicBezTo>
              </a:path>
            </a:pathLst>
          </a:custGeom>
          <a:noFill/>
          <a:ln w="50800">
            <a:solidFill>
              <a:srgbClr val="FF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71" name="Rectangle 35"/>
          <p:cNvSpPr>
            <a:spLocks/>
          </p:cNvSpPr>
          <p:nvPr/>
        </p:nvSpPr>
        <p:spPr bwMode="auto">
          <a:xfrm>
            <a:off x="5100638" y="3784600"/>
            <a:ext cx="960437" cy="41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Laryngeal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rgbClr val="008000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Muscles</a:t>
            </a: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163763" y="1714500"/>
            <a:ext cx="2919412" cy="4179888"/>
            <a:chOff x="0" y="0"/>
            <a:chExt cx="2616" cy="3744"/>
          </a:xfrm>
        </p:grpSpPr>
        <p:sp>
          <p:nvSpPr>
            <p:cNvPr id="101413" name="AutoShape 37"/>
            <p:cNvSpPr>
              <a:spLocks/>
            </p:cNvSpPr>
            <p:nvPr/>
          </p:nvSpPr>
          <p:spPr bwMode="auto">
            <a:xfrm>
              <a:off x="0" y="0"/>
              <a:ext cx="1830" cy="3744"/>
            </a:xfrm>
            <a:custGeom>
              <a:avLst/>
              <a:gdLst>
                <a:gd name="T0" fmla="*/ 0 w 20767"/>
                <a:gd name="T1" fmla="*/ 0 h 21555"/>
                <a:gd name="T2" fmla="*/ 20767 w 20767"/>
                <a:gd name="T3" fmla="*/ 21555 h 21555"/>
              </a:gdLst>
              <a:ahLst/>
              <a:cxnLst>
                <a:cxn ang="0">
                  <a:pos x="0" y="0"/>
                </a:cxn>
                <a:cxn ang="0">
                  <a:pos x="91" y="18146"/>
                </a:cxn>
                <a:cxn ang="0">
                  <a:pos x="9983" y="21554"/>
                </a:cxn>
                <a:cxn ang="0">
                  <a:pos x="20239" y="19021"/>
                </a:cxn>
                <a:cxn ang="0">
                  <a:pos x="19422" y="14830"/>
                </a:cxn>
              </a:cxnLst>
              <a:rect l="T0" t="T1" r="T2" b="T3"/>
              <a:pathLst>
                <a:path w="20767" h="21555">
                  <a:moveTo>
                    <a:pt x="0" y="0"/>
                  </a:moveTo>
                  <a:lnTo>
                    <a:pt x="91" y="18146"/>
                  </a:lnTo>
                  <a:cubicBezTo>
                    <a:pt x="91" y="18146"/>
                    <a:pt x="2272" y="21451"/>
                    <a:pt x="9983" y="21554"/>
                  </a:cubicBezTo>
                  <a:cubicBezTo>
                    <a:pt x="13432" y="21600"/>
                    <a:pt x="18877" y="19666"/>
                    <a:pt x="20239" y="19021"/>
                  </a:cubicBezTo>
                  <a:cubicBezTo>
                    <a:pt x="21600" y="18376"/>
                    <a:pt x="19966" y="15429"/>
                    <a:pt x="19422" y="14830"/>
                  </a:cubicBezTo>
                </a:path>
              </a:pathLst>
            </a:custGeom>
            <a:noFill/>
            <a:ln w="50800">
              <a:solidFill>
                <a:srgbClr val="FF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1414" name="AutoShape 38"/>
            <p:cNvSpPr>
              <a:spLocks/>
            </p:cNvSpPr>
            <p:nvPr/>
          </p:nvSpPr>
          <p:spPr bwMode="auto">
            <a:xfrm>
              <a:off x="1792" y="2176"/>
              <a:ext cx="824" cy="114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>
                <a:cxn ang="0">
                  <a:pos x="0" y="21600"/>
                </a:cxn>
                <a:cxn ang="0">
                  <a:pos x="13631" y="6193"/>
                </a:cxn>
                <a:cxn ang="0">
                  <a:pos x="21600" y="0"/>
                </a:cxn>
              </a:cxnLst>
              <a:rect l="T0" t="T1" r="T2" b="T3"/>
              <a:pathLst>
                <a:path w="21600" h="21600">
                  <a:moveTo>
                    <a:pt x="0" y="21600"/>
                  </a:moveTo>
                  <a:cubicBezTo>
                    <a:pt x="839" y="20392"/>
                    <a:pt x="11744" y="14652"/>
                    <a:pt x="13631" y="6193"/>
                  </a:cubicBezTo>
                  <a:cubicBezTo>
                    <a:pt x="14366" y="2899"/>
                    <a:pt x="19922" y="151"/>
                    <a:pt x="21600" y="0"/>
                  </a:cubicBezTo>
                </a:path>
              </a:pathLst>
            </a:custGeom>
            <a:noFill/>
            <a:ln w="50800">
              <a:solidFill>
                <a:srgbClr val="FF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375" name="Line 39"/>
          <p:cNvSpPr>
            <a:spLocks noChangeShapeType="1"/>
          </p:cNvSpPr>
          <p:nvPr/>
        </p:nvSpPr>
        <p:spPr bwMode="auto">
          <a:xfrm>
            <a:off x="1912938" y="355600"/>
            <a:ext cx="0" cy="390525"/>
          </a:xfrm>
          <a:prstGeom prst="line">
            <a:avLst/>
          </a:prstGeom>
          <a:noFill/>
          <a:ln w="50800">
            <a:solidFill>
              <a:srgbClr val="CC66FF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14376" name="AutoShape 40"/>
          <p:cNvSpPr>
            <a:spLocks/>
          </p:cNvSpPr>
          <p:nvPr/>
        </p:nvSpPr>
        <p:spPr bwMode="auto">
          <a:xfrm>
            <a:off x="2224088" y="1214438"/>
            <a:ext cx="3216275" cy="2347912"/>
          </a:xfrm>
          <a:custGeom>
            <a:avLst/>
            <a:gdLst>
              <a:gd name="T0" fmla="*/ 0 w 21547"/>
              <a:gd name="T1" fmla="*/ 0 h 21276"/>
              <a:gd name="T2" fmla="*/ 21547 w 21547"/>
              <a:gd name="T3" fmla="*/ 21276 h 21276"/>
            </a:gdLst>
            <a:ahLst/>
            <a:cxnLst>
              <a:cxn ang="0">
                <a:pos x="7" y="0"/>
              </a:cxn>
              <a:cxn ang="0">
                <a:pos x="186" y="7200"/>
              </a:cxn>
              <a:cxn ang="0">
                <a:pos x="4435" y="10274"/>
              </a:cxn>
              <a:cxn ang="0">
                <a:pos x="10897" y="19497"/>
              </a:cxn>
              <a:cxn ang="0">
                <a:pos x="21547" y="21196"/>
              </a:cxn>
            </a:cxnLst>
            <a:rect l="T0" t="T1" r="T2" b="T3"/>
            <a:pathLst>
              <a:path w="21547" h="21276">
                <a:moveTo>
                  <a:pt x="7" y="0"/>
                </a:moveTo>
                <a:cubicBezTo>
                  <a:pt x="7" y="0"/>
                  <a:pt x="-53" y="6796"/>
                  <a:pt x="186" y="7200"/>
                </a:cubicBezTo>
                <a:cubicBezTo>
                  <a:pt x="426" y="7604"/>
                  <a:pt x="2580" y="7604"/>
                  <a:pt x="4435" y="10274"/>
                </a:cubicBezTo>
                <a:cubicBezTo>
                  <a:pt x="6289" y="12944"/>
                  <a:pt x="9341" y="18607"/>
                  <a:pt x="10897" y="19497"/>
                </a:cubicBezTo>
                <a:cubicBezTo>
                  <a:pt x="12452" y="20387"/>
                  <a:pt x="18615" y="21600"/>
                  <a:pt x="21547" y="21196"/>
                </a:cubicBezTo>
              </a:path>
            </a:pathLst>
          </a:custGeom>
          <a:noFill/>
          <a:ln w="50800">
            <a:solidFill>
              <a:srgbClr val="CC66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77" name="Rectangle 41"/>
          <p:cNvSpPr>
            <a:spLocks/>
          </p:cNvSpPr>
          <p:nvPr/>
        </p:nvSpPr>
        <p:spPr bwMode="auto">
          <a:xfrm>
            <a:off x="5476875" y="3379788"/>
            <a:ext cx="1143000" cy="260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CC66FF"/>
                </a:solidFill>
                <a:latin typeface="Arial" pitchFamily="34" charset="0"/>
                <a:ea typeface="Helvetica Neue Bold Condensed"/>
                <a:cs typeface="Helvetica Neue Bold Condensed"/>
              </a:rPr>
              <a:t>Epiglottis(?)</a:t>
            </a:r>
          </a:p>
        </p:txBody>
      </p:sp>
      <p:sp>
        <p:nvSpPr>
          <p:cNvPr id="14378" name="Rectangle 42"/>
          <p:cNvSpPr>
            <a:spLocks/>
          </p:cNvSpPr>
          <p:nvPr/>
        </p:nvSpPr>
        <p:spPr bwMode="auto">
          <a:xfrm>
            <a:off x="2552700" y="2038350"/>
            <a:ext cx="885825" cy="62706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Superior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laryngeal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nerve</a:t>
            </a:r>
          </a:p>
        </p:txBody>
      </p:sp>
      <p:sp>
        <p:nvSpPr>
          <p:cNvPr id="14360" name="Rectangle 24"/>
          <p:cNvSpPr>
            <a:spLocks/>
          </p:cNvSpPr>
          <p:nvPr/>
        </p:nvSpPr>
        <p:spPr bwMode="auto">
          <a:xfrm>
            <a:off x="2608263" y="5681663"/>
            <a:ext cx="958850" cy="6270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Recurrent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laryngeal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latin typeface="Arial" pitchFamily="34" charset="0"/>
                <a:ea typeface="Helvetica Neue Bold Condensed"/>
                <a:cs typeface="Helvetica Neue Bold Condensed"/>
              </a:rPr>
              <a:t>nerve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  <p:bldP spid="14345" grpId="0" animBg="1"/>
      <p:bldP spid="14346" grpId="0" animBg="1"/>
      <p:bldP spid="14347" grpId="0" autoUpdateAnimBg="0"/>
      <p:bldP spid="14348" grpId="0" autoUpdateAnimBg="0"/>
      <p:bldP spid="14349" grpId="0" animBg="1"/>
      <p:bldP spid="14350" grpId="0" autoUpdateAnimBg="0"/>
      <p:bldP spid="14354" grpId="0" autoUpdateAnimBg="0"/>
      <p:bldP spid="14355" grpId="0" autoUpdateAnimBg="0"/>
      <p:bldP spid="14356" grpId="0" autoUpdateAnimBg="0"/>
      <p:bldP spid="14361" grpId="0" autoUpdateAnimBg="0"/>
      <p:bldP spid="14362" grpId="0" animBg="1"/>
      <p:bldP spid="14363" grpId="0" animBg="1"/>
      <p:bldP spid="14367" grpId="0" animBg="1" autoUpdateAnimBg="0"/>
      <p:bldP spid="14368" grpId="0" animBg="1"/>
      <p:bldP spid="14369" grpId="0" animBg="1"/>
      <p:bldP spid="14370" grpId="0" animBg="1"/>
      <p:bldP spid="14371" grpId="0" autoUpdateAnimBg="0"/>
      <p:bldP spid="14375" grpId="0" animBg="1"/>
      <p:bldP spid="14376" grpId="0" animBg="1"/>
      <p:bldP spid="14377" grpId="0" autoUpdateAnimBg="0"/>
      <p:bldP spid="14378" grpId="0" animBg="1" autoUpdateAnimBg="0"/>
      <p:bldP spid="14360" grpId="0" animBg="1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700" b="1">
                <a:solidFill>
                  <a:schemeClr val="accent2"/>
                </a:solidFill>
              </a:rPr>
              <a:t>XI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463675" y="5022850"/>
            <a:ext cx="653732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4000">
                <a:latin typeface="Arial" pitchFamily="34" charset="0"/>
              </a:rPr>
              <a:t>An Evolutionary Branch of X</a:t>
            </a:r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0"/>
            <a:ext cx="9144000" cy="6019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46082" name="Object 3"/>
          <p:cNvGraphicFramePr>
            <a:graphicFrameLocks noChangeAspect="1"/>
          </p:cNvGraphicFramePr>
          <p:nvPr/>
        </p:nvGraphicFramePr>
        <p:xfrm>
          <a:off x="0" y="0"/>
          <a:ext cx="5443538" cy="6858000"/>
        </p:xfrm>
        <a:graphic>
          <a:graphicData uri="http://schemas.openxmlformats.org/presentationml/2006/ole">
            <p:oleObj spid="_x0000_s46082" name="Image" r:id="rId3" imgW="4482540" imgH="5053968" progId="">
              <p:embed/>
            </p:oleObj>
          </a:graphicData>
        </a:graphic>
      </p:graphicFrame>
      <p:sp>
        <p:nvSpPr>
          <p:cNvPr id="46084" name="Line 4"/>
          <p:cNvSpPr>
            <a:spLocks noChangeShapeType="1"/>
          </p:cNvSpPr>
          <p:nvPr/>
        </p:nvSpPr>
        <p:spPr bwMode="auto">
          <a:xfrm flipH="1" flipV="1">
            <a:off x="2895600" y="4419600"/>
            <a:ext cx="2209800" cy="685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4419600" y="304800"/>
            <a:ext cx="4724400" cy="5465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/>
            <a:r>
              <a:rPr lang="en-US" sz="3600" b="1">
                <a:solidFill>
                  <a:schemeClr val="accent2"/>
                </a:solidFill>
                <a:latin typeface="Arial" pitchFamily="34" charset="0"/>
              </a:rPr>
              <a:t>Cranial Nerve XI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algn="r"/>
            <a:r>
              <a:rPr lang="en-US" sz="3600">
                <a:latin typeface="Arial" pitchFamily="34" charset="0"/>
              </a:rPr>
              <a:t>The Accessory Nerve</a:t>
            </a:r>
          </a:p>
          <a:p>
            <a:pPr algn="r"/>
            <a:endParaRPr lang="en-US" sz="1600">
              <a:latin typeface="Arial" pitchFamily="34" charset="0"/>
            </a:endParaRPr>
          </a:p>
          <a:p>
            <a:pPr lvl="1" algn="r">
              <a:spcBef>
                <a:spcPts val="500"/>
              </a:spcBef>
              <a:spcAft>
                <a:spcPts val="500"/>
              </a:spcAft>
            </a:pPr>
            <a:r>
              <a:rPr lang="en-US" sz="3600">
                <a:latin typeface="Arial" pitchFamily="34" charset="0"/>
              </a:rPr>
              <a:t>Mainly Motor</a:t>
            </a:r>
          </a:p>
          <a:p>
            <a:pPr algn="r"/>
            <a:endParaRPr lang="en-US" sz="1800">
              <a:latin typeface="Arial" pitchFamily="34" charset="0"/>
            </a:endParaRPr>
          </a:p>
          <a:p>
            <a:pPr algn="r"/>
            <a:r>
              <a:rPr lang="en-US" sz="3200">
                <a:latin typeface="Arial" pitchFamily="34" charset="0"/>
              </a:rPr>
              <a:t>larynx, pharynx, trapezius and 	sternocleidomastoid</a:t>
            </a:r>
            <a:r>
              <a:rPr lang="en-US" sz="36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r"/>
            <a:endParaRPr lang="en-US" sz="3600"/>
          </a:p>
          <a:p>
            <a:pPr algn="r"/>
            <a:r>
              <a:rPr lang="en-US" sz="3600">
                <a:latin typeface="Arial" pitchFamily="34" charset="0"/>
              </a:rPr>
              <a:t>Foramen Magnum</a:t>
            </a:r>
            <a:r>
              <a:rPr lang="en-US" sz="3600" b="1">
                <a:latin typeface="Arial" pitchFamily="34" charset="0"/>
              </a:rPr>
              <a:t> </a:t>
            </a:r>
          </a:p>
          <a:p>
            <a:pPr algn="r"/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6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6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5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678863" cy="12239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100" b="1" dirty="0">
                <a:latin typeface="Arial" pitchFamily="34" charset="0"/>
                <a:cs typeface="Arial" pitchFamily="34" charset="0"/>
              </a:rPr>
              <a:t>Review of </a:t>
            </a:r>
            <a:r>
              <a:rPr lang="en-US" sz="5100" b="1" dirty="0" err="1">
                <a:latin typeface="Arial" pitchFamily="34" charset="0"/>
                <a:cs typeface="Arial" pitchFamily="34" charset="0"/>
              </a:rPr>
              <a:t>Branchial</a:t>
            </a:r>
            <a:r>
              <a:rPr lang="en-US" sz="5100" b="1" dirty="0">
                <a:latin typeface="Arial" pitchFamily="34" charset="0"/>
                <a:cs typeface="Arial" pitchFamily="34" charset="0"/>
              </a:rPr>
              <a:t> Arches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384300"/>
            <a:ext cx="8680450" cy="5170488"/>
          </a:xfrm>
        </p:spPr>
        <p:txBody>
          <a:bodyPr/>
          <a:lstStyle/>
          <a:p>
            <a:pPr marL="463550">
              <a:spcBef>
                <a:spcPct val="0"/>
              </a:spcBef>
            </a:pPr>
            <a:r>
              <a:rPr lang="en-US" sz="25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Mandibular Arch (#1)</a:t>
            </a:r>
          </a:p>
          <a:p>
            <a:pPr marL="936625" lvl="1">
              <a:spcBef>
                <a:spcPts val="700"/>
              </a:spcBef>
            </a:pPr>
            <a:r>
              <a:rPr lang="en-US" sz="2500" smtClean="0">
                <a:latin typeface="Arial" pitchFamily="34" charset="0"/>
                <a:cs typeface="Arial" pitchFamily="34" charset="0"/>
              </a:rPr>
              <a:t>Trigeminal nerve (CN V); Muscles of mastication; Chewing</a:t>
            </a:r>
          </a:p>
          <a:p>
            <a:pPr marL="463550">
              <a:spcBef>
                <a:spcPts val="700"/>
              </a:spcBef>
            </a:pPr>
            <a:r>
              <a:rPr lang="en-US" sz="25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Hyoid Arch (#2)</a:t>
            </a:r>
          </a:p>
          <a:p>
            <a:pPr marL="936625" lvl="1">
              <a:spcBef>
                <a:spcPts val="700"/>
              </a:spcBef>
            </a:pPr>
            <a:r>
              <a:rPr lang="en-US" sz="2500" smtClean="0">
                <a:latin typeface="Arial" pitchFamily="34" charset="0"/>
                <a:cs typeface="Arial" pitchFamily="34" charset="0"/>
              </a:rPr>
              <a:t>Facial nerve (CN VII); Muscles of facial expression</a:t>
            </a:r>
          </a:p>
          <a:p>
            <a:pPr marL="463550">
              <a:spcBef>
                <a:spcPts val="700"/>
              </a:spcBef>
            </a:pPr>
            <a:r>
              <a:rPr lang="en-US" sz="25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“Regular Visceral Arch (#3)</a:t>
            </a:r>
          </a:p>
          <a:p>
            <a:pPr marL="936625" lvl="1">
              <a:spcBef>
                <a:spcPts val="700"/>
              </a:spcBef>
            </a:pPr>
            <a:r>
              <a:rPr lang="en-US" sz="2500" smtClean="0">
                <a:latin typeface="Arial" pitchFamily="34" charset="0"/>
                <a:cs typeface="Arial" pitchFamily="34" charset="0"/>
              </a:rPr>
              <a:t>Glossopharyngeal nerve (CN IX); Tongue &amp; anterior pharynx; Swallowing</a:t>
            </a:r>
          </a:p>
          <a:p>
            <a:pPr marL="463550">
              <a:spcBef>
                <a:spcPts val="700"/>
              </a:spcBef>
            </a:pPr>
            <a:r>
              <a:rPr lang="en-US" sz="25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Remaining Arches (#s 4 &amp; 6)</a:t>
            </a:r>
          </a:p>
          <a:p>
            <a:pPr marL="936625" lvl="1">
              <a:spcBef>
                <a:spcPts val="700"/>
              </a:spcBef>
            </a:pPr>
            <a:r>
              <a:rPr lang="en-US" sz="2500" smtClean="0">
                <a:latin typeface="Arial" pitchFamily="34" charset="0"/>
                <a:cs typeface="Arial" pitchFamily="34" charset="0"/>
              </a:rPr>
              <a:t>Vagus nerve (CN X); Posterior pharynx &amp; larynx; Swallowing &amp; talking</a:t>
            </a:r>
          </a:p>
        </p:txBody>
      </p:sp>
      <p:sp>
        <p:nvSpPr>
          <p:cNvPr id="942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980D1-3043-4EA3-ABA9-B1EAB7B7275C}" type="slidenum">
              <a:rPr lang="en-US">
                <a:latin typeface="Arial" pitchFamily="34" charset="0"/>
                <a:ea typeface="Helvetica Neue Bold Condensed" charset="0"/>
              </a:rPr>
              <a:pPr>
                <a:defRPr/>
              </a:pPr>
              <a:t>99</a:t>
            </a:fld>
            <a:endParaRPr lang="en-US">
              <a:latin typeface="Arial" pitchFamily="34" charset="0"/>
              <a:ea typeface="Helvetica Neue Bold Condense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bldLvl="5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00FF00"/>
      </a:lt2>
      <a:accent1>
        <a:srgbClr val="000000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3013</Words>
  <Application>Microsoft Office PowerPoint</Application>
  <PresentationFormat>On-screen Show (4:3)</PresentationFormat>
  <Paragraphs>1051</Paragraphs>
  <Slides>143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4" baseType="lpstr">
      <vt:lpstr>Times New Roman</vt:lpstr>
      <vt:lpstr>Arial</vt:lpstr>
      <vt:lpstr>Calibri</vt:lpstr>
      <vt:lpstr>Tahoma</vt:lpstr>
      <vt:lpstr>Helvetica Neue Bold Condensed</vt:lpstr>
      <vt:lpstr>Gill Sans</vt:lpstr>
      <vt:lpstr>Wingdings</vt:lpstr>
      <vt:lpstr>Arial Rounded MT Bold</vt:lpstr>
      <vt:lpstr>Default Design</vt:lpstr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Development</vt:lpstr>
      <vt:lpstr>Development</vt:lpstr>
      <vt:lpstr>Development</vt:lpstr>
      <vt:lpstr>Development</vt:lpstr>
      <vt:lpstr>Slide 11</vt:lpstr>
      <vt:lpstr>Slide 12</vt:lpstr>
      <vt:lpstr>Slide 13</vt:lpstr>
      <vt:lpstr>Slide 14</vt:lpstr>
      <vt:lpstr>Development</vt:lpstr>
      <vt:lpstr>Slide 16</vt:lpstr>
      <vt:lpstr>Slide 17</vt:lpstr>
      <vt:lpstr>Ventral Root Cranial Nerves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Development</vt:lpstr>
      <vt:lpstr>Slide 27</vt:lpstr>
      <vt:lpstr>Slide 28</vt:lpstr>
      <vt:lpstr>Slide 29</vt:lpstr>
      <vt:lpstr>Dorsal Root Cranial Nerves</vt:lpstr>
      <vt:lpstr>Development</vt:lpstr>
      <vt:lpstr>Development</vt:lpstr>
      <vt:lpstr>Slide 33</vt:lpstr>
      <vt:lpstr>Development</vt:lpstr>
      <vt:lpstr>Slide 35</vt:lpstr>
      <vt:lpstr>Development</vt:lpstr>
      <vt:lpstr>Slide 37</vt:lpstr>
      <vt:lpstr>Development</vt:lpstr>
      <vt:lpstr>Slide 39</vt:lpstr>
      <vt:lpstr>The Cranial Nerves</vt:lpstr>
      <vt:lpstr>Is there a “#0” nerve?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Review of Branchial Arches</vt:lpstr>
      <vt:lpstr>Slide 100</vt:lpstr>
      <vt:lpstr>Slide 101</vt:lpstr>
      <vt:lpstr>Slide 102</vt:lpstr>
      <vt:lpstr>Slide 103</vt:lpstr>
      <vt:lpstr>Slide 104</vt:lpstr>
      <vt:lpstr>Motor, sensory, or both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</vt:vector>
  </TitlesOfParts>
  <Company>CSUSB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Skull - Osteology</dc:subject>
  <dc:creator>Dr. Stuart Sumida</dc:creator>
  <cp:lastModifiedBy>Rega</cp:lastModifiedBy>
  <cp:revision>88</cp:revision>
  <dcterms:created xsi:type="dcterms:W3CDTF">2001-04-25T01:32:34Z</dcterms:created>
  <dcterms:modified xsi:type="dcterms:W3CDTF">2012-07-05T02:34:50Z</dcterms:modified>
</cp:coreProperties>
</file>