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325" r:id="rId3"/>
    <p:sldId id="326" r:id="rId4"/>
    <p:sldId id="324" r:id="rId5"/>
    <p:sldId id="313" r:id="rId6"/>
    <p:sldId id="274" r:id="rId7"/>
    <p:sldId id="292" r:id="rId8"/>
    <p:sldId id="329" r:id="rId9"/>
    <p:sldId id="293" r:id="rId10"/>
    <p:sldId id="294" r:id="rId11"/>
    <p:sldId id="330" r:id="rId12"/>
    <p:sldId id="332" r:id="rId13"/>
    <p:sldId id="334" r:id="rId14"/>
    <p:sldId id="333" r:id="rId15"/>
    <p:sldId id="296" r:id="rId16"/>
    <p:sldId id="328" r:id="rId17"/>
    <p:sldId id="295" r:id="rId18"/>
    <p:sldId id="331" r:id="rId19"/>
    <p:sldId id="297" r:id="rId20"/>
    <p:sldId id="298" r:id="rId21"/>
    <p:sldId id="299" r:id="rId22"/>
    <p:sldId id="335" r:id="rId23"/>
    <p:sldId id="316" r:id="rId24"/>
    <p:sldId id="318" r:id="rId25"/>
    <p:sldId id="347" r:id="rId26"/>
    <p:sldId id="370" r:id="rId27"/>
    <p:sldId id="317" r:id="rId28"/>
    <p:sldId id="306" r:id="rId29"/>
    <p:sldId id="312" r:id="rId30"/>
    <p:sldId id="320" r:id="rId31"/>
    <p:sldId id="311" r:id="rId32"/>
    <p:sldId id="308" r:id="rId33"/>
    <p:sldId id="322" r:id="rId34"/>
    <p:sldId id="309" r:id="rId35"/>
    <p:sldId id="310" r:id="rId36"/>
    <p:sldId id="337" r:id="rId37"/>
    <p:sldId id="304" r:id="rId38"/>
    <p:sldId id="305" r:id="rId39"/>
    <p:sldId id="321" r:id="rId40"/>
    <p:sldId id="301" r:id="rId41"/>
    <p:sldId id="303" r:id="rId42"/>
    <p:sldId id="364" r:id="rId43"/>
    <p:sldId id="365" r:id="rId44"/>
    <p:sldId id="366" r:id="rId45"/>
    <p:sldId id="315" r:id="rId46"/>
    <p:sldId id="314" r:id="rId47"/>
    <p:sldId id="338" r:id="rId48"/>
    <p:sldId id="342" r:id="rId49"/>
    <p:sldId id="341" r:id="rId50"/>
    <p:sldId id="348" r:id="rId51"/>
    <p:sldId id="339" r:id="rId52"/>
    <p:sldId id="340" r:id="rId53"/>
    <p:sldId id="344" r:id="rId54"/>
    <p:sldId id="345" r:id="rId55"/>
    <p:sldId id="349" r:id="rId56"/>
    <p:sldId id="350" r:id="rId57"/>
    <p:sldId id="351" r:id="rId58"/>
    <p:sldId id="352" r:id="rId59"/>
    <p:sldId id="354" r:id="rId60"/>
    <p:sldId id="353" r:id="rId61"/>
    <p:sldId id="356" r:id="rId62"/>
    <p:sldId id="358" r:id="rId63"/>
    <p:sldId id="360" r:id="rId64"/>
    <p:sldId id="361" r:id="rId65"/>
    <p:sldId id="355" r:id="rId66"/>
    <p:sldId id="367" r:id="rId67"/>
    <p:sldId id="368" r:id="rId68"/>
    <p:sldId id="369" r:id="rId69"/>
    <p:sldId id="371" r:id="rId70"/>
    <p:sldId id="375" r:id="rId7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0E0"/>
    <a:srgbClr val="33CC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683" autoAdjust="0"/>
  </p:normalViewPr>
  <p:slideViewPr>
    <p:cSldViewPr>
      <p:cViewPr>
        <p:scale>
          <a:sx n="66" d="100"/>
          <a:sy n="66" d="100"/>
        </p:scale>
        <p:origin x="-3000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5A71CF9-049D-425D-9644-7AF5C5EA40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53864-B6F7-489E-A1DE-CE0730EADC46}" type="slidenum">
              <a:rPr lang="en-US"/>
              <a:pPr/>
              <a:t>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E0ACD-2CAD-4E1E-895F-6D37228A1915}" type="slidenum">
              <a:rPr lang="en-US"/>
              <a:pPr/>
              <a:t>10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6823D-0005-49F7-A7DD-C4270DCA32CB}" type="slidenum">
              <a:rPr lang="en-US"/>
              <a:pPr/>
              <a:t>11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89F24-63FC-48B5-BCA3-E557DA884D6B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F0E67-C300-4AD3-9D26-84244778FB7F}" type="slidenum">
              <a:rPr lang="en-US"/>
              <a:pPr/>
              <a:t>13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97A28-B9DF-4599-8DF5-59B00C26C21E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74351-F381-4001-B1A0-0650C6DFD8BA}" type="slidenum">
              <a:rPr lang="en-US"/>
              <a:pPr/>
              <a:t>15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B80AB-A4DB-474E-A7FC-7BD4D2C14824}" type="slidenum">
              <a:rPr lang="en-US"/>
              <a:pPr/>
              <a:t>16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F8822-C480-4286-9E37-3C201883D42C}" type="slidenum">
              <a:rPr lang="en-US"/>
              <a:pPr/>
              <a:t>17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058E3-CEC4-43C4-A7FE-303FB0046829}" type="slidenum">
              <a:rPr lang="en-US"/>
              <a:pPr/>
              <a:t>18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D9EB9-F563-47AF-9F88-36DCE590ADE7}" type="slidenum">
              <a:rPr lang="en-US"/>
              <a:pPr/>
              <a:t>19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0B713-9763-47C5-BF01-33A200836BEE}" type="slidenum">
              <a:rPr lang="en-US"/>
              <a:pPr/>
              <a:t>2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00E96-414B-4B26-9FB8-8AE571ADCC65}" type="slidenum">
              <a:rPr lang="en-US"/>
              <a:pPr/>
              <a:t>20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A20F2-764A-4D55-9057-E47987EEC561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BA714-1B36-494C-B887-5B0ACD99C97B}" type="slidenum">
              <a:rPr lang="en-US"/>
              <a:pPr/>
              <a:t>22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720D4-8A36-4B5D-A9B7-EC542524B629}" type="slidenum">
              <a:rPr lang="en-US"/>
              <a:pPr/>
              <a:t>23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3C172-08BF-4FFF-9525-224957CA42CF}" type="slidenum">
              <a:rPr lang="en-US"/>
              <a:pPr/>
              <a:t>24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5400C-545A-4D5D-AD86-3DB83431C357}" type="slidenum">
              <a:rPr lang="en-US"/>
              <a:pPr/>
              <a:t>25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C92AF-64AC-46C7-A985-188B59247BF8}" type="slidenum">
              <a:rPr lang="en-US"/>
              <a:pPr/>
              <a:t>26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116C1-E558-482B-B8C2-337AC0D3E5D8}" type="slidenum">
              <a:rPr lang="en-US"/>
              <a:pPr/>
              <a:t>27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7DE68-98C2-4E19-84F5-7B29D90EFEDB}" type="slidenum">
              <a:rPr lang="en-US"/>
              <a:pPr/>
              <a:t>28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4EC68-5635-4B5C-ABA6-8513EC60B6A4}" type="slidenum">
              <a:rPr lang="en-US"/>
              <a:pPr/>
              <a:t>29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F0751-74B6-456E-ACD4-962D56CADDB8}" type="slidenum">
              <a:rPr lang="en-US"/>
              <a:pPr/>
              <a:t>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8D604-9396-4FA9-B471-1DFD802E8FF7}" type="slidenum">
              <a:rPr lang="en-US"/>
              <a:pPr/>
              <a:t>30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02618-8F0A-41D2-87D2-C9484036948D}" type="slidenum">
              <a:rPr lang="en-US"/>
              <a:pPr/>
              <a:t>31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3FA6C-1ADB-448D-8A67-792FF412B9E4}" type="slidenum">
              <a:rPr lang="en-US"/>
              <a:pPr/>
              <a:t>32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664CE-06D8-4A15-9990-E96D2F168DDA}" type="slidenum">
              <a:rPr lang="en-US"/>
              <a:pPr/>
              <a:t>33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FF0D2-0F96-4F91-A6D1-EA07BDB12DBC}" type="slidenum">
              <a:rPr lang="en-US"/>
              <a:pPr/>
              <a:t>34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ACD7D-4189-47C5-9FFE-9C30693F9D95}" type="slidenum">
              <a:rPr lang="en-US"/>
              <a:pPr/>
              <a:t>35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A1DEA-6CE4-4ECE-B2CF-5A651F0CF5A6}" type="slidenum">
              <a:rPr lang="en-US"/>
              <a:pPr/>
              <a:t>36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DACFE-3DAE-4DCA-8D2B-6001176C5BE2}" type="slidenum">
              <a:rPr lang="en-US"/>
              <a:pPr/>
              <a:t>37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18440-6590-42AA-9910-B3107446F6FA}" type="slidenum">
              <a:rPr lang="en-US"/>
              <a:pPr/>
              <a:t>38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7FD0E-7C8D-4A94-ADB9-61FC9699930B}" type="slidenum">
              <a:rPr lang="en-US"/>
              <a:pPr/>
              <a:t>39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6935D-5682-4367-AD39-2152F0E40A28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AF546-7854-4AFB-A98B-876F75B68656}" type="slidenum">
              <a:rPr lang="en-US"/>
              <a:pPr/>
              <a:t>40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BC314-FCE5-49CB-9632-6FD90F5AF60E}" type="slidenum">
              <a:rPr lang="en-US"/>
              <a:pPr/>
              <a:t>41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B05F4-14AC-4745-A3FF-99281CEC9994}" type="slidenum">
              <a:rPr lang="en-US"/>
              <a:pPr/>
              <a:t>42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4DBFB-02A2-4514-A243-8A8A13222207}" type="slidenum">
              <a:rPr lang="en-US"/>
              <a:pPr/>
              <a:t>43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AFA79-D406-4273-A0B6-D40B216F8843}" type="slidenum">
              <a:rPr lang="en-US"/>
              <a:pPr/>
              <a:t>44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85432-9836-45A5-879A-C61F4FA20293}" type="slidenum">
              <a:rPr lang="en-US"/>
              <a:pPr/>
              <a:t>45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B564A-F7D5-4847-9033-36E3BBEA2581}" type="slidenum">
              <a:rPr lang="en-US"/>
              <a:pPr/>
              <a:t>46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85F72-6F13-46D9-9624-E9A692942D01}" type="slidenum">
              <a:rPr lang="en-US"/>
              <a:pPr/>
              <a:t>47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9D34B-141A-4594-9B18-26985399374B}" type="slidenum">
              <a:rPr lang="en-US"/>
              <a:pPr/>
              <a:t>48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4C492-4DD2-48D0-85F0-8BC253C0AAED}" type="slidenum">
              <a:rPr lang="en-US"/>
              <a:pPr/>
              <a:t>49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1D8EF-2CAB-4AE2-B7E9-512C10787F22}" type="slidenum">
              <a:rPr lang="en-US"/>
              <a:pPr/>
              <a:t>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43DA9-495D-4B73-AC66-E45B6DF352F8}" type="slidenum">
              <a:rPr lang="en-US"/>
              <a:pPr/>
              <a:t>50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DF6CB-136F-43F0-873D-C0B8E92121D0}" type="slidenum">
              <a:rPr lang="en-US"/>
              <a:pPr/>
              <a:t>51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6141A-915C-47FE-AB4A-18785459A7F8}" type="slidenum">
              <a:rPr lang="en-US"/>
              <a:pPr/>
              <a:t>52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B8554-8DFB-4235-A4DC-DD0E54DFDB10}" type="slidenum">
              <a:rPr lang="en-US"/>
              <a:pPr/>
              <a:t>53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0EF13-186C-4A73-AEC7-BA8B8C324571}" type="slidenum">
              <a:rPr lang="en-US"/>
              <a:pPr/>
              <a:t>54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0BA42-DEF6-477A-B0B6-B076FDFEF02A}" type="slidenum">
              <a:rPr lang="en-US"/>
              <a:pPr/>
              <a:t>55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93CCF-F8C7-47C6-8ABF-5C9B64AEEC17}" type="slidenum">
              <a:rPr lang="en-US"/>
              <a:pPr/>
              <a:t>56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BFC37-6794-4A52-B300-AFCAF608F891}" type="slidenum">
              <a:rPr lang="en-US"/>
              <a:pPr/>
              <a:t>57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0C03D-939B-4B90-ABB7-3E3F563E91C9}" type="slidenum">
              <a:rPr lang="en-US"/>
              <a:pPr/>
              <a:t>58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9E43C-1C25-46D9-82A3-1CCAF8C0EA5B}" type="slidenum">
              <a:rPr lang="en-US"/>
              <a:pPr/>
              <a:t>59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D058B-AB68-4DBE-B797-866648F88F5E}" type="slidenum">
              <a:rPr lang="en-US"/>
              <a:pPr/>
              <a:t>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1DD2B-10AD-4810-8C0D-11E574A82C43}" type="slidenum">
              <a:rPr lang="en-US"/>
              <a:pPr/>
              <a:t>60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61F1B-1685-4C36-8F57-5CF92414718D}" type="slidenum">
              <a:rPr lang="en-US"/>
              <a:pPr/>
              <a:t>61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06DDC-C6F2-4D0A-AC34-BE3C3F77579B}" type="slidenum">
              <a:rPr lang="en-US"/>
              <a:pPr/>
              <a:t>62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481B5-FDE2-4020-BFF7-60A5C4C2EB3F}" type="slidenum">
              <a:rPr lang="en-US"/>
              <a:pPr/>
              <a:t>63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977D4-D0AF-4766-A78E-204013FC6576}" type="slidenum">
              <a:rPr lang="en-US"/>
              <a:pPr/>
              <a:t>64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8B72E-5C1B-486B-83E9-CE7164DE462C}" type="slidenum">
              <a:rPr lang="en-US"/>
              <a:pPr/>
              <a:t>65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17EB5-E6D7-4EAE-AAE8-DFCAADD6B5B0}" type="slidenum">
              <a:rPr lang="en-US"/>
              <a:pPr/>
              <a:t>66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77FA0-6E5B-44AD-B0B4-AB2F6E972A83}" type="slidenum">
              <a:rPr lang="en-US"/>
              <a:pPr/>
              <a:t>67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98B4B-4937-4183-A0DD-13982C38F363}" type="slidenum">
              <a:rPr lang="en-US"/>
              <a:pPr/>
              <a:t>68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22CCE-7439-4ADB-B571-2CB7FBACDCF0}" type="slidenum">
              <a:rPr lang="en-US"/>
              <a:pPr/>
              <a:t>7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D0469-15B7-43C9-8A28-47E51D1C1F4D}" type="slidenum">
              <a:rPr lang="en-US"/>
              <a:pPr/>
              <a:t>8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FF68D-F2DA-466F-A16E-2A09215BE42F}" type="slidenum">
              <a:rPr lang="en-US"/>
              <a:pPr/>
              <a:t>9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41F3-BBF7-4B37-BC3E-F94DE8980B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D7AB6-C55F-40E1-829D-BB45514EC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357E1-53B5-4803-95AC-03583152E4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08D028-5F9D-49B7-AECB-43EC55D36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E0B32E-644D-46D6-BC0E-382B587B7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AE56E-44BD-4653-9AE7-CC7761B19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C2775-6872-47B5-B0E1-678BA3B54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7CD73-FC70-4BC9-90D8-D1276A736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32169-BEF3-4FF9-876D-853CAA7E45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C4180-CFF8-4B39-ABA7-A16DD2F2AF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E6C54-F86F-46D2-B358-447B50490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D4241-585A-4893-B2BB-AF65D55E7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601E1-1B72-49EA-93FA-6EDACE430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00C5AB-049D-4F86-BF11-F840BEB137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41325" y="239713"/>
            <a:ext cx="4176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/>
              <a:t>Biology 323</a:t>
            </a:r>
          </a:p>
          <a:p>
            <a:r>
              <a:rPr lang="en-US" sz="2000" i="1" dirty="0"/>
              <a:t>Human Anatomy for Biology Majors</a:t>
            </a:r>
          </a:p>
          <a:p>
            <a:r>
              <a:rPr lang="en-US" sz="2000" i="1" dirty="0" smtClean="0"/>
              <a:t>Lecture </a:t>
            </a:r>
            <a:r>
              <a:rPr lang="en-US" sz="2000" i="1" dirty="0"/>
              <a:t>4</a:t>
            </a:r>
          </a:p>
          <a:p>
            <a:r>
              <a:rPr lang="en-US" sz="2000" i="1" dirty="0"/>
              <a:t>Dr. Stuart S. Sumida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2906713"/>
            <a:ext cx="9063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chemeClr val="tx2"/>
                </a:solidFill>
              </a:rPr>
              <a:t>Appendicular Skeleton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ipPho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019175"/>
            <a:ext cx="8458200" cy="486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BabyHip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85875"/>
            <a:ext cx="9144000" cy="428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Pelvis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3050"/>
            <a:ext cx="9144000" cy="6310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elvis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6688" y="0"/>
            <a:ext cx="62690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elvis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04900"/>
            <a:ext cx="9144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etu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85738"/>
            <a:ext cx="6553200" cy="648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ip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imorphism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"/>
            <a:ext cx="3544888" cy="6477000"/>
          </a:xfrm>
          <a:prstGeom prst="rect">
            <a:avLst/>
          </a:prstGeom>
          <a:noFill/>
        </p:spPr>
      </p:pic>
      <p:pic>
        <p:nvPicPr>
          <p:cNvPr id="49155" name="Picture 3" descr="Dimorphism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0" y="228600"/>
            <a:ext cx="3640138" cy="6477000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870325" y="1030288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Female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022725" y="4002088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Pelvis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8153400" cy="5008563"/>
          </a:xfrm>
          <a:prstGeom prst="rect">
            <a:avLst/>
          </a:prstGeom>
          <a:noFill/>
        </p:spPr>
      </p:pic>
      <p:pic>
        <p:nvPicPr>
          <p:cNvPr id="90115" name="Picture 3" descr="Pelvis3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1295400"/>
            <a:ext cx="2819400" cy="246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apula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3363" y="0"/>
            <a:ext cx="61341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026" descr="Dev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9888" y="228600"/>
            <a:ext cx="3324225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capula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9038" y="0"/>
            <a:ext cx="42259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TrunkCrania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16013"/>
            <a:ext cx="9144000" cy="462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sssh0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8425"/>
            <a:ext cx="9144000" cy="666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26" descr="Femu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-6350"/>
            <a:ext cx="7315200" cy="687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26" descr="FemurPho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0"/>
            <a:ext cx="59991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FemurTrabecula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"/>
            <a:ext cx="9144000" cy="5559425"/>
          </a:xfrm>
          <a:prstGeom prst="rect">
            <a:avLst/>
          </a:prstGeom>
          <a:noFill/>
        </p:spPr>
      </p:pic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685800" y="5851525"/>
            <a:ext cx="800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 Unicode MS" pitchFamily="34" charset="-128"/>
                <a:cs typeface="Arial" charset="0"/>
              </a:rPr>
              <a:t>Notice buttress-like trabecular orientation of proximal femur for transfer of weight through head of the femur to cortical bone of femoral shaft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905000" y="5257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  <a:latin typeface="Arial Unicode MS" pitchFamily="34" charset="-128"/>
                <a:cs typeface="Arial" charset="0"/>
              </a:rPr>
              <a:t>Normal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6553200" y="52578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  <a:latin typeface="Arial Unicode MS" pitchFamily="34" charset="-128"/>
                <a:cs typeface="Arial" charset="0"/>
              </a:rPr>
              <a:t>Osteoporotic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562600" cy="6324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895600" y="2743200"/>
            <a:ext cx="381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empus Sans ITC" pitchFamily="82" charset="0"/>
                <a:cs typeface="Arial" charset="0"/>
              </a:rPr>
              <a:t>2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3276600" y="2133600"/>
            <a:ext cx="457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empus Sans ITC" pitchFamily="82" charset="0"/>
                <a:cs typeface="Arial" charset="0"/>
              </a:rPr>
              <a:t>1</a:t>
            </a:r>
          </a:p>
        </p:txBody>
      </p:sp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486400" cy="6359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048000" y="2819400"/>
            <a:ext cx="304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3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2057400" y="3733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4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4038600" y="1905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5</a:t>
            </a:r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5181600" y="838200"/>
            <a:ext cx="3962400" cy="3292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US" sz="2000" dirty="0">
              <a:latin typeface="Tempus Sans ITC" pitchFamily="82" charset="0"/>
              <a:cs typeface="Arial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NECK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INTERTROCHANTERIC LINE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INTERTROCHANTERIC CREST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LESSER TROCHANTER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GREATER TROCHANTER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2498725" y="1944688"/>
            <a:ext cx="354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  <a:p>
            <a:endParaRPr lang="en-US"/>
          </a:p>
          <a:p>
            <a:r>
              <a:rPr lang="en-US"/>
              <a:t>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89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9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utoUpdateAnimBg="0"/>
      <p:bldP spid="189444" grpId="0" autoUpdateAnimBg="0"/>
      <p:bldP spid="189446" grpId="0"/>
      <p:bldP spid="1894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emurCom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1371600"/>
            <a:ext cx="4876800" cy="3711575"/>
          </a:xfrm>
          <a:prstGeom prst="rect">
            <a:avLst/>
          </a:prstGeom>
          <a:noFill/>
        </p:spPr>
      </p:pic>
      <p:pic>
        <p:nvPicPr>
          <p:cNvPr id="71683" name="Picture 3" descr="FemurComp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990600"/>
            <a:ext cx="3482975" cy="434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umeru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9638" y="0"/>
            <a:ext cx="47863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ibi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85738"/>
            <a:ext cx="7162800" cy="648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ev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4588" y="228600"/>
            <a:ext cx="4313237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ibul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-6350"/>
            <a:ext cx="80772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TibFi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76200"/>
            <a:ext cx="7010400" cy="6704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Radiu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1763" y="182563"/>
            <a:ext cx="6340475" cy="649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Uln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4950" y="238125"/>
            <a:ext cx="6132513" cy="638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026" descr="RadiusUln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3100" y="0"/>
            <a:ext cx="2717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RadiusUlna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6388" y="0"/>
            <a:ext cx="59896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sssh0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3213"/>
            <a:ext cx="9144000" cy="625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an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93913" y="0"/>
            <a:ext cx="49577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and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22425" y="141288"/>
            <a:ext cx="5897563" cy="6573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oo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5975" y="0"/>
            <a:ext cx="4972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Dev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98700" y="304800"/>
            <a:ext cx="4546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oot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3700" y="0"/>
            <a:ext cx="58150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ootPho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68525" y="0"/>
            <a:ext cx="4806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Darwin fee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52400"/>
            <a:ext cx="8001000" cy="6705600"/>
          </a:xfrm>
          <a:prstGeom prst="rect">
            <a:avLst/>
          </a:prstGeom>
          <a:noFill/>
        </p:spPr>
      </p:pic>
      <p:sp>
        <p:nvSpPr>
          <p:cNvPr id="183299" name="Line 3"/>
          <p:cNvSpPr>
            <a:spLocks noChangeShapeType="1"/>
          </p:cNvSpPr>
          <p:nvPr/>
        </p:nvSpPr>
        <p:spPr bwMode="auto">
          <a:xfrm flipH="1">
            <a:off x="2209800" y="2895600"/>
            <a:ext cx="685800" cy="2286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auto">
          <a:xfrm>
            <a:off x="2209800" y="3124200"/>
            <a:ext cx="76200" cy="3048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 flipV="1">
            <a:off x="2286000" y="3124200"/>
            <a:ext cx="838200" cy="3048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 flipH="1" flipV="1">
            <a:off x="2895600" y="2895600"/>
            <a:ext cx="152400" cy="2286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1447800" y="2209800"/>
            <a:ext cx="2286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flipV="1">
            <a:off x="1676400" y="2971800"/>
            <a:ext cx="533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 flipH="1" flipV="1">
            <a:off x="1981200" y="1981200"/>
            <a:ext cx="2286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3429000" y="106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 flipH="1">
            <a:off x="1447800" y="1981200"/>
            <a:ext cx="533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>
            <a:off x="1752600" y="3581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1447800" y="3276600"/>
            <a:ext cx="76200" cy="6096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 flipV="1">
            <a:off x="1524000" y="3657600"/>
            <a:ext cx="533400" cy="2286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H="1" flipV="1">
            <a:off x="1905000" y="3124200"/>
            <a:ext cx="152400" cy="4572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 flipH="1">
            <a:off x="1447800" y="3124200"/>
            <a:ext cx="457200" cy="1524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>
            <a:off x="1600200" y="3886200"/>
            <a:ext cx="2286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2057400" y="3810000"/>
            <a:ext cx="381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5" name="Oval 19"/>
          <p:cNvSpPr>
            <a:spLocks noChangeArrowheads="1"/>
          </p:cNvSpPr>
          <p:nvPr/>
        </p:nvSpPr>
        <p:spPr bwMode="auto">
          <a:xfrm>
            <a:off x="2362200" y="3429000"/>
            <a:ext cx="228600" cy="228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6" name="Oval 20"/>
          <p:cNvSpPr>
            <a:spLocks noChangeArrowheads="1"/>
          </p:cNvSpPr>
          <p:nvPr/>
        </p:nvSpPr>
        <p:spPr bwMode="auto">
          <a:xfrm>
            <a:off x="2590800" y="3352800"/>
            <a:ext cx="228600" cy="228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7" name="Oval 21"/>
          <p:cNvSpPr>
            <a:spLocks noChangeArrowheads="1"/>
          </p:cNvSpPr>
          <p:nvPr/>
        </p:nvSpPr>
        <p:spPr bwMode="auto">
          <a:xfrm>
            <a:off x="2895600" y="3200400"/>
            <a:ext cx="228600" cy="228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8" name="Line 22"/>
          <p:cNvSpPr>
            <a:spLocks noChangeShapeType="1"/>
          </p:cNvSpPr>
          <p:nvPr/>
        </p:nvSpPr>
        <p:spPr bwMode="auto">
          <a:xfrm>
            <a:off x="2438400" y="3810000"/>
            <a:ext cx="4572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9" name="Line 23"/>
          <p:cNvSpPr>
            <a:spLocks noChangeShapeType="1"/>
          </p:cNvSpPr>
          <p:nvPr/>
        </p:nvSpPr>
        <p:spPr bwMode="auto">
          <a:xfrm>
            <a:off x="2743200" y="3657600"/>
            <a:ext cx="4572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>
            <a:off x="3048000" y="3505200"/>
            <a:ext cx="5334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21" name="Text Box 25"/>
          <p:cNvSpPr txBox="1">
            <a:spLocks noChangeArrowheads="1"/>
          </p:cNvSpPr>
          <p:nvPr/>
        </p:nvSpPr>
        <p:spPr bwMode="auto">
          <a:xfrm>
            <a:off x="1676400" y="2286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cs typeface="Arial" charset="0"/>
              </a:rPr>
              <a:t>C</a:t>
            </a:r>
          </a:p>
        </p:txBody>
      </p:sp>
      <p:sp>
        <p:nvSpPr>
          <p:cNvPr id="183322" name="Text Box 26"/>
          <p:cNvSpPr txBox="1">
            <a:spLocks noChangeArrowheads="1"/>
          </p:cNvSpPr>
          <p:nvPr/>
        </p:nvSpPr>
        <p:spPr bwMode="auto">
          <a:xfrm>
            <a:off x="1524000" y="3352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CC00"/>
                </a:solidFill>
                <a:cs typeface="Arial" charset="0"/>
              </a:rPr>
              <a:t>CU</a:t>
            </a:r>
          </a:p>
        </p:txBody>
      </p:sp>
      <p:sp>
        <p:nvSpPr>
          <p:cNvPr id="183323" name="Text Box 27"/>
          <p:cNvSpPr txBox="1">
            <a:spLocks noChangeArrowheads="1"/>
          </p:cNvSpPr>
          <p:nvPr/>
        </p:nvSpPr>
        <p:spPr bwMode="auto">
          <a:xfrm>
            <a:off x="2438400" y="2971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cs typeface="Arial" charset="0"/>
            </a:endParaRPr>
          </a:p>
        </p:txBody>
      </p:sp>
      <p:sp>
        <p:nvSpPr>
          <p:cNvPr id="183324" name="Text Box 28"/>
          <p:cNvSpPr txBox="1">
            <a:spLocks noChangeArrowheads="1"/>
          </p:cNvSpPr>
          <p:nvPr/>
        </p:nvSpPr>
        <p:spPr bwMode="auto">
          <a:xfrm>
            <a:off x="22860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66FF"/>
                </a:solidFill>
                <a:cs typeface="Arial" charset="0"/>
              </a:rPr>
              <a:t>Nav</a:t>
            </a:r>
          </a:p>
        </p:txBody>
      </p:sp>
      <p:sp>
        <p:nvSpPr>
          <p:cNvPr id="183325" name="Text Box 29"/>
          <p:cNvSpPr txBox="1">
            <a:spLocks noChangeArrowheads="1"/>
          </p:cNvSpPr>
          <p:nvPr/>
        </p:nvSpPr>
        <p:spPr bwMode="auto">
          <a:xfrm>
            <a:off x="0" y="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274638"/>
            <a:ext cx="2590800" cy="3763962"/>
          </a:xfrm>
        </p:spPr>
        <p:txBody>
          <a:bodyPr/>
          <a:lstStyle/>
          <a:p>
            <a:pPr marL="838200" indent="-838200"/>
            <a:r>
              <a:rPr lang="en-US" sz="2400" u="sng"/>
              <a:t/>
            </a:r>
            <a:br>
              <a:rPr lang="en-US" sz="2400" u="sng"/>
            </a:br>
            <a:r>
              <a:rPr lang="en-US" sz="2400" u="sng"/>
              <a:t>  </a:t>
            </a:r>
            <a:r>
              <a:rPr lang="en-US" sz="2400" u="sng">
                <a:solidFill>
                  <a:schemeClr val="bg1"/>
                </a:solidFill>
              </a:rPr>
              <a:t>Anatomical Joints:</a:t>
            </a:r>
            <a:r>
              <a:rPr lang="en-US" sz="2000">
                <a:solidFill>
                  <a:schemeClr val="bg1"/>
                </a:solidFill>
              </a:rPr>
              <a:t> 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/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folHlink"/>
                </a:solidFill>
              </a:rPr>
              <a:t>Talo-crural</a:t>
            </a:r>
            <a:br>
              <a:rPr lang="en-US" sz="2000" b="1">
                <a:solidFill>
                  <a:schemeClr val="folHlink"/>
                </a:solidFill>
              </a:rPr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 b="1">
                <a:solidFill>
                  <a:srgbClr val="FF0000"/>
                </a:solidFill>
              </a:rPr>
              <a:t>Talo-calcaneal-Navicular  joints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</p:txBody>
      </p:sp>
      <p:pic>
        <p:nvPicPr>
          <p:cNvPr id="184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2250" y="0"/>
            <a:ext cx="6940550" cy="6870700"/>
          </a:xfrm>
          <a:noFill/>
          <a:ln/>
        </p:spPr>
      </p:pic>
      <p:sp>
        <p:nvSpPr>
          <p:cNvPr id="184324" name="Line 4"/>
          <p:cNvSpPr>
            <a:spLocks noChangeShapeType="1"/>
          </p:cNvSpPr>
          <p:nvPr/>
        </p:nvSpPr>
        <p:spPr bwMode="auto">
          <a:xfrm flipH="1">
            <a:off x="3657600" y="1676400"/>
            <a:ext cx="3733800" cy="914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 flipH="1">
            <a:off x="4648200" y="3352800"/>
            <a:ext cx="2971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 flipH="1">
            <a:off x="3200400" y="3657600"/>
            <a:ext cx="2895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381000" y="609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ANKLE </a:t>
            </a:r>
            <a:r>
              <a:rPr lang="en-US" sz="1800">
                <a:cs typeface="Arial" charset="0"/>
              </a:rPr>
              <a:t>lateral</a:t>
            </a:r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 flipH="1">
            <a:off x="3962400" y="2743200"/>
            <a:ext cx="990600" cy="3200400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4419600" y="24384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cs typeface="Arial" charset="0"/>
              </a:rPr>
              <a:t>Transverse tarsal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2514600" y="2438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fibula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3429000" y="1219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tibia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62000" y="4876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calcaneus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cuboid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3352800" y="3352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talus</a:t>
            </a: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4800600" y="6172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5</a:t>
            </a:r>
            <a:r>
              <a:rPr lang="en-US" sz="1800" baseline="30000">
                <a:cs typeface="Arial" charset="0"/>
              </a:rPr>
              <a:t>th</a:t>
            </a:r>
            <a:r>
              <a:rPr lang="en-US" sz="1800">
                <a:cs typeface="Arial" charset="0"/>
              </a:rPr>
              <a:t> metatarsal</a:t>
            </a:r>
          </a:p>
        </p:txBody>
      </p:sp>
      <p:sp>
        <p:nvSpPr>
          <p:cNvPr id="184336" name="Text Box 16"/>
          <p:cNvSpPr txBox="1">
            <a:spLocks noChangeArrowheads="1"/>
          </p:cNvSpPr>
          <p:nvPr/>
        </p:nvSpPr>
        <p:spPr bwMode="auto">
          <a:xfrm>
            <a:off x="4572000" y="4038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cs typeface="Arial" charset="0"/>
            </a:endParaRPr>
          </a:p>
        </p:txBody>
      </p:sp>
      <p:sp>
        <p:nvSpPr>
          <p:cNvPr id="184337" name="Text Box 17"/>
          <p:cNvSpPr txBox="1">
            <a:spLocks noChangeArrowheads="1"/>
          </p:cNvSpPr>
          <p:nvPr/>
        </p:nvSpPr>
        <p:spPr bwMode="auto">
          <a:xfrm>
            <a:off x="4648200" y="4038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NV</a:t>
            </a:r>
          </a:p>
        </p:txBody>
      </p:sp>
      <p:sp>
        <p:nvSpPr>
          <p:cNvPr id="184338" name="Text Box 18"/>
          <p:cNvSpPr txBox="1">
            <a:spLocks noChangeArrowheads="1"/>
          </p:cNvSpPr>
          <p:nvPr/>
        </p:nvSpPr>
        <p:spPr bwMode="auto">
          <a:xfrm>
            <a:off x="5105400" y="4572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CUN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4" grpId="0" animBg="1"/>
      <p:bldP spid="184325" grpId="0" animBg="1"/>
      <p:bldP spid="184326" grpId="0" animBg="1"/>
      <p:bldP spid="184328" grpId="0" animBg="1"/>
      <p:bldP spid="184329" grpId="0"/>
      <p:bldP spid="184335" grpId="0"/>
      <p:bldP spid="1843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foot-MRsc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381000"/>
            <a:ext cx="7696200" cy="6096000"/>
          </a:xfrm>
          <a:prstGeom prst="rect">
            <a:avLst/>
          </a:prstGeom>
          <a:noFill/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8305800" y="3886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cuboid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8001000" y="2971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calcaneus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8229600" y="2057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talus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8288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navicular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8382000" y="609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tibia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1143000" y="4191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2</a:t>
            </a:r>
            <a:r>
              <a:rPr lang="en-US" sz="1800" baseline="30000">
                <a:cs typeface="Arial" charset="0"/>
              </a:rPr>
              <a:t>nd</a:t>
            </a:r>
            <a:r>
              <a:rPr lang="en-US" sz="1800">
                <a:cs typeface="Arial" charset="0"/>
              </a:rPr>
              <a:t> metatarsal</a:t>
            </a: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A64A97"/>
                </a:solidFill>
                <a:cs typeface="Arial" charset="0"/>
              </a:rPr>
              <a:t>Objective 3:</a:t>
            </a:r>
            <a:r>
              <a:rPr lang="en-US" sz="1800" b="1">
                <a:cs typeface="Arial" charset="0"/>
              </a:rPr>
              <a:t>  JOINTS and LIGAMENTS OF THE FOOT &amp; ANKLE</a:t>
            </a:r>
            <a:r>
              <a:rPr lang="en-US" sz="1800">
                <a:cs typeface="Arial" charset="0"/>
              </a:rPr>
              <a:t>/ </a:t>
            </a:r>
            <a:r>
              <a:rPr lang="en-US" sz="1800" b="1">
                <a:cs typeface="Arial" charset="0"/>
              </a:rPr>
              <a:t>Parasagittal MRI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ruciat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282575"/>
            <a:ext cx="7315200" cy="616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ollateral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677863"/>
            <a:ext cx="8610600" cy="555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App-Forearm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38600" y="152400"/>
            <a:ext cx="4727575" cy="6324600"/>
          </a:xfrm>
          <a:noFill/>
          <a:ln/>
        </p:spPr>
      </p:pic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304800" y="2514600"/>
            <a:ext cx="3521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Note interosseus membrane</a:t>
            </a:r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>
            <a:off x="2819400" y="3124200"/>
            <a:ext cx="2362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>
            <a:off x="7543800" y="2667000"/>
            <a:ext cx="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App-Shoulder2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369888"/>
            <a:ext cx="9144000" cy="5965825"/>
          </a:xfrm>
          <a:noFill/>
          <a:ln/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3641725" y="1563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3641725" y="954088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2B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727325" y="1335088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2A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5089525" y="4968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441325" y="3392488"/>
            <a:ext cx="34734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Major Ligaments</a:t>
            </a:r>
          </a:p>
          <a:p>
            <a:pPr marL="457200" indent="-457200">
              <a:buFontTx/>
              <a:buAutoNum type="arabicPeriod"/>
            </a:pPr>
            <a:r>
              <a:rPr lang="en-US"/>
              <a:t>Coracoacromial lig.</a:t>
            </a:r>
          </a:p>
          <a:p>
            <a:pPr marL="457200" indent="-457200">
              <a:buFontTx/>
              <a:buAutoNum type="arabicPeriod" startAt="2"/>
            </a:pPr>
            <a:r>
              <a:rPr lang="en-US"/>
              <a:t>Coracoclavicular lig.</a:t>
            </a:r>
          </a:p>
          <a:p>
            <a:pPr marL="457200" indent="-457200"/>
            <a:r>
              <a:rPr lang="en-US"/>
              <a:t>      2A. Conoid</a:t>
            </a:r>
          </a:p>
          <a:p>
            <a:pPr marL="457200" indent="-457200"/>
            <a:r>
              <a:rPr lang="en-US"/>
              <a:t>      2B. Trapezoid</a:t>
            </a:r>
          </a:p>
          <a:p>
            <a:pPr marL="457200" indent="-457200"/>
            <a:r>
              <a:rPr lang="en-US"/>
              <a:t>3.  Acromioclavicular lig.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App-Shoulder1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2400" y="4763"/>
            <a:ext cx="8991600" cy="681355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26" descr="TrunkCrania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16013"/>
            <a:ext cx="9144000" cy="462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hip joint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8839200" cy="4733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App-HipJoint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8600" y="128588"/>
            <a:ext cx="8534400" cy="6335712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App-HipJoint2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936625"/>
            <a:ext cx="9144000" cy="4832350"/>
          </a:xfrm>
          <a:noFill/>
          <a:ln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3581400" cy="5530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ACETABULUM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cs typeface="Arial" charset="0"/>
              </a:rPr>
              <a:t>INCOMPLETE RING OF BONE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600">
                <a:solidFill>
                  <a:srgbClr val="FFFFFF"/>
                </a:solidFill>
                <a:cs typeface="Arial" charset="0"/>
              </a:rPr>
              <a:t>LUNATE (ARTICULAR) CRESCENT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600">
                <a:solidFill>
                  <a:srgbClr val="FFFFFF"/>
                </a:solidFill>
                <a:cs typeface="Arial" charset="0"/>
              </a:rPr>
              <a:t>ACETABULAR FOSSA WITH INTRA-ARTICULAR FAT PAD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600">
                <a:solidFill>
                  <a:srgbClr val="FFFFFF"/>
                </a:solidFill>
                <a:cs typeface="Arial" charset="0"/>
              </a:rPr>
              <a:t>LABRUM – FIBROCARTILAGENOUS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600">
                <a:solidFill>
                  <a:srgbClr val="FFFFFF"/>
                </a:solidFill>
                <a:cs typeface="Arial" charset="0"/>
              </a:rPr>
              <a:t>TRANSVERSE ARTICULAR LIGAMENT (DEMARCATING FORAMEN FOR COMMUNICATION OF NERVES, VESSELS.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600">
                <a:solidFill>
                  <a:srgbClr val="FFFFFF"/>
                </a:solidFill>
                <a:cs typeface="Arial" charset="0"/>
              </a:rPr>
              <a:t>Ant. Obturator ARTERY/VEIN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600">
                <a:solidFill>
                  <a:srgbClr val="FFFFFF"/>
                </a:solidFill>
                <a:cs typeface="Arial" charset="0"/>
              </a:rPr>
              <a:t>Posterior Obturator ARTERY/VEIN source of acetabular vessels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endParaRPr lang="en-US" sz="16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0"/>
            <a:ext cx="5181600" cy="518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6200" y="0"/>
            <a:ext cx="5257800" cy="5168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6477000" y="3733800"/>
            <a:ext cx="381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empus Sans ITC" pitchFamily="82" charset="0"/>
                <a:cs typeface="Arial" charset="0"/>
              </a:rPr>
              <a:t>4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7086600" y="3962400"/>
            <a:ext cx="381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empus Sans ITC" pitchFamily="82" charset="0"/>
                <a:cs typeface="Arial" charset="0"/>
              </a:rPr>
              <a:t>5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4800600" y="1371600"/>
            <a:ext cx="304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empus Sans ITC" pitchFamily="82" charset="0"/>
                <a:cs typeface="Arial" charset="0"/>
              </a:rPr>
              <a:t>3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6248400" y="990600"/>
            <a:ext cx="457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empus Sans ITC" pitchFamily="82" charset="0"/>
                <a:cs typeface="Arial" charset="0"/>
              </a:rPr>
              <a:t>1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6248400" y="2209800"/>
            <a:ext cx="5334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empus Sans ITC" pitchFamily="82" charset="0"/>
                <a:cs typeface="Arial" charset="0"/>
              </a:rPr>
              <a:t>2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5715000" y="4267200"/>
            <a:ext cx="457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empus Sans ITC" pitchFamily="82" charset="0"/>
                <a:cs typeface="Arial" charset="0"/>
              </a:rPr>
              <a:t>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7200"/>
            <a:ext cx="5791200" cy="5791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5867400" y="838200"/>
            <a:ext cx="3048000" cy="4003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cs typeface="Arial" charset="0"/>
              </a:rPr>
              <a:t>ACETABULAR FOSSA WITH INTRA-ARTICULAR FAT PAD</a:t>
            </a:r>
          </a:p>
          <a:p>
            <a:pPr marL="457200" indent="-457200">
              <a:spcBef>
                <a:spcPct val="50000"/>
              </a:spcBef>
            </a:pPr>
            <a:endParaRPr lang="en-US" sz="1600">
              <a:solidFill>
                <a:srgbClr val="FFFFFF"/>
              </a:solidFill>
              <a:cs typeface="Arial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1600">
              <a:solidFill>
                <a:srgbClr val="FFFFFF"/>
              </a:solidFill>
              <a:cs typeface="Arial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1600">
              <a:solidFill>
                <a:srgbClr val="FFFFFF"/>
              </a:solidFill>
              <a:cs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cs typeface="Arial" charset="0"/>
              </a:rPr>
              <a:t>TRANSVERSE ARTICULAR LIGAMENT </a:t>
            </a:r>
          </a:p>
          <a:p>
            <a:pPr marL="457200" indent="-457200">
              <a:spcBef>
                <a:spcPct val="50000"/>
              </a:spcBef>
            </a:pPr>
            <a:endParaRPr lang="en-US" sz="1600">
              <a:solidFill>
                <a:srgbClr val="FFFFFF"/>
              </a:solidFill>
              <a:cs typeface="Arial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1600">
              <a:solidFill>
                <a:srgbClr val="FFFFFF"/>
              </a:solidFill>
              <a:cs typeface="Arial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1600">
              <a:cs typeface="Arial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1600">
              <a:cs typeface="Arial" charset="0"/>
            </a:endParaRPr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 flipH="1">
            <a:off x="3276600" y="1066800"/>
            <a:ext cx="2667000" cy="1600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>
            <a:off x="990600" y="1219200"/>
            <a:ext cx="1066800" cy="762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 flipH="1">
            <a:off x="2590800" y="2819400"/>
            <a:ext cx="3200400" cy="19050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47" name="Line 7"/>
          <p:cNvSpPr>
            <a:spLocks noChangeShapeType="1"/>
          </p:cNvSpPr>
          <p:nvPr/>
        </p:nvSpPr>
        <p:spPr bwMode="auto">
          <a:xfrm flipV="1">
            <a:off x="1600200" y="5105400"/>
            <a:ext cx="114300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2667000" y="2971800"/>
            <a:ext cx="1143000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cs typeface="Arial" charset="0"/>
              </a:rPr>
              <a:t>FEMORAL LIG.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0" y="5105400"/>
            <a:ext cx="2514600" cy="1527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CC33"/>
                </a:solidFill>
                <a:cs typeface="Arial" charset="0"/>
              </a:rPr>
              <a:t>POSTERIOR Obturator ARTERY/ VEIN supplies ligament of fovea capitus femoris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rgbClr val="33CC33"/>
              </a:solidFill>
              <a:cs typeface="Arial" charset="0"/>
            </a:endParaRP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152400" y="895350"/>
            <a:ext cx="10287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cs typeface="Arial" charset="0"/>
              </a:rPr>
              <a:t>LABRUM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5943600" y="3886200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FEMORAL LIGAMENT DOES NOT PREVENT DISLOCATION OF FEMURAL HEAD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781800" cy="66659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5562600" y="1905000"/>
            <a:ext cx="3200400" cy="20145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cs typeface="Arial" charset="0"/>
              </a:rPr>
              <a:t>PUBOFEMORAL LIGAMENT ATTACHMENT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cs typeface="Arial" charset="0"/>
              </a:rPr>
              <a:t>to inferior neck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1752600"/>
            <a:ext cx="2438400" cy="176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ILIOFEMORAL LIGAMENT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Attaches to intertrochanteric line of femur</a:t>
            </a:r>
          </a:p>
        </p:txBody>
      </p:sp>
      <p:sp>
        <p:nvSpPr>
          <p:cNvPr id="167941" name="Line 5"/>
          <p:cNvSpPr>
            <a:spLocks noChangeShapeType="1"/>
          </p:cNvSpPr>
          <p:nvPr/>
        </p:nvSpPr>
        <p:spPr bwMode="auto">
          <a:xfrm flipH="1">
            <a:off x="2819400" y="4191000"/>
            <a:ext cx="1600200" cy="609600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 flipH="1">
            <a:off x="2819400" y="4038600"/>
            <a:ext cx="1447800" cy="762000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 flipH="1">
            <a:off x="2819400" y="3810000"/>
            <a:ext cx="1219200" cy="990600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H="1">
            <a:off x="1905000" y="2971800"/>
            <a:ext cx="1143000" cy="1371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flipH="1">
            <a:off x="2209800" y="3048000"/>
            <a:ext cx="838200" cy="1676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 flipH="1">
            <a:off x="2667000" y="3048000"/>
            <a:ext cx="457200" cy="2362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utoUpdateAnimBg="0"/>
      <p:bldP spid="167940" grpId="0" autoUpdateAnimBg="0"/>
      <p:bldP spid="167941" grpId="0" animBg="1"/>
      <p:bldP spid="167942" grpId="0" animBg="1"/>
      <p:bldP spid="167943" grpId="0" animBg="1"/>
      <p:bldP spid="167944" grpId="0" animBg="1"/>
      <p:bldP spid="167945" grpId="0" animBg="1"/>
      <p:bldP spid="16794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98513"/>
            <a:ext cx="6172200" cy="60594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5715000" y="2438400"/>
            <a:ext cx="2743200" cy="24415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ILIOFEMORAL LIGAMENT</a:t>
            </a:r>
            <a:r>
              <a:rPr lang="en-US" sz="28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Attaches to intertrochanteric line of femur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3124200" cy="1006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ISHIOFEMORAL LIGAMENT</a:t>
            </a:r>
            <a:r>
              <a:rPr lang="en-US" sz="2000">
                <a:cs typeface="Arial" charset="0"/>
              </a:rPr>
              <a:t> to superior posterior neck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H="1">
            <a:off x="3048000" y="3505200"/>
            <a:ext cx="838200" cy="15240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flipH="1">
            <a:off x="2971800" y="3505200"/>
            <a:ext cx="533400" cy="13716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 flipH="1">
            <a:off x="2819400" y="3429000"/>
            <a:ext cx="533400" cy="12954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>
            <a:off x="1981200" y="3810000"/>
            <a:ext cx="152400" cy="609600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2133600" y="3733800"/>
            <a:ext cx="152400" cy="685800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  <p:bldP spid="168966" grpId="0" animBg="1"/>
      <p:bldP spid="168967" grpId="0" animBg="1"/>
      <p:bldP spid="168968" grpId="0" animBg="1"/>
      <p:bldP spid="16896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010400" cy="6891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7010400" cy="6891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810000" y="4038600"/>
            <a:ext cx="5334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empus Sans ITC" pitchFamily="82" charset="0"/>
                <a:cs typeface="Arial" charset="0"/>
              </a:rPr>
              <a:t>1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057400" y="3581400"/>
            <a:ext cx="381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empus Sans ITC" pitchFamily="82" charset="0"/>
                <a:cs typeface="Arial" charset="0"/>
              </a:rPr>
              <a:t>2</a:t>
            </a: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2743200" y="3733800"/>
            <a:ext cx="304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empus Sans ITC" pitchFamily="82" charset="0"/>
                <a:cs typeface="Arial" charset="0"/>
              </a:rPr>
              <a:t>3</a:t>
            </a: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5638800" y="838200"/>
            <a:ext cx="3124200" cy="176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FEMORAL LIGAMENTS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PUBOFEMORAL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ISHIOFEMORAL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ILIOFEMORAL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410200" cy="541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2133600" y="4572000"/>
            <a:ext cx="2590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empus Sans ITC" pitchFamily="82" charset="0"/>
                <a:cs typeface="Arial" charset="0"/>
              </a:rPr>
              <a:t>ANTERIOR VIEW</a:t>
            </a:r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486400" cy="538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5486400" cy="53927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5562600" cy="5467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4343400" y="1371600"/>
            <a:ext cx="4572000" cy="176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FEMORAL LIGAMENTS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PUBOFEMORAL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ISHIOFEMORAL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ILIOFEMORAL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2743200" y="2895600"/>
            <a:ext cx="685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3336925" y="24780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1812925" y="5373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 flipV="1">
            <a:off x="2057400" y="3733800"/>
            <a:ext cx="609600" cy="1600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valgus kne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533400"/>
            <a:ext cx="2655888" cy="6096000"/>
          </a:xfrm>
          <a:prstGeom prst="rect">
            <a:avLst/>
          </a:prstGeom>
          <a:noFill/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3733800" y="762000"/>
            <a:ext cx="4572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Note that the articulation of the femur at the tibia is not straight (180 degrees)</a:t>
            </a:r>
          </a:p>
          <a:p>
            <a:pPr>
              <a:spcBef>
                <a:spcPct val="50000"/>
              </a:spcBef>
            </a:pPr>
            <a:endParaRPr lang="en-US" b="1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cs typeface="Arial" charset="0"/>
              </a:rPr>
              <a:t>This angle is know as the VALGUS angle. Typically 170-175 degrees but …</a:t>
            </a:r>
          </a:p>
          <a:p>
            <a:pPr>
              <a:spcBef>
                <a:spcPct val="50000"/>
              </a:spcBef>
            </a:pPr>
            <a:endParaRPr lang="en-US" sz="2800" b="1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It is more often greater in women because of the more widely-spaced acetabula.</a:t>
            </a:r>
          </a:p>
        </p:txBody>
      </p:sp>
      <p:sp>
        <p:nvSpPr>
          <p:cNvPr id="173060" name="Line 4"/>
          <p:cNvSpPr>
            <a:spLocks noChangeShapeType="1"/>
          </p:cNvSpPr>
          <p:nvPr/>
        </p:nvSpPr>
        <p:spPr bwMode="auto">
          <a:xfrm>
            <a:off x="914400" y="1752600"/>
            <a:ext cx="990600" cy="4191000"/>
          </a:xfrm>
          <a:prstGeom prst="line">
            <a:avLst/>
          </a:prstGeom>
          <a:noFill/>
          <a:ln w="38100">
            <a:solidFill>
              <a:schemeClr val="bg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>
            <a:off x="1752600" y="1524000"/>
            <a:ext cx="0" cy="4419600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1752600" y="2819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cs typeface="Arial" charset="0"/>
              </a:rPr>
              <a:t>Vertical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533400" y="3962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cs typeface="Arial" charset="0"/>
              </a:rPr>
              <a:t>Valgus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/>
      <p:bldP spid="173061" grpId="0" animBg="1"/>
      <p:bldP spid="173062" grpId="0"/>
      <p:bldP spid="1730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XsecT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008063"/>
            <a:ext cx="8458200" cy="4884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anterior knee with patell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381000"/>
            <a:ext cx="5919788" cy="6477000"/>
          </a:xfrm>
          <a:prstGeom prst="rect">
            <a:avLst/>
          </a:prstGeom>
          <a:noFill/>
        </p:spPr>
      </p:pic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1524000" y="4038600"/>
            <a:ext cx="3505200" cy="7620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3733800"/>
            <a:ext cx="175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Arial" charset="0"/>
              </a:rPr>
              <a:t>Patellar ligament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0" y="1066800"/>
            <a:ext cx="1752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Additional attachments</a:t>
            </a:r>
          </a:p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(patellar retinaculum)</a:t>
            </a:r>
          </a:p>
        </p:txBody>
      </p:sp>
      <p:sp>
        <p:nvSpPr>
          <p:cNvPr id="172038" name="Line 6"/>
          <p:cNvSpPr>
            <a:spLocks noChangeShapeType="1"/>
          </p:cNvSpPr>
          <p:nvPr/>
        </p:nvSpPr>
        <p:spPr bwMode="auto">
          <a:xfrm>
            <a:off x="1524000" y="2362200"/>
            <a:ext cx="2362200" cy="10668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1219200" y="1676400"/>
            <a:ext cx="4953000" cy="28194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nimBg="1"/>
      <p:bldP spid="172036" grpId="0"/>
      <p:bldP spid="172037" grpId="0"/>
      <p:bldP spid="172038" grpId="0" animBg="1"/>
      <p:bldP spid="17203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76800" cy="4843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0"/>
            <a:ext cx="4267200" cy="48625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685800" y="5105400"/>
            <a:ext cx="2743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cs typeface="Arial" charset="0"/>
              </a:rPr>
              <a:t>POSTERIOR VIEW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6096000" y="4953000"/>
            <a:ext cx="3048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MEDIAL VIEW</a:t>
            </a:r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 flipH="1">
            <a:off x="7086600" y="990600"/>
            <a:ext cx="990600" cy="1524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8518525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b="1">
              <a:cs typeface="Arial" charset="0"/>
            </a:endParaRP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6934200" y="3810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  <a:cs typeface="Arial" charset="0"/>
              </a:rPr>
              <a:t>Medial epicondyle</a:t>
            </a: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cs typeface="Arial" charset="0"/>
              </a:rPr>
              <a:t>Knee Joint/ ARCHITECTURE</a:t>
            </a:r>
            <a:r>
              <a:rPr lang="en-US" sz="1800">
                <a:solidFill>
                  <a:srgbClr val="FF3300"/>
                </a:solidFill>
                <a:cs typeface="Arial" charset="0"/>
              </a:rPr>
              <a:t> / </a:t>
            </a:r>
            <a:r>
              <a:rPr lang="en-US" sz="1800" b="1">
                <a:solidFill>
                  <a:srgbClr val="FF3300"/>
                </a:solidFill>
                <a:cs typeface="Arial" charset="0"/>
              </a:rPr>
              <a:t>Osseous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212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2190750"/>
            <a:ext cx="4191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3276600" y="914400"/>
            <a:ext cx="3581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Mensici – increase joint congruence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Collateral ligaments – increase lateral stability and promote knee locking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5638800" y="3657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cs typeface="Arial" charset="0"/>
              </a:rPr>
              <a:t>LM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8305800" y="4191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cs typeface="Arial" charset="0"/>
              </a:rPr>
              <a:t>MM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228600" y="2286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cs typeface="Arial" charset="0"/>
              </a:rPr>
              <a:t>Lat coll Lig</a:t>
            </a:r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1600200" y="2514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010400" cy="688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7010400" cy="688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email"/>
          <a:srcRect r="19780" b="10817"/>
          <a:stretch>
            <a:fillRect/>
          </a:stretch>
        </p:blipFill>
        <p:spPr bwMode="auto">
          <a:xfrm>
            <a:off x="0" y="0"/>
            <a:ext cx="5562600" cy="68865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586413" cy="6858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524000" y="3276600"/>
            <a:ext cx="304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empus Sans ITC" pitchFamily="82" charset="0"/>
                <a:cs typeface="Arial" charset="0"/>
              </a:rPr>
              <a:t>1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3733800" y="4800600"/>
            <a:ext cx="304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empus Sans ITC" pitchFamily="82" charset="0"/>
                <a:cs typeface="Arial" charset="0"/>
              </a:rPr>
              <a:t>2</a:t>
            </a: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3886200" y="685800"/>
            <a:ext cx="5029200" cy="1006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b="1">
                <a:solidFill>
                  <a:schemeClr val="bg1"/>
                </a:solidFill>
                <a:cs typeface="Arial" charset="0"/>
              </a:rPr>
              <a:t>TIBIAL COLLATERAL LIGAMENT</a:t>
            </a:r>
          </a:p>
          <a:p>
            <a:pPr marL="457200" indent="-457200">
              <a:buFontTx/>
              <a:buAutoNum type="arabicPeriod"/>
            </a:pPr>
            <a:r>
              <a:rPr lang="en-US" sz="2000" b="1">
                <a:solidFill>
                  <a:schemeClr val="bg1"/>
                </a:solidFill>
                <a:cs typeface="Arial" charset="0"/>
              </a:rPr>
              <a:t>POSTERIOR CRUCIATE LIGAMENT</a:t>
            </a:r>
          </a:p>
          <a:p>
            <a:pPr marL="457200" indent="-457200">
              <a:buFontTx/>
              <a:buAutoNum type="arabicPeriod"/>
            </a:pPr>
            <a:r>
              <a:rPr lang="en-US" sz="2000" b="1">
                <a:solidFill>
                  <a:schemeClr val="bg1"/>
                </a:solidFill>
                <a:cs typeface="Arial" charset="0"/>
              </a:rPr>
              <a:t>ANTERIOR CRUCIATE LIGAMENT</a:t>
            </a: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0" y="685800"/>
            <a:ext cx="19812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POSTERIO-MEDIAL VIEW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3581400" y="3429000"/>
            <a:ext cx="457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empus Sans ITC" pitchFamily="82" charset="0"/>
                <a:cs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5943600" cy="1143000"/>
          </a:xfrm>
        </p:spPr>
        <p:txBody>
          <a:bodyPr/>
          <a:lstStyle/>
          <a:p>
            <a:r>
              <a:rPr lang="en-US" sz="1800">
                <a:solidFill>
                  <a:srgbClr val="CC9900"/>
                </a:solidFill>
              </a:rPr>
              <a:t>Structures to be identified in your bone</a:t>
            </a:r>
            <a:r>
              <a:rPr lang="en-US" sz="2400">
                <a:solidFill>
                  <a:srgbClr val="CC9900"/>
                </a:solidFill>
              </a:rPr>
              <a:t> </a:t>
            </a:r>
            <a:r>
              <a:rPr lang="en-US" sz="1800">
                <a:solidFill>
                  <a:srgbClr val="CC9900"/>
                </a:solidFill>
              </a:rPr>
              <a:t>boxes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900738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000" b="1"/>
              <a:t>Distal femur</a:t>
            </a:r>
            <a:r>
              <a:rPr lang="en-US" sz="2000"/>
              <a:t>:  lateral and medial condyles (articular and attachment surfaces), patellar surface, intercondylar fossa, epicondyles.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90000"/>
              </a:lnSpc>
            </a:pPr>
            <a:r>
              <a:rPr lang="en-US" sz="2000" b="1"/>
              <a:t>Fibula</a:t>
            </a:r>
            <a:r>
              <a:rPr lang="en-US" sz="2000"/>
              <a:t>:  head, shaft, lateral malleolus, interosseus membrane attachment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90000"/>
              </a:lnSpc>
            </a:pPr>
            <a:r>
              <a:rPr lang="en-US" sz="2000" b="1"/>
              <a:t>Tibia</a:t>
            </a:r>
            <a:r>
              <a:rPr lang="en-US" sz="2000"/>
              <a:t>:  condyles, intercondylar notch, patellar (tibial) tuberosity, medial malleolus, facet for fibular head, fibular notch, attachment of soleus muscle, interosseus membrane attachment;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000"/>
          </a:p>
          <a:p>
            <a:pPr marL="609600" indent="-609600">
              <a:lnSpc>
                <a:spcPct val="90000"/>
              </a:lnSpc>
            </a:pPr>
            <a:r>
              <a:rPr lang="en-US" sz="2000"/>
              <a:t>Patella</a:t>
            </a:r>
          </a:p>
        </p:txBody>
      </p:sp>
      <p:pic>
        <p:nvPicPr>
          <p:cNvPr id="174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629400" y="0"/>
            <a:ext cx="2430463" cy="6858000"/>
          </a:xfrm>
          <a:noFill/>
          <a:ln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4572000" y="63246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cs typeface="Arial" charset="0"/>
              </a:rPr>
              <a:t>Posterior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0" y="1066800"/>
            <a:ext cx="9144000" cy="5213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4000" b="1">
                <a:solidFill>
                  <a:srgbClr val="2E10E0"/>
                </a:solidFill>
                <a:cs typeface="Arial" charset="0"/>
              </a:rPr>
              <a:t>3</a:t>
            </a:r>
            <a:r>
              <a:rPr lang="en-US" sz="4000">
                <a:solidFill>
                  <a:srgbClr val="2E10E0"/>
                </a:solidFill>
                <a:cs typeface="Arial" charset="0"/>
              </a:rPr>
              <a:t> </a:t>
            </a:r>
            <a:r>
              <a:rPr lang="en-US" sz="4000" b="1">
                <a:solidFill>
                  <a:srgbClr val="2E10E0"/>
                </a:solidFill>
                <a:cs typeface="Arial" charset="0"/>
              </a:rPr>
              <a:t>FUNCTIONAL</a:t>
            </a:r>
            <a:r>
              <a:rPr lang="en-US" sz="4000">
                <a:solidFill>
                  <a:srgbClr val="2E10E0"/>
                </a:solidFill>
                <a:cs typeface="Arial" charset="0"/>
              </a:rPr>
              <a:t> </a:t>
            </a:r>
            <a:r>
              <a:rPr lang="en-US" sz="4000" b="1">
                <a:solidFill>
                  <a:srgbClr val="2E10E0"/>
                </a:solidFill>
                <a:cs typeface="Arial" charset="0"/>
              </a:rPr>
              <a:t>JOINTS in foot</a:t>
            </a:r>
          </a:p>
          <a:p>
            <a:pPr marL="457200" indent="-457200" algn="ctr">
              <a:spcBef>
                <a:spcPct val="50000"/>
              </a:spcBef>
            </a:pPr>
            <a:r>
              <a:rPr lang="en-US" sz="4000" b="1">
                <a:solidFill>
                  <a:srgbClr val="2E10E0"/>
                </a:solidFill>
                <a:cs typeface="Arial" charset="0"/>
              </a:rPr>
              <a:t>Functional joint = unit of movement</a:t>
            </a:r>
          </a:p>
          <a:p>
            <a:pPr marL="457200" indent="-457200" algn="ctr">
              <a:spcBef>
                <a:spcPct val="50000"/>
              </a:spcBef>
            </a:pPr>
            <a:endParaRPr lang="en-US" sz="4000" b="1">
              <a:solidFill>
                <a:srgbClr val="2E10E0"/>
              </a:solidFill>
              <a:cs typeface="Arial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200">
                <a:cs typeface="Arial" charset="0"/>
              </a:rPr>
              <a:t>TALOCRURAL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200">
                <a:cs typeface="Arial" charset="0"/>
              </a:rPr>
              <a:t>SUBTALAR (incl. Talo-calcaneal of TCN)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200">
                <a:cs typeface="Arial" charset="0"/>
              </a:rPr>
              <a:t>TRANSVERSE TARSAL  (incl. Talo-navicular of TCN)</a:t>
            </a:r>
            <a:endParaRPr lang="en-US" sz="2800">
              <a:latin typeface="Tempus Sans ITC" pitchFamily="8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534400" cy="5867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2E10E0"/>
                </a:solidFill>
              </a:rPr>
              <a:t>Medial: </a:t>
            </a:r>
            <a:r>
              <a:rPr lang="en-US" sz="2000">
                <a:solidFill>
                  <a:srgbClr val="2E10E0"/>
                </a:solidFill>
              </a:rPr>
              <a:t>medial collateral ligament (MCL); very strong, trauma by means of avulsion rather than material failure.</a:t>
            </a:r>
            <a:endParaRPr lang="en-US" sz="2000" u="sng">
              <a:solidFill>
                <a:srgbClr val="2E10E0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en-US" sz="1600" b="1" u="sng">
                <a:solidFill>
                  <a:srgbClr val="2E10E0"/>
                </a:solidFill>
              </a:rPr>
              <a:t>“deltoid ligament”  superficial</a:t>
            </a:r>
            <a:endParaRPr lang="en-US" sz="1600" b="1" i="1">
              <a:solidFill>
                <a:srgbClr val="2E10E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800" b="1">
                <a:solidFill>
                  <a:srgbClr val="2E10E0"/>
                </a:solidFill>
              </a:rPr>
              <a:t>posterior tibio-talar</a:t>
            </a:r>
          </a:p>
          <a:p>
            <a:pPr marL="609600" indent="-609600">
              <a:lnSpc>
                <a:spcPct val="80000"/>
              </a:lnSpc>
            </a:pPr>
            <a:r>
              <a:rPr lang="en-US" sz="1800" b="1">
                <a:solidFill>
                  <a:srgbClr val="2E10E0"/>
                </a:solidFill>
              </a:rPr>
              <a:t>tibiocalcaneal</a:t>
            </a:r>
          </a:p>
          <a:p>
            <a:pPr marL="609600" indent="-609600">
              <a:lnSpc>
                <a:spcPct val="80000"/>
              </a:lnSpc>
            </a:pPr>
            <a:r>
              <a:rPr lang="en-US" sz="1800" b="1">
                <a:solidFill>
                  <a:srgbClr val="2E10E0"/>
                </a:solidFill>
              </a:rPr>
              <a:t>tibionavicular</a:t>
            </a:r>
            <a:r>
              <a:rPr lang="en-US" sz="1800" b="1" i="1">
                <a:solidFill>
                  <a:srgbClr val="2E10E0"/>
                </a:solidFill>
              </a:rPr>
              <a:t>.</a:t>
            </a:r>
            <a:endParaRPr lang="en-US" sz="1800" b="1" u="sng">
              <a:solidFill>
                <a:srgbClr val="2E10E0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en-US" sz="1600" u="sng"/>
              <a:t>deep ligaments</a:t>
            </a:r>
            <a:endParaRPr lang="en-US" sz="1600" i="1"/>
          </a:p>
          <a:p>
            <a:pPr marL="609600" indent="-609600">
              <a:lnSpc>
                <a:spcPct val="80000"/>
              </a:lnSpc>
            </a:pPr>
            <a:r>
              <a:rPr lang="en-US" sz="1800" i="1"/>
              <a:t>anterior talotibial ligament</a:t>
            </a:r>
          </a:p>
          <a:p>
            <a:pPr marL="609600" indent="-609600">
              <a:lnSpc>
                <a:spcPct val="80000"/>
              </a:lnSpc>
            </a:pPr>
            <a:r>
              <a:rPr lang="en-US" sz="1800" i="1"/>
              <a:t>posterior talotibial ligament</a:t>
            </a:r>
            <a:endParaRPr lang="en-US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2E10E0"/>
                </a:solidFill>
              </a:rPr>
              <a:t>Lateral:  </a:t>
            </a:r>
            <a:r>
              <a:rPr lang="en-US" sz="2000">
                <a:solidFill>
                  <a:srgbClr val="2E10E0"/>
                </a:solidFill>
              </a:rPr>
              <a:t>lateral collateral ligament (LCL)</a:t>
            </a:r>
            <a:endParaRPr lang="en-US" sz="2000" i="1">
              <a:solidFill>
                <a:srgbClr val="2E10E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800" i="1"/>
              <a:t>anterior talofibular ligament</a:t>
            </a:r>
          </a:p>
          <a:p>
            <a:pPr marL="609600" indent="-609600">
              <a:lnSpc>
                <a:spcPct val="80000"/>
              </a:lnSpc>
            </a:pPr>
            <a:r>
              <a:rPr lang="en-US" sz="1800" i="1"/>
              <a:t>posterior talofibular ligament -- </a:t>
            </a:r>
            <a:r>
              <a:rPr lang="en-US" sz="1800"/>
              <a:t>resists ANTERIOR displacement, allows fibular rotation</a:t>
            </a:r>
            <a:endParaRPr lang="en-US" sz="1800" i="1"/>
          </a:p>
          <a:p>
            <a:pPr marL="609600" indent="-609600">
              <a:lnSpc>
                <a:spcPct val="80000"/>
              </a:lnSpc>
            </a:pPr>
            <a:r>
              <a:rPr lang="en-US" sz="1800" i="1"/>
              <a:t>calcaneofibular ligament </a:t>
            </a:r>
            <a:r>
              <a:rPr lang="en-US" sz="1800"/>
              <a:t>– resist posterior displacement</a:t>
            </a:r>
            <a:endParaRPr lang="en-US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Anterior: </a:t>
            </a:r>
            <a:endParaRPr lang="en-US" sz="2000" i="1"/>
          </a:p>
          <a:p>
            <a:pPr marL="609600" indent="-609600">
              <a:lnSpc>
                <a:spcPct val="80000"/>
              </a:lnSpc>
            </a:pPr>
            <a:r>
              <a:rPr lang="en-US" sz="1800" i="1"/>
              <a:t>anterior</a:t>
            </a:r>
            <a:r>
              <a:rPr lang="en-US" sz="1800" b="1"/>
              <a:t> </a:t>
            </a:r>
            <a:r>
              <a:rPr lang="en-US" sz="1800" i="1"/>
              <a:t>tibiofibular ligament</a:t>
            </a:r>
            <a:endParaRPr lang="en-US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Posterior:</a:t>
            </a:r>
            <a:endParaRPr lang="en-US" sz="2000" i="1"/>
          </a:p>
          <a:p>
            <a:pPr marL="609600" indent="-609600">
              <a:lnSpc>
                <a:spcPct val="80000"/>
              </a:lnSpc>
            </a:pPr>
            <a:r>
              <a:rPr lang="en-US" sz="2000" i="1"/>
              <a:t> </a:t>
            </a:r>
            <a:r>
              <a:rPr lang="en-US" sz="1800" i="1"/>
              <a:t>posterior tibiofibular ligament</a:t>
            </a:r>
          </a:p>
          <a:p>
            <a:pPr marL="609600" indent="-609600">
              <a:lnSpc>
                <a:spcPct val="80000"/>
              </a:lnSpc>
            </a:pPr>
            <a:r>
              <a:rPr lang="en-US" sz="1800" i="1"/>
              <a:t>inferior transverse</a:t>
            </a:r>
            <a:r>
              <a:rPr lang="en-US" sz="1800" b="1"/>
              <a:t> </a:t>
            </a:r>
            <a:r>
              <a:rPr lang="en-US" sz="1800" i="1"/>
              <a:t>tibio-fibular ligament.</a:t>
            </a:r>
            <a:endParaRPr lang="en-US" sz="18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/>
              <a:t>Superior: </a:t>
            </a:r>
            <a:endParaRPr lang="en-US" sz="2000" i="1"/>
          </a:p>
          <a:p>
            <a:pPr marL="609600" indent="-609600">
              <a:lnSpc>
                <a:spcPct val="80000"/>
              </a:lnSpc>
            </a:pPr>
            <a:r>
              <a:rPr lang="en-US" sz="1800" i="1"/>
              <a:t>interosseous membrane &amp; ligament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72013" cy="495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557713" cy="487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613275" cy="495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88421" name="Line 5"/>
          <p:cNvSpPr>
            <a:spLocks noChangeShapeType="1"/>
          </p:cNvSpPr>
          <p:nvPr/>
        </p:nvSpPr>
        <p:spPr bwMode="auto">
          <a:xfrm>
            <a:off x="6248400" y="304800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8422" name="Line 6"/>
          <p:cNvSpPr>
            <a:spLocks noChangeShapeType="1"/>
          </p:cNvSpPr>
          <p:nvPr/>
        </p:nvSpPr>
        <p:spPr bwMode="auto">
          <a:xfrm flipH="1">
            <a:off x="2895600" y="2590800"/>
            <a:ext cx="762000" cy="83820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8423" name="Line 7"/>
          <p:cNvSpPr>
            <a:spLocks noChangeShapeType="1"/>
          </p:cNvSpPr>
          <p:nvPr/>
        </p:nvSpPr>
        <p:spPr bwMode="auto">
          <a:xfrm>
            <a:off x="3657600" y="2590800"/>
            <a:ext cx="152400" cy="91440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8424" name="Line 8"/>
          <p:cNvSpPr>
            <a:spLocks noChangeShapeType="1"/>
          </p:cNvSpPr>
          <p:nvPr/>
        </p:nvSpPr>
        <p:spPr bwMode="auto">
          <a:xfrm>
            <a:off x="2895600" y="3429000"/>
            <a:ext cx="990600" cy="762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953000" y="1828800"/>
            <a:ext cx="3657600" cy="420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000" u="sng">
                <a:cs typeface="Arial" charset="0"/>
              </a:rPr>
              <a:t>DELTOID LIGAMENT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rgbClr val="ED2403"/>
                </a:solidFill>
                <a:cs typeface="Arial" charset="0"/>
              </a:rPr>
              <a:t>TIBIONAVICULAR PART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rgbClr val="0AE61F"/>
                </a:solidFill>
                <a:cs typeface="Arial" charset="0"/>
              </a:rPr>
              <a:t>TIBIOCALCANEAL PART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rgbClr val="2E10E0"/>
                </a:solidFill>
                <a:cs typeface="Arial" charset="0"/>
              </a:rPr>
              <a:t>POSTERIOR TIBIO-TALAR PART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rgbClr val="FF6600"/>
                </a:solidFill>
                <a:cs typeface="Arial" charset="0"/>
              </a:rPr>
              <a:t>ANTERIOR TIBIO-TALAR PART</a:t>
            </a:r>
          </a:p>
          <a:p>
            <a:pPr marL="457200" indent="-457200">
              <a:spcBef>
                <a:spcPct val="50000"/>
              </a:spcBef>
            </a:pPr>
            <a:endParaRPr lang="en-US" sz="2000">
              <a:solidFill>
                <a:srgbClr val="FF6600"/>
              </a:solidFill>
              <a:cs typeface="Arial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sz="2000">
              <a:solidFill>
                <a:srgbClr val="E709C7"/>
              </a:solidFill>
              <a:cs typeface="Arial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200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3124200" y="2819400"/>
            <a:ext cx="304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1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3429000" y="3048000"/>
            <a:ext cx="381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2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3581400" y="2819400"/>
            <a:ext cx="457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0" y="1447800"/>
            <a:ext cx="2819400" cy="854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MEDIAL VIEW</a:t>
            </a:r>
          </a:p>
          <a:p>
            <a:pPr>
              <a:spcBef>
                <a:spcPct val="50000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188430" name="Text Box 14"/>
          <p:cNvSpPr txBox="1">
            <a:spLocks noChangeArrowheads="1"/>
          </p:cNvSpPr>
          <p:nvPr/>
        </p:nvSpPr>
        <p:spPr bwMode="auto">
          <a:xfrm>
            <a:off x="4038600" y="762000"/>
            <a:ext cx="51054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cs typeface="Arial" charset="0"/>
              </a:rPr>
              <a:t>MEDIAL COLLATERAL LIGAMENT   (MCL)</a:t>
            </a:r>
          </a:p>
        </p:txBody>
      </p:sp>
      <p:sp>
        <p:nvSpPr>
          <p:cNvPr id="188431" name="Text Box 15"/>
          <p:cNvSpPr txBox="1">
            <a:spLocks noChangeArrowheads="1"/>
          </p:cNvSpPr>
          <p:nvPr/>
        </p:nvSpPr>
        <p:spPr bwMode="auto">
          <a:xfrm>
            <a:off x="2971800" y="2743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cs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WINDOWS\Desktop\Stuart\Biology 323\Raw Images\FemurCom2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8600" y="1371600"/>
            <a:ext cx="48768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 descr="C:\WINDOWS\Desktop\Stuart\Biology 323\Raw Images\FemurComp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990600"/>
            <a:ext cx="348297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XsecS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171575"/>
            <a:ext cx="8382000" cy="4598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Skeleton, Nutrition, Sex, and Growth</a:t>
            </a:r>
          </a:p>
        </p:txBody>
      </p:sp>
      <p:sp>
        <p:nvSpPr>
          <p:cNvPr id="109571" name="Text Box 6"/>
          <p:cNvSpPr txBox="1">
            <a:spLocks noChangeArrowheads="1"/>
          </p:cNvSpPr>
          <p:nvPr/>
        </p:nvSpPr>
        <p:spPr bwMode="auto">
          <a:xfrm>
            <a:off x="0" y="1371600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SEX			NUTRITION</a:t>
            </a:r>
          </a:p>
          <a:p>
            <a:r>
              <a:rPr lang="en-US" sz="4000"/>
              <a:t>                       Good          Poor</a:t>
            </a:r>
          </a:p>
          <a:p>
            <a:endParaRPr lang="en-US"/>
          </a:p>
          <a:p>
            <a:r>
              <a:rPr lang="en-US"/>
              <a:t>Male		Continued Growth,     	Reduced Growth</a:t>
            </a:r>
          </a:p>
          <a:p>
            <a:r>
              <a:rPr lang="en-US"/>
              <a:t>		Greater Height	   	SHORTER than 						   	normal height</a:t>
            </a:r>
          </a:p>
          <a:p>
            <a:endParaRPr lang="en-US"/>
          </a:p>
          <a:p>
            <a:r>
              <a:rPr lang="en-US"/>
              <a:t>Female	Energy to 		  	 Delayed onset of</a:t>
            </a:r>
          </a:p>
          <a:p>
            <a:r>
              <a:rPr lang="en-US"/>
              <a:t>		Reproduction &amp;       	reproductive ability;</a:t>
            </a:r>
          </a:p>
          <a:p>
            <a:r>
              <a:rPr lang="en-US"/>
              <a:t>		Supporting Fat         	Continued bone 		             Reserves              		growth; TALLER</a:t>
            </a:r>
          </a:p>
          <a:p>
            <a:r>
              <a:rPr lang="en-US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KidHip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2338" y="0"/>
            <a:ext cx="47561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ip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14550" y="228600"/>
            <a:ext cx="4856163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651</Words>
  <Application>Microsoft Office PowerPoint</Application>
  <PresentationFormat>On-screen Show (4:3)</PresentationFormat>
  <Paragraphs>255</Paragraphs>
  <Slides>70</Slides>
  <Notes>68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   Anatomical Joints:   Talo-crural    Talo-calcaneal-Navicular  joints   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Structures to be identified in your bone boxes</vt:lpstr>
      <vt:lpstr>Slide 66</vt:lpstr>
      <vt:lpstr>Slide 67</vt:lpstr>
      <vt:lpstr>Slide 68</vt:lpstr>
      <vt:lpstr>Slide 69</vt:lpstr>
      <vt:lpstr>The Skeleton, Nutrition, Sex, and Growth</vt:lpstr>
    </vt:vector>
  </TitlesOfParts>
  <Company>CSUSB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Appendicular Skeleton</dc:subject>
  <dc:creator>Dr. Stuart Sumida</dc:creator>
  <cp:lastModifiedBy>Rega</cp:lastModifiedBy>
  <cp:revision>41</cp:revision>
  <dcterms:created xsi:type="dcterms:W3CDTF">2002-01-08T21:54:47Z</dcterms:created>
  <dcterms:modified xsi:type="dcterms:W3CDTF">2012-07-04T05:30:21Z</dcterms:modified>
</cp:coreProperties>
</file>