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5"/>
  </p:notesMasterIdLst>
  <p:sldIdLst>
    <p:sldId id="256" r:id="rId2"/>
    <p:sldId id="338" r:id="rId3"/>
    <p:sldId id="339" r:id="rId4"/>
    <p:sldId id="340" r:id="rId5"/>
    <p:sldId id="341" r:id="rId6"/>
    <p:sldId id="347" r:id="rId7"/>
    <p:sldId id="399" r:id="rId8"/>
    <p:sldId id="363" r:id="rId9"/>
    <p:sldId id="353" r:id="rId10"/>
    <p:sldId id="359" r:id="rId11"/>
    <p:sldId id="364" r:id="rId12"/>
    <p:sldId id="365" r:id="rId13"/>
    <p:sldId id="366" r:id="rId14"/>
    <p:sldId id="367" r:id="rId15"/>
    <p:sldId id="368" r:id="rId16"/>
    <p:sldId id="369" r:id="rId17"/>
    <p:sldId id="342" r:id="rId18"/>
    <p:sldId id="370" r:id="rId19"/>
    <p:sldId id="371" r:id="rId20"/>
    <p:sldId id="372" r:id="rId21"/>
    <p:sldId id="373" r:id="rId22"/>
    <p:sldId id="374" r:id="rId23"/>
    <p:sldId id="375" r:id="rId24"/>
    <p:sldId id="378" r:id="rId25"/>
    <p:sldId id="379" r:id="rId26"/>
    <p:sldId id="380" r:id="rId27"/>
    <p:sldId id="381" r:id="rId28"/>
    <p:sldId id="398" r:id="rId29"/>
    <p:sldId id="397" r:id="rId30"/>
    <p:sldId id="400" r:id="rId31"/>
    <p:sldId id="401" r:id="rId32"/>
    <p:sldId id="402" r:id="rId33"/>
    <p:sldId id="403" r:id="rId34"/>
    <p:sldId id="404" r:id="rId35"/>
    <p:sldId id="405" r:id="rId36"/>
    <p:sldId id="406" r:id="rId37"/>
    <p:sldId id="383" r:id="rId38"/>
    <p:sldId id="384" r:id="rId39"/>
    <p:sldId id="385" r:id="rId40"/>
    <p:sldId id="386" r:id="rId41"/>
    <p:sldId id="387" r:id="rId42"/>
    <p:sldId id="388" r:id="rId43"/>
    <p:sldId id="389" r:id="rId44"/>
    <p:sldId id="390" r:id="rId45"/>
    <p:sldId id="391" r:id="rId46"/>
    <p:sldId id="392" r:id="rId47"/>
    <p:sldId id="393" r:id="rId48"/>
    <p:sldId id="410" r:id="rId49"/>
    <p:sldId id="394" r:id="rId50"/>
    <p:sldId id="395" r:id="rId51"/>
    <p:sldId id="396" r:id="rId52"/>
    <p:sldId id="409" r:id="rId53"/>
    <p:sldId id="408" r:id="rId5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818" autoAdjust="0"/>
    <p:restoredTop sz="95755" autoAdjust="0"/>
  </p:normalViewPr>
  <p:slideViewPr>
    <p:cSldViewPr>
      <p:cViewPr>
        <p:scale>
          <a:sx n="66" d="100"/>
          <a:sy n="66" d="100"/>
        </p:scale>
        <p:origin x="-2754" y="-9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58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1736CB6E-2DE9-4B8B-8A16-E4A260DDBF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8D6A5C-CA09-4C58-93E7-EBFB874DD8C9}" type="slidenum">
              <a:rPr lang="en-US">
                <a:latin typeface="Arial" pitchFamily="34" charset="0"/>
              </a:rPr>
              <a:pPr/>
              <a:t>1</a:t>
            </a:fld>
            <a:endParaRPr lang="en-US">
              <a:latin typeface="Arial" pitchFamily="34" charset="0"/>
            </a:endParaRPr>
          </a:p>
        </p:txBody>
      </p:sp>
      <p:sp>
        <p:nvSpPr>
          <p:cNvPr id="491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E03D60-7F35-49E6-AAFE-8DAF315490AB}" type="slidenum">
              <a:rPr lang="en-US">
                <a:latin typeface="Arial" pitchFamily="34" charset="0"/>
              </a:rPr>
              <a:pPr/>
              <a:t>11</a:t>
            </a:fld>
            <a:endParaRPr lang="en-US">
              <a:latin typeface="Arial" pitchFamily="34" charset="0"/>
            </a:endParaRPr>
          </a:p>
        </p:txBody>
      </p:sp>
      <p:sp>
        <p:nvSpPr>
          <p:cNvPr id="593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B863F0-613F-4642-9C8A-D048BCD91027}" type="slidenum">
              <a:rPr lang="en-US">
                <a:latin typeface="Arial" pitchFamily="34" charset="0"/>
              </a:rPr>
              <a:pPr/>
              <a:t>12</a:t>
            </a:fld>
            <a:endParaRPr lang="en-US">
              <a:latin typeface="Arial" pitchFamily="34" charset="0"/>
            </a:endParaRPr>
          </a:p>
        </p:txBody>
      </p:sp>
      <p:sp>
        <p:nvSpPr>
          <p:cNvPr id="604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6F8C3F-CBF1-44F3-88CF-50CE857E61CA}" type="slidenum">
              <a:rPr lang="en-US">
                <a:latin typeface="Arial" pitchFamily="34" charset="0"/>
              </a:rPr>
              <a:pPr/>
              <a:t>13</a:t>
            </a:fld>
            <a:endParaRPr lang="en-US">
              <a:latin typeface="Arial" pitchFamily="34" charset="0"/>
            </a:endParaRPr>
          </a:p>
        </p:txBody>
      </p:sp>
      <p:sp>
        <p:nvSpPr>
          <p:cNvPr id="614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47EB7A-5058-43CC-8D21-96A35B5760BE}" type="slidenum">
              <a:rPr lang="en-US">
                <a:latin typeface="Arial" pitchFamily="34" charset="0"/>
              </a:rPr>
              <a:pPr/>
              <a:t>14</a:t>
            </a:fld>
            <a:endParaRPr lang="en-US">
              <a:latin typeface="Arial" pitchFamily="34" charset="0"/>
            </a:endParaRPr>
          </a:p>
        </p:txBody>
      </p:sp>
      <p:sp>
        <p:nvSpPr>
          <p:cNvPr id="624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26D27A-5E8E-4319-A3F6-0C5BE9F6D492}" type="slidenum">
              <a:rPr lang="en-US">
                <a:latin typeface="Arial" pitchFamily="34" charset="0"/>
              </a:rPr>
              <a:pPr/>
              <a:t>15</a:t>
            </a:fld>
            <a:endParaRPr lang="en-US">
              <a:latin typeface="Arial" pitchFamily="34" charset="0"/>
            </a:endParaRPr>
          </a:p>
        </p:txBody>
      </p:sp>
      <p:sp>
        <p:nvSpPr>
          <p:cNvPr id="634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35ECEC-0961-45F6-B0E3-8D766454CC74}" type="slidenum">
              <a:rPr lang="en-US">
                <a:latin typeface="Arial" pitchFamily="34" charset="0"/>
              </a:rPr>
              <a:pPr/>
              <a:t>16</a:t>
            </a:fld>
            <a:endParaRPr lang="en-US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1313CF-D884-433C-A8EE-73D092C0D1ED}" type="slidenum">
              <a:rPr lang="en-US">
                <a:latin typeface="Arial" pitchFamily="34" charset="0"/>
              </a:rPr>
              <a:pPr/>
              <a:t>17</a:t>
            </a:fld>
            <a:endParaRPr lang="en-US">
              <a:latin typeface="Arial" pitchFamily="34" charset="0"/>
            </a:endParaRPr>
          </a:p>
        </p:txBody>
      </p:sp>
      <p:sp>
        <p:nvSpPr>
          <p:cNvPr id="655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1DF12B-EDB1-4881-9F8D-1186F78D3D0E}" type="slidenum">
              <a:rPr lang="en-US">
                <a:latin typeface="Arial" pitchFamily="34" charset="0"/>
              </a:rPr>
              <a:pPr/>
              <a:t>18</a:t>
            </a:fld>
            <a:endParaRPr lang="en-US">
              <a:latin typeface="Arial" pitchFamily="34" charset="0"/>
            </a:endParaRPr>
          </a:p>
        </p:txBody>
      </p:sp>
      <p:sp>
        <p:nvSpPr>
          <p:cNvPr id="665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D5F901-D3D9-4CAA-8C0A-86AA1F726CEF}" type="slidenum">
              <a:rPr lang="en-US">
                <a:latin typeface="Arial" pitchFamily="34" charset="0"/>
              </a:rPr>
              <a:pPr/>
              <a:t>19</a:t>
            </a:fld>
            <a:endParaRPr lang="en-US">
              <a:latin typeface="Arial" pitchFamily="34" charset="0"/>
            </a:endParaRPr>
          </a:p>
        </p:txBody>
      </p:sp>
      <p:sp>
        <p:nvSpPr>
          <p:cNvPr id="675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7E0789-A610-4143-B920-B3A52D57953E}" type="slidenum">
              <a:rPr lang="en-US">
                <a:latin typeface="Arial" pitchFamily="34" charset="0"/>
              </a:rPr>
              <a:pPr/>
              <a:t>20</a:t>
            </a:fld>
            <a:endParaRPr lang="en-US">
              <a:latin typeface="Arial" pitchFamily="34" charset="0"/>
            </a:endParaRPr>
          </a:p>
        </p:txBody>
      </p:sp>
      <p:sp>
        <p:nvSpPr>
          <p:cNvPr id="686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3B249F-5D1A-4D69-9E49-9DE1F78FF247}" type="slidenum">
              <a:rPr lang="en-US">
                <a:latin typeface="Arial" pitchFamily="34" charset="0"/>
              </a:rPr>
              <a:pPr/>
              <a:t>2</a:t>
            </a:fld>
            <a:endParaRPr lang="en-US">
              <a:latin typeface="Arial" pitchFamily="34" charset="0"/>
            </a:endParaRPr>
          </a:p>
        </p:txBody>
      </p:sp>
      <p:sp>
        <p:nvSpPr>
          <p:cNvPr id="512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300596-2D0D-4C47-8FCA-F06B0E7034FF}" type="slidenum">
              <a:rPr lang="en-US">
                <a:latin typeface="Arial" pitchFamily="34" charset="0"/>
              </a:rPr>
              <a:pPr/>
              <a:t>21</a:t>
            </a:fld>
            <a:endParaRPr lang="en-US">
              <a:latin typeface="Arial" pitchFamily="34" charset="0"/>
            </a:endParaRPr>
          </a:p>
        </p:txBody>
      </p:sp>
      <p:sp>
        <p:nvSpPr>
          <p:cNvPr id="696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B38A3-818C-4F48-AC32-23A292C964B8}" type="slidenum">
              <a:rPr lang="en-US">
                <a:latin typeface="Arial" pitchFamily="34" charset="0"/>
              </a:rPr>
              <a:pPr/>
              <a:t>22</a:t>
            </a:fld>
            <a:endParaRPr lang="en-US">
              <a:latin typeface="Arial" pitchFamily="34" charset="0"/>
            </a:endParaRPr>
          </a:p>
        </p:txBody>
      </p:sp>
      <p:sp>
        <p:nvSpPr>
          <p:cNvPr id="706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11D120-6860-4D9E-9B7F-98BFD2C6F7CC}" type="slidenum">
              <a:rPr lang="en-US">
                <a:latin typeface="Arial" pitchFamily="34" charset="0"/>
              </a:rPr>
              <a:pPr/>
              <a:t>23</a:t>
            </a:fld>
            <a:endParaRPr lang="en-US">
              <a:latin typeface="Arial" pitchFamily="34" charset="0"/>
            </a:endParaRPr>
          </a:p>
        </p:txBody>
      </p:sp>
      <p:sp>
        <p:nvSpPr>
          <p:cNvPr id="716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1DD740-CC52-4EA4-97E8-DF45B55949DF}" type="slidenum">
              <a:rPr lang="en-US">
                <a:latin typeface="Arial" pitchFamily="34" charset="0"/>
              </a:rPr>
              <a:pPr/>
              <a:t>24</a:t>
            </a:fld>
            <a:endParaRPr lang="en-US">
              <a:latin typeface="Arial" pitchFamily="34" charset="0"/>
            </a:endParaRPr>
          </a:p>
        </p:txBody>
      </p:sp>
      <p:sp>
        <p:nvSpPr>
          <p:cNvPr id="747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7913D9-3F49-4A79-9DEE-B79AA5E4F892}" type="slidenum">
              <a:rPr lang="en-US">
                <a:latin typeface="Arial" pitchFamily="34" charset="0"/>
              </a:rPr>
              <a:pPr/>
              <a:t>25</a:t>
            </a:fld>
            <a:endParaRPr lang="en-US">
              <a:latin typeface="Arial" pitchFamily="34" charset="0"/>
            </a:endParaRPr>
          </a:p>
        </p:txBody>
      </p:sp>
      <p:sp>
        <p:nvSpPr>
          <p:cNvPr id="757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0E2A27-6B08-4570-BDB6-8A370BD079E5}" type="slidenum">
              <a:rPr lang="en-US">
                <a:latin typeface="Arial" pitchFamily="34" charset="0"/>
              </a:rPr>
              <a:pPr/>
              <a:t>26</a:t>
            </a:fld>
            <a:endParaRPr lang="en-US">
              <a:latin typeface="Arial" pitchFamily="34" charset="0"/>
            </a:endParaRPr>
          </a:p>
        </p:txBody>
      </p:sp>
      <p:sp>
        <p:nvSpPr>
          <p:cNvPr id="768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8E62C1-DA77-458D-A46A-7B4C267922EB}" type="slidenum">
              <a:rPr lang="en-US">
                <a:latin typeface="Arial" pitchFamily="34" charset="0"/>
              </a:rPr>
              <a:pPr/>
              <a:t>27</a:t>
            </a:fld>
            <a:endParaRPr lang="en-US">
              <a:latin typeface="Arial" pitchFamily="34" charset="0"/>
            </a:endParaRPr>
          </a:p>
        </p:txBody>
      </p:sp>
      <p:sp>
        <p:nvSpPr>
          <p:cNvPr id="778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89639F-0E07-4AD8-85D7-7B6A0BDD169E}" type="slidenum">
              <a:rPr lang="en-US">
                <a:latin typeface="Arial" pitchFamily="34" charset="0"/>
              </a:rPr>
              <a:pPr/>
              <a:t>28</a:t>
            </a:fld>
            <a:endParaRPr lang="en-US">
              <a:latin typeface="Arial" pitchFamily="34" charset="0"/>
            </a:endParaRPr>
          </a:p>
        </p:txBody>
      </p:sp>
      <p:sp>
        <p:nvSpPr>
          <p:cNvPr id="798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68FDAD-8C3B-448A-AD3B-D7C647102EB0}" type="slidenum">
              <a:rPr lang="en-US">
                <a:latin typeface="Arial" pitchFamily="34" charset="0"/>
              </a:rPr>
              <a:pPr/>
              <a:t>29</a:t>
            </a:fld>
            <a:endParaRPr lang="en-US">
              <a:latin typeface="Arial" pitchFamily="34" charset="0"/>
            </a:endParaRPr>
          </a:p>
        </p:txBody>
      </p:sp>
      <p:sp>
        <p:nvSpPr>
          <p:cNvPr id="808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066726-E110-44F4-BA11-633AB64DC83A}" type="slidenum">
              <a:rPr lang="en-US">
                <a:latin typeface="Arial" pitchFamily="34" charset="0"/>
              </a:rPr>
              <a:pPr/>
              <a:t>37</a:t>
            </a:fld>
            <a:endParaRPr lang="en-US">
              <a:latin typeface="Arial" pitchFamily="34" charset="0"/>
            </a:endParaRPr>
          </a:p>
        </p:txBody>
      </p:sp>
      <p:sp>
        <p:nvSpPr>
          <p:cNvPr id="819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45D253-58E2-43CC-8F6A-78DA7A4B870E}" type="slidenum">
              <a:rPr lang="en-US">
                <a:latin typeface="Arial" pitchFamily="34" charset="0"/>
              </a:rPr>
              <a:pPr/>
              <a:t>3</a:t>
            </a:fld>
            <a:endParaRPr lang="en-US">
              <a:latin typeface="Arial" pitchFamily="34" charset="0"/>
            </a:endParaRPr>
          </a:p>
        </p:txBody>
      </p:sp>
      <p:sp>
        <p:nvSpPr>
          <p:cNvPr id="522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2B83E2-C124-4EA9-90BC-4862348E853C}" type="slidenum">
              <a:rPr lang="en-US">
                <a:latin typeface="Arial" pitchFamily="34" charset="0"/>
              </a:rPr>
              <a:pPr/>
              <a:t>38</a:t>
            </a:fld>
            <a:endParaRPr lang="en-US">
              <a:latin typeface="Arial" pitchFamily="34" charset="0"/>
            </a:endParaRPr>
          </a:p>
        </p:txBody>
      </p:sp>
      <p:sp>
        <p:nvSpPr>
          <p:cNvPr id="829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72ECBC-6DB7-4C52-A740-3B081415B66E}" type="slidenum">
              <a:rPr lang="en-US">
                <a:latin typeface="Arial" pitchFamily="34" charset="0"/>
              </a:rPr>
              <a:pPr/>
              <a:t>39</a:t>
            </a:fld>
            <a:endParaRPr lang="en-US">
              <a:latin typeface="Arial" pitchFamily="34" charset="0"/>
            </a:endParaRPr>
          </a:p>
        </p:txBody>
      </p:sp>
      <p:sp>
        <p:nvSpPr>
          <p:cNvPr id="839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A1F31-C883-4CC0-8B36-7BB77DA33941}" type="slidenum">
              <a:rPr lang="en-US">
                <a:latin typeface="Arial" pitchFamily="34" charset="0"/>
              </a:rPr>
              <a:pPr/>
              <a:t>40</a:t>
            </a:fld>
            <a:endParaRPr lang="en-US">
              <a:latin typeface="Arial" pitchFamily="34" charset="0"/>
            </a:endParaRPr>
          </a:p>
        </p:txBody>
      </p:sp>
      <p:sp>
        <p:nvSpPr>
          <p:cNvPr id="849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C57177-6F69-4210-9B3D-CA4B851CD665}" type="slidenum">
              <a:rPr lang="en-US">
                <a:latin typeface="Arial" pitchFamily="34" charset="0"/>
              </a:rPr>
              <a:pPr/>
              <a:t>41</a:t>
            </a:fld>
            <a:endParaRPr lang="en-US">
              <a:latin typeface="Arial" pitchFamily="34" charset="0"/>
            </a:endParaRPr>
          </a:p>
        </p:txBody>
      </p:sp>
      <p:sp>
        <p:nvSpPr>
          <p:cNvPr id="860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F28F91-A93A-4393-B7B4-608C59561574}" type="slidenum">
              <a:rPr lang="en-US">
                <a:latin typeface="Arial" pitchFamily="34" charset="0"/>
              </a:rPr>
              <a:pPr/>
              <a:t>42</a:t>
            </a:fld>
            <a:endParaRPr lang="en-US">
              <a:latin typeface="Arial" pitchFamily="34" charset="0"/>
            </a:endParaRPr>
          </a:p>
        </p:txBody>
      </p:sp>
      <p:sp>
        <p:nvSpPr>
          <p:cNvPr id="870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E0D3CC-E965-4D88-8C26-2EEB883565AF}" type="slidenum">
              <a:rPr lang="en-US">
                <a:latin typeface="Arial" pitchFamily="34" charset="0"/>
              </a:rPr>
              <a:pPr/>
              <a:t>43</a:t>
            </a:fld>
            <a:endParaRPr lang="en-US">
              <a:latin typeface="Arial" pitchFamily="34" charset="0"/>
            </a:endParaRPr>
          </a:p>
        </p:txBody>
      </p:sp>
      <p:sp>
        <p:nvSpPr>
          <p:cNvPr id="880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460717-DA6F-4822-ADA2-E6CA0920A2CC}" type="slidenum">
              <a:rPr lang="en-US">
                <a:latin typeface="Arial" pitchFamily="34" charset="0"/>
              </a:rPr>
              <a:pPr/>
              <a:t>44</a:t>
            </a:fld>
            <a:endParaRPr lang="en-US">
              <a:latin typeface="Arial" pitchFamily="34" charset="0"/>
            </a:endParaRPr>
          </a:p>
        </p:txBody>
      </p:sp>
      <p:sp>
        <p:nvSpPr>
          <p:cNvPr id="890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DE3328-27B2-4C34-84EF-0274C1728A0A}" type="slidenum">
              <a:rPr lang="en-US">
                <a:latin typeface="Arial" pitchFamily="34" charset="0"/>
              </a:rPr>
              <a:pPr/>
              <a:t>45</a:t>
            </a:fld>
            <a:endParaRPr lang="en-US">
              <a:latin typeface="Arial" pitchFamily="34" charset="0"/>
            </a:endParaRPr>
          </a:p>
        </p:txBody>
      </p:sp>
      <p:sp>
        <p:nvSpPr>
          <p:cNvPr id="901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38B1D9-89D6-405C-AC00-A866D9F51D06}" type="slidenum">
              <a:rPr lang="en-US">
                <a:latin typeface="Arial" pitchFamily="34" charset="0"/>
              </a:rPr>
              <a:pPr/>
              <a:t>46</a:t>
            </a:fld>
            <a:endParaRPr lang="en-US">
              <a:latin typeface="Arial" pitchFamily="34" charset="0"/>
            </a:endParaRPr>
          </a:p>
        </p:txBody>
      </p:sp>
      <p:sp>
        <p:nvSpPr>
          <p:cNvPr id="911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B02112-B449-4F3E-B42C-A14CBD98903D}" type="slidenum">
              <a:rPr lang="en-US">
                <a:latin typeface="Arial" pitchFamily="34" charset="0"/>
              </a:rPr>
              <a:pPr/>
              <a:t>47</a:t>
            </a:fld>
            <a:endParaRPr lang="en-US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4AF48C-A7DE-4159-BFC3-3E43BD555240}" type="slidenum">
              <a:rPr lang="en-US">
                <a:latin typeface="Arial" pitchFamily="34" charset="0"/>
              </a:rPr>
              <a:pPr/>
              <a:t>4</a:t>
            </a:fld>
            <a:endParaRPr lang="en-US">
              <a:latin typeface="Arial" pitchFamily="34" charset="0"/>
            </a:endParaRPr>
          </a:p>
        </p:txBody>
      </p:sp>
      <p:sp>
        <p:nvSpPr>
          <p:cNvPr id="532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3863D1-664F-461A-A2F6-862DABC073DE}" type="slidenum">
              <a:rPr lang="en-US">
                <a:latin typeface="Arial" pitchFamily="34" charset="0"/>
              </a:rPr>
              <a:pPr/>
              <a:t>49</a:t>
            </a:fld>
            <a:endParaRPr lang="en-US">
              <a:latin typeface="Arial" pitchFamily="34" charset="0"/>
            </a:endParaRPr>
          </a:p>
        </p:txBody>
      </p:sp>
      <p:sp>
        <p:nvSpPr>
          <p:cNvPr id="931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5A2CD9-A4A1-4F1C-B214-E067F375C1C3}" type="slidenum">
              <a:rPr lang="en-US">
                <a:latin typeface="Arial" pitchFamily="34" charset="0"/>
              </a:rPr>
              <a:pPr/>
              <a:t>50</a:t>
            </a:fld>
            <a:endParaRPr lang="en-US">
              <a:latin typeface="Arial" pitchFamily="34" charset="0"/>
            </a:endParaRPr>
          </a:p>
        </p:txBody>
      </p:sp>
      <p:sp>
        <p:nvSpPr>
          <p:cNvPr id="942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84BF14-D77D-43C1-A072-8F82D41087E4}" type="slidenum">
              <a:rPr lang="en-US">
                <a:latin typeface="Arial" pitchFamily="34" charset="0"/>
              </a:rPr>
              <a:pPr/>
              <a:t>51</a:t>
            </a:fld>
            <a:endParaRPr lang="en-US">
              <a:latin typeface="Arial" pitchFamily="34" charset="0"/>
            </a:endParaRPr>
          </a:p>
        </p:txBody>
      </p:sp>
      <p:sp>
        <p:nvSpPr>
          <p:cNvPr id="952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115667-CD76-492D-B4CD-A73F733691B6}" type="slidenum">
              <a:rPr lang="en-US">
                <a:latin typeface="Arial" pitchFamily="34" charset="0"/>
              </a:rPr>
              <a:pPr/>
              <a:t>5</a:t>
            </a:fld>
            <a:endParaRPr lang="en-US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53B0EB-53DE-4D79-ACF7-69E15DF683AD}" type="slidenum">
              <a:rPr lang="en-US">
                <a:latin typeface="Arial" pitchFamily="34" charset="0"/>
              </a:rPr>
              <a:pPr/>
              <a:t>6</a:t>
            </a:fld>
            <a:endParaRPr lang="en-US">
              <a:latin typeface="Arial" pitchFamily="34" charset="0"/>
            </a:endParaRPr>
          </a:p>
        </p:txBody>
      </p:sp>
      <p:sp>
        <p:nvSpPr>
          <p:cNvPr id="552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03590A-3B22-4DF1-8C61-7686B6C1DCE7}" type="slidenum">
              <a:rPr lang="en-US">
                <a:latin typeface="Arial" pitchFamily="34" charset="0"/>
              </a:rPr>
              <a:pPr/>
              <a:t>8</a:t>
            </a:fld>
            <a:endParaRPr lang="en-US">
              <a:latin typeface="Arial" pitchFamily="34" charset="0"/>
            </a:endParaRPr>
          </a:p>
        </p:txBody>
      </p:sp>
      <p:sp>
        <p:nvSpPr>
          <p:cNvPr id="563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F3E0DF-DC2E-4933-B3FD-1F0FDBA6B2D1}" type="slidenum">
              <a:rPr lang="en-US">
                <a:latin typeface="Arial" pitchFamily="34" charset="0"/>
              </a:rPr>
              <a:pPr/>
              <a:t>9</a:t>
            </a:fld>
            <a:endParaRPr lang="en-US">
              <a:latin typeface="Arial" pitchFamily="34" charset="0"/>
            </a:endParaRPr>
          </a:p>
        </p:txBody>
      </p:sp>
      <p:sp>
        <p:nvSpPr>
          <p:cNvPr id="573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289D86-155F-4FF5-9B8C-A67865EAC057}" type="slidenum">
              <a:rPr lang="en-US">
                <a:latin typeface="Arial" pitchFamily="34" charset="0"/>
              </a:rPr>
              <a:pPr/>
              <a:t>10</a:t>
            </a:fld>
            <a:endParaRPr lang="en-US">
              <a:latin typeface="Arial" pitchFamily="34" charset="0"/>
            </a:endParaRPr>
          </a:p>
        </p:txBody>
      </p:sp>
      <p:sp>
        <p:nvSpPr>
          <p:cNvPr id="583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B2481-3504-45AF-8CDE-8DBBBA259C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38319-709F-41AB-870C-5874C2042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81088-A372-43DD-AB84-F371456941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7A32A-E3F8-4679-8318-BF0DC5EED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6FC5B-702B-4071-A894-381AE0CE4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17437-F251-4952-9E72-61312276DF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1D206-DFCA-4B64-A712-594FC31AE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DDE22-F600-4A62-A1D5-9DE31536BB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49110-D79B-46EE-ACFF-51CB6D1BF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5ED78-2B8F-4EC3-A538-0A0220AADD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37EB9-074C-4580-A11E-457139873E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434BF90B-FA63-4158-BE13-23D3AE4EDC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441325" y="239713"/>
            <a:ext cx="417671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/>
              <a:t>Biology 323</a:t>
            </a:r>
          </a:p>
          <a:p>
            <a:r>
              <a:rPr lang="en-US" sz="2000" i="1"/>
              <a:t>Human Anatomy for Biology Majors</a:t>
            </a:r>
          </a:p>
          <a:p>
            <a:r>
              <a:rPr lang="en-US" sz="2000" i="1"/>
              <a:t>Lecture 5</a:t>
            </a:r>
          </a:p>
          <a:p>
            <a:r>
              <a:rPr lang="en-US" sz="2000" i="1"/>
              <a:t>Dr. Stuart S. Sumida</a:t>
            </a:r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0" y="2906713"/>
            <a:ext cx="90630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>
                <a:solidFill>
                  <a:schemeClr val="tx2"/>
                </a:solidFill>
              </a:rPr>
              <a:t>Nervous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Nnumbe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670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791200" y="493713"/>
            <a:ext cx="33528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Arial Rounded MT Bold" pitchFamily="34" charset="0"/>
              </a:rPr>
              <a:t>Note the difference between how we number vertebrae and </a:t>
            </a:r>
            <a:r>
              <a:rPr lang="en-US">
                <a:solidFill>
                  <a:srgbClr val="FF0000"/>
                </a:solidFill>
                <a:latin typeface="Arial Rounded MT Bold" pitchFamily="34" charset="0"/>
              </a:rPr>
              <a:t>NERVES</a:t>
            </a:r>
            <a:r>
              <a:rPr lang="en-US">
                <a:solidFill>
                  <a:srgbClr val="FFFF00"/>
                </a:solidFill>
                <a:latin typeface="Arial Rounded MT Bold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ening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050"/>
            <a:ext cx="9144000" cy="605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audaequi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3338"/>
            <a:ext cx="8610600" cy="685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udaequin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0"/>
            <a:ext cx="548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ermatom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7688" y="0"/>
            <a:ext cx="55102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pinalN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76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Oval 3"/>
          <p:cNvSpPr>
            <a:spLocks noChangeArrowheads="1"/>
          </p:cNvSpPr>
          <p:nvPr/>
        </p:nvSpPr>
        <p:spPr bwMode="auto">
          <a:xfrm>
            <a:off x="1295400" y="914400"/>
            <a:ext cx="1219200" cy="12954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Oval 4"/>
          <p:cNvSpPr>
            <a:spLocks noChangeArrowheads="1"/>
          </p:cNvSpPr>
          <p:nvPr/>
        </p:nvSpPr>
        <p:spPr bwMode="auto">
          <a:xfrm>
            <a:off x="1600200" y="4572000"/>
            <a:ext cx="1219200" cy="12954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H="1" flipV="1">
            <a:off x="2514600" y="1905000"/>
            <a:ext cx="3886200" cy="1676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 flipH="1">
            <a:off x="2971800" y="3581400"/>
            <a:ext cx="3429000" cy="15240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6537325" y="2590800"/>
            <a:ext cx="260667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3300"/>
                </a:solidFill>
                <a:latin typeface="Arial Rounded MT Bold" pitchFamily="34" charset="0"/>
              </a:rPr>
              <a:t>So...what the heck are these messes?!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mbLimbN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-25400"/>
            <a:ext cx="7620000" cy="677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erialHom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3238" y="0"/>
            <a:ext cx="5599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Arial Rounded MT Bold" pitchFamily="34" charset="0"/>
              </a:rPr>
              <a:t>THE </a:t>
            </a:r>
            <a:r>
              <a:rPr lang="en-US" sz="3600">
                <a:solidFill>
                  <a:srgbClr val="FF0000"/>
                </a:solidFill>
                <a:latin typeface="Arial Rounded MT Bold" pitchFamily="34" charset="0"/>
              </a:rPr>
              <a:t>PLEXUS</a:t>
            </a:r>
            <a:r>
              <a:rPr lang="en-US" sz="3600">
                <a:latin typeface="Arial Rounded MT Bold" pitchFamily="34" charset="0"/>
              </a:rPr>
              <a:t>: </a:t>
            </a:r>
          </a:p>
          <a:p>
            <a:endParaRPr lang="en-US" sz="3600">
              <a:latin typeface="Arial Rounded MT Bold" pitchFamily="34" charset="0"/>
            </a:endParaRPr>
          </a:p>
          <a:p>
            <a:r>
              <a:rPr lang="en-US" sz="3600">
                <a:latin typeface="Arial Rounded MT Bold" pitchFamily="34" charset="0"/>
              </a:rPr>
              <a:t>A complex interconnection of adjacent segmental nerves.</a:t>
            </a:r>
          </a:p>
          <a:p>
            <a:endParaRPr lang="en-US">
              <a:latin typeface="Arial Rounded MT Bold" pitchFamily="34" charset="0"/>
            </a:endParaRPr>
          </a:p>
          <a:p>
            <a:r>
              <a:rPr lang="en-US">
                <a:latin typeface="Arial Rounded MT Bold" pitchFamily="34" charset="0"/>
              </a:rPr>
              <a:t>In this case, the ventral rami of adjacent spinal nerves are sorted and recombined so that fibers of a particular peripheral nerve contain elements from a number of segments. </a:t>
            </a:r>
          </a:p>
          <a:p>
            <a:endParaRPr lang="en-US">
              <a:latin typeface="Arial Rounded MT Bold" pitchFamily="34" charset="0"/>
            </a:endParaRPr>
          </a:p>
          <a:p>
            <a:r>
              <a:rPr lang="en-US">
                <a:latin typeface="Arial Rounded MT Bold" pitchFamily="34" charset="0"/>
              </a:rPr>
              <a:t>This allows a single segment to exert a greater influence than it could otherwise.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mbLimbN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778000"/>
            <a:ext cx="5715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365125" y="341313"/>
            <a:ext cx="8778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Arial Rounded MT Bold" pitchFamily="34" charset="0"/>
              </a:rPr>
              <a:t>Remember, limbs are  multisegmental. How many? </a:t>
            </a:r>
            <a:r>
              <a:rPr lang="en-US">
                <a:solidFill>
                  <a:srgbClr val="FFFF00"/>
                </a:solidFill>
                <a:latin typeface="Arial Rounded MT Bold" pitchFamily="34" charset="0"/>
              </a:rPr>
              <a:t> </a:t>
            </a:r>
            <a:endParaRPr lang="en-US"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o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9575"/>
            <a:ext cx="9144000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mbLimbN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778000"/>
            <a:ext cx="5715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65125" y="341313"/>
            <a:ext cx="87788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Arial Rounded MT Bold" pitchFamily="34" charset="0"/>
              </a:rPr>
              <a:t>Remember, limbs are  multisegmental. How many? </a:t>
            </a:r>
            <a:r>
              <a:rPr lang="en-US">
                <a:solidFill>
                  <a:srgbClr val="FFFF00"/>
                </a:solidFill>
                <a:latin typeface="Arial Rounded MT Bold" pitchFamily="34" charset="0"/>
              </a:rPr>
              <a:t> </a:t>
            </a:r>
            <a:r>
              <a:rPr lang="en-US">
                <a:solidFill>
                  <a:srgbClr val="FF0000"/>
                </a:solidFill>
                <a:latin typeface="Arial Rounded MT Bold" pitchFamily="34" charset="0"/>
              </a:rPr>
              <a:t>6</a:t>
            </a:r>
          </a:p>
          <a:p>
            <a:r>
              <a:rPr lang="en-US">
                <a:latin typeface="Arial Rounded MT Bold" pitchFamily="34" charset="0"/>
              </a:rPr>
              <a:t>So, there should be components of six nerve segments serving each limb.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04800" y="1066800"/>
            <a:ext cx="8610600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 Rounded MT Bold" pitchFamily="34" charset="0"/>
              </a:rPr>
              <a:t>DORSAL DIVISIONS </a:t>
            </a:r>
            <a:r>
              <a:rPr lang="en-US" sz="4000">
                <a:latin typeface="Arial Rounded MT Bold" pitchFamily="34" charset="0"/>
              </a:rPr>
              <a:t>serve embryologically DORSAL muscles (extensors, elevators).</a:t>
            </a:r>
          </a:p>
          <a:p>
            <a:endParaRPr lang="en-US" sz="4000">
              <a:latin typeface="Arial Rounded MT Bold" pitchFamily="34" charset="0"/>
            </a:endParaRPr>
          </a:p>
          <a:p>
            <a:r>
              <a:rPr lang="en-US" sz="4000">
                <a:solidFill>
                  <a:srgbClr val="FF0000"/>
                </a:solidFill>
                <a:latin typeface="Arial Rounded MT Bold" pitchFamily="34" charset="0"/>
              </a:rPr>
              <a:t>VENTRAL DIVISIONS </a:t>
            </a:r>
            <a:r>
              <a:rPr lang="en-US" sz="4000">
                <a:latin typeface="Arial Rounded MT Bold" pitchFamily="34" charset="0"/>
              </a:rPr>
              <a:t>serve embryologically </a:t>
            </a:r>
            <a:r>
              <a:rPr lang="en-US" sz="4000">
                <a:solidFill>
                  <a:srgbClr val="FF0000"/>
                </a:solidFill>
                <a:latin typeface="Arial Rounded MT Bold" pitchFamily="34" charset="0"/>
              </a:rPr>
              <a:t>VENTRAL</a:t>
            </a:r>
            <a:r>
              <a:rPr lang="en-US" sz="4000">
                <a:latin typeface="Arial Rounded MT Bold" pitchFamily="34" charset="0"/>
              </a:rPr>
              <a:t> muscles (flexors, depressors).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LS-plex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54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953000" y="341313"/>
            <a:ext cx="4191000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 Rounded MT Bold" pitchFamily="34" charset="0"/>
              </a:rPr>
              <a:t>THE LUMBO-SACRAL</a:t>
            </a:r>
          </a:p>
          <a:p>
            <a:r>
              <a:rPr lang="en-US" sz="3200">
                <a:solidFill>
                  <a:srgbClr val="FF0000"/>
                </a:solidFill>
                <a:latin typeface="Arial Rounded MT Bold" pitchFamily="34" charset="0"/>
              </a:rPr>
              <a:t>PLEXUS</a:t>
            </a:r>
          </a:p>
          <a:p>
            <a:endParaRPr lang="en-US" sz="3200">
              <a:solidFill>
                <a:srgbClr val="FFFF00"/>
              </a:solidFill>
              <a:latin typeface="Arial Rounded MT Bold" pitchFamily="34" charset="0"/>
            </a:endParaRPr>
          </a:p>
          <a:p>
            <a:r>
              <a:rPr lang="en-US" sz="3200">
                <a:latin typeface="Arial Rounded MT Bold" pitchFamily="34" charset="0"/>
              </a:rPr>
              <a:t>(Not as horrifying as you might think...)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12725" y="265113"/>
            <a:ext cx="5530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 Rounded MT Bold" pitchFamily="34" charset="0"/>
              </a:rPr>
              <a:t>Let’s draw the lumbosacral plexus...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lumbar plexus-color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2088" y="0"/>
            <a:ext cx="6218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086600" y="417513"/>
            <a:ext cx="2057400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 Rounded MT Bold" pitchFamily="34" charset="0"/>
              </a:rPr>
              <a:t>THE BRACHIAL PLEXUS</a:t>
            </a:r>
          </a:p>
          <a:p>
            <a:endParaRPr lang="en-US">
              <a:solidFill>
                <a:srgbClr val="FFFF00"/>
              </a:solidFill>
              <a:latin typeface="Arial Rounded MT Bold" pitchFamily="34" charset="0"/>
            </a:endParaRPr>
          </a:p>
          <a:p>
            <a:r>
              <a:rPr lang="en-US">
                <a:latin typeface="Arial Rounded MT Bold" pitchFamily="34" charset="0"/>
              </a:rPr>
              <a:t>(About as horrifying as it looks...</a:t>
            </a:r>
          </a:p>
        </p:txBody>
      </p:sp>
      <p:pic>
        <p:nvPicPr>
          <p:cNvPr id="27651" name="Picture 3" descr="BrachPlex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024688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BrachialPlexu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"/>
            <a:ext cx="9144000" cy="598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228600" y="0"/>
            <a:ext cx="87169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Arial Rounded MT Bold" pitchFamily="34" charset="0"/>
              </a:rPr>
              <a:t>BREAKING DOWN THE BRACHIAL PLEXUS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88925" y="1152525"/>
            <a:ext cx="8405813" cy="508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Arial Rounded MT Bold" pitchFamily="34" charset="0"/>
              </a:rPr>
              <a:t>5/6 SEGMENTAL   3 TRUNKS  6 DIVISIONS   3 CORDS  5 TERMINAL</a:t>
            </a:r>
          </a:p>
          <a:p>
            <a:r>
              <a:rPr lang="en-US" sz="2000">
                <a:latin typeface="Arial Rounded MT Bold" pitchFamily="34" charset="0"/>
              </a:rPr>
              <a:t>       ROOTS						        NERVES</a:t>
            </a:r>
          </a:p>
          <a:p>
            <a:endParaRPr lang="en-US">
              <a:latin typeface="Arial Rounded MT Bold" pitchFamily="34" charset="0"/>
            </a:endParaRPr>
          </a:p>
          <a:p>
            <a:r>
              <a:rPr lang="en-US">
                <a:latin typeface="Arial Rounded MT Bold" pitchFamily="34" charset="0"/>
              </a:rPr>
              <a:t>           C4</a:t>
            </a:r>
          </a:p>
          <a:p>
            <a:endParaRPr lang="en-US">
              <a:latin typeface="Arial Rounded MT Bold" pitchFamily="34" charset="0"/>
            </a:endParaRPr>
          </a:p>
          <a:p>
            <a:r>
              <a:rPr lang="en-US">
                <a:latin typeface="Arial Rounded MT Bold" pitchFamily="34" charset="0"/>
              </a:rPr>
              <a:t>            C5	    </a:t>
            </a:r>
            <a:r>
              <a:rPr lang="en-US">
                <a:solidFill>
                  <a:srgbClr val="FF3300"/>
                </a:solidFill>
                <a:latin typeface="Arial Rounded MT Bold" pitchFamily="34" charset="0"/>
              </a:rPr>
              <a:t>Superior</a:t>
            </a:r>
          </a:p>
          <a:p>
            <a:endParaRPr lang="en-US">
              <a:latin typeface="Arial Rounded MT Bold" pitchFamily="34" charset="0"/>
            </a:endParaRPr>
          </a:p>
          <a:p>
            <a:r>
              <a:rPr lang="en-US">
                <a:latin typeface="Arial Rounded MT Bold" pitchFamily="34" charset="0"/>
              </a:rPr>
              <a:t>	C6</a:t>
            </a:r>
          </a:p>
          <a:p>
            <a:r>
              <a:rPr lang="en-US">
                <a:latin typeface="Arial Rounded MT Bold" pitchFamily="34" charset="0"/>
              </a:rPr>
              <a:t>			</a:t>
            </a:r>
          </a:p>
          <a:p>
            <a:r>
              <a:rPr lang="en-US">
                <a:latin typeface="Arial Rounded MT Bold" pitchFamily="34" charset="0"/>
              </a:rPr>
              <a:t>	C7	    </a:t>
            </a:r>
            <a:r>
              <a:rPr lang="en-US">
                <a:solidFill>
                  <a:srgbClr val="FF3300"/>
                </a:solidFill>
                <a:latin typeface="Arial Rounded MT Bold" pitchFamily="34" charset="0"/>
              </a:rPr>
              <a:t>Middle</a:t>
            </a:r>
          </a:p>
          <a:p>
            <a:endParaRPr lang="en-US">
              <a:latin typeface="Arial Rounded MT Bold" pitchFamily="34" charset="0"/>
            </a:endParaRPr>
          </a:p>
          <a:p>
            <a:r>
              <a:rPr lang="en-US">
                <a:latin typeface="Arial Rounded MT Bold" pitchFamily="34" charset="0"/>
              </a:rPr>
              <a:t>	C8</a:t>
            </a:r>
          </a:p>
          <a:p>
            <a:r>
              <a:rPr lang="en-US">
                <a:latin typeface="Arial Rounded MT Bold" pitchFamily="34" charset="0"/>
              </a:rPr>
              <a:t>		    </a:t>
            </a:r>
            <a:r>
              <a:rPr lang="en-US">
                <a:solidFill>
                  <a:srgbClr val="FF3300"/>
                </a:solidFill>
                <a:latin typeface="Arial Rounded MT Bold" pitchFamily="34" charset="0"/>
              </a:rPr>
              <a:t>Inferior</a:t>
            </a:r>
          </a:p>
          <a:p>
            <a:r>
              <a:rPr lang="en-US">
                <a:latin typeface="Arial Rounded MT Bold" pitchFamily="34" charset="0"/>
              </a:rPr>
              <a:t>	T1</a:t>
            </a:r>
          </a:p>
        </p:txBody>
      </p:sp>
      <p:sp>
        <p:nvSpPr>
          <p:cNvPr id="29700" name="Line 4"/>
          <p:cNvSpPr>
            <a:spLocks noChangeShapeType="1"/>
          </p:cNvSpPr>
          <p:nvPr/>
        </p:nvSpPr>
        <p:spPr bwMode="auto">
          <a:xfrm>
            <a:off x="1981200" y="3200400"/>
            <a:ext cx="5334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 flipV="1">
            <a:off x="1981200" y="3276600"/>
            <a:ext cx="533400" cy="609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>
            <a:off x="1828800" y="2438400"/>
            <a:ext cx="609600" cy="609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1828800" y="4495800"/>
            <a:ext cx="6096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>
            <a:off x="1905000" y="5334000"/>
            <a:ext cx="609600" cy="304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 flipV="1">
            <a:off x="1905000" y="5715000"/>
            <a:ext cx="533400" cy="381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3962400" y="1905000"/>
            <a:ext cx="1676400" cy="3886200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3962400" y="2133600"/>
            <a:ext cx="1752600" cy="335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 Rounded MT Bold" pitchFamily="34" charset="0"/>
              </a:rPr>
              <a:t>Each of the 3 trunks divides into its component dorsal  and ventral divisions </a:t>
            </a:r>
            <a:r>
              <a:rPr lang="en-US" sz="1800">
                <a:latin typeface="Arial Rounded MT Bold" pitchFamily="34" charset="0"/>
              </a:rPr>
              <a:t>(recall dorsal and ventral mm.) </a:t>
            </a:r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5791200" y="1905000"/>
            <a:ext cx="16002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Arial Rounded MT Bold" pitchFamily="34" charset="0"/>
              </a:rPr>
              <a:t>All dorsal divisions unite to give</a:t>
            </a:r>
            <a:r>
              <a:rPr lang="en-US" sz="2000">
                <a:latin typeface="Arial Rounded MT Bold" pitchFamily="34" charset="0"/>
              </a:rPr>
              <a:t> </a:t>
            </a:r>
            <a:r>
              <a:rPr lang="en-US" sz="1800">
                <a:solidFill>
                  <a:schemeClr val="accent2"/>
                </a:solidFill>
                <a:latin typeface="Arial Rounded MT Bold" pitchFamily="34" charset="0"/>
              </a:rPr>
              <a:t>POSTERIOR CORD</a:t>
            </a:r>
            <a:r>
              <a:rPr lang="en-US" sz="2000">
                <a:latin typeface="Arial Rounded MT Bold" pitchFamily="34" charset="0"/>
              </a:rPr>
              <a:t>. </a:t>
            </a:r>
          </a:p>
          <a:p>
            <a:endParaRPr lang="en-US" sz="2000">
              <a:latin typeface="Arial Rounded MT Bold" pitchFamily="34" charset="0"/>
            </a:endParaRPr>
          </a:p>
          <a:p>
            <a:r>
              <a:rPr lang="en-US" sz="1800">
                <a:solidFill>
                  <a:schemeClr val="accent2"/>
                </a:solidFill>
                <a:latin typeface="Arial Rounded MT Bold" pitchFamily="34" charset="0"/>
              </a:rPr>
              <a:t>LATERAL &amp; MEDIAL CORDS</a:t>
            </a:r>
            <a:r>
              <a:rPr lang="en-US" sz="1800">
                <a:latin typeface="Arial Rounded MT Bold" pitchFamily="34" charset="0"/>
              </a:rPr>
              <a:t> are ventral divisions</a:t>
            </a:r>
          </a:p>
        </p:txBody>
      </p:sp>
      <p:sp>
        <p:nvSpPr>
          <p:cNvPr id="29709" name="Text Box 13"/>
          <p:cNvSpPr txBox="1">
            <a:spLocks noChangeArrowheads="1"/>
          </p:cNvSpPr>
          <p:nvPr/>
        </p:nvSpPr>
        <p:spPr bwMode="auto">
          <a:xfrm>
            <a:off x="7534275" y="1981200"/>
            <a:ext cx="1781175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66FF33"/>
                </a:solidFill>
                <a:latin typeface="Arial Rounded MT Bold" pitchFamily="34" charset="0"/>
              </a:rPr>
              <a:t>AXILLARY N.</a:t>
            </a:r>
          </a:p>
          <a:p>
            <a:endParaRPr lang="en-US" sz="1800">
              <a:solidFill>
                <a:srgbClr val="66FF33"/>
              </a:solidFill>
              <a:latin typeface="Arial Rounded MT Bold" pitchFamily="34" charset="0"/>
            </a:endParaRPr>
          </a:p>
          <a:p>
            <a:r>
              <a:rPr lang="en-US" sz="1800">
                <a:solidFill>
                  <a:srgbClr val="66FF33"/>
                </a:solidFill>
                <a:latin typeface="Arial Rounded MT Bold" pitchFamily="34" charset="0"/>
              </a:rPr>
              <a:t>RADIAL N.</a:t>
            </a:r>
          </a:p>
          <a:p>
            <a:endParaRPr lang="en-US" sz="1800">
              <a:solidFill>
                <a:srgbClr val="66FF33"/>
              </a:solidFill>
              <a:latin typeface="Arial Rounded MT Bold" pitchFamily="34" charset="0"/>
            </a:endParaRPr>
          </a:p>
          <a:p>
            <a:endParaRPr lang="en-US" sz="1800">
              <a:solidFill>
                <a:srgbClr val="66FF33"/>
              </a:solidFill>
              <a:latin typeface="Arial Rounded MT Bold" pitchFamily="34" charset="0"/>
            </a:endParaRPr>
          </a:p>
          <a:p>
            <a:endParaRPr lang="en-US" sz="1800">
              <a:solidFill>
                <a:srgbClr val="66FF33"/>
              </a:solidFill>
              <a:latin typeface="Arial Rounded MT Bold" pitchFamily="34" charset="0"/>
            </a:endParaRPr>
          </a:p>
          <a:p>
            <a:r>
              <a:rPr lang="en-US" sz="1800">
                <a:solidFill>
                  <a:srgbClr val="66FF33"/>
                </a:solidFill>
                <a:latin typeface="Arial Rounded MT Bold" pitchFamily="34" charset="0"/>
              </a:rPr>
              <a:t>MUSCULOCU-</a:t>
            </a:r>
          </a:p>
          <a:p>
            <a:r>
              <a:rPr lang="en-US" sz="1800">
                <a:solidFill>
                  <a:srgbClr val="66FF33"/>
                </a:solidFill>
                <a:latin typeface="Arial Rounded MT Bold" pitchFamily="34" charset="0"/>
              </a:rPr>
              <a:t>TANEOUS N.</a:t>
            </a:r>
          </a:p>
          <a:p>
            <a:endParaRPr lang="en-US" sz="1800">
              <a:solidFill>
                <a:srgbClr val="66FF33"/>
              </a:solidFill>
              <a:latin typeface="Arial Rounded MT Bold" pitchFamily="34" charset="0"/>
            </a:endParaRPr>
          </a:p>
          <a:p>
            <a:r>
              <a:rPr lang="en-US" sz="1800">
                <a:solidFill>
                  <a:srgbClr val="66FF33"/>
                </a:solidFill>
                <a:latin typeface="Arial Rounded MT Bold" pitchFamily="34" charset="0"/>
              </a:rPr>
              <a:t>MEDIAL N.</a:t>
            </a:r>
          </a:p>
          <a:p>
            <a:endParaRPr lang="en-US" sz="1800">
              <a:solidFill>
                <a:srgbClr val="66FF33"/>
              </a:solidFill>
              <a:latin typeface="Arial Rounded MT Bold" pitchFamily="34" charset="0"/>
            </a:endParaRPr>
          </a:p>
          <a:p>
            <a:r>
              <a:rPr lang="en-US" sz="1800">
                <a:solidFill>
                  <a:srgbClr val="66FF33"/>
                </a:solidFill>
                <a:latin typeface="Arial Rounded MT Bold" pitchFamily="34" charset="0"/>
              </a:rPr>
              <a:t>ULNAR N.</a:t>
            </a:r>
          </a:p>
          <a:p>
            <a:endParaRPr lang="en-US" sz="1800">
              <a:solidFill>
                <a:srgbClr val="66FF33"/>
              </a:solidFill>
              <a:latin typeface="Arial Rounded MT Bold" pitchFamily="34" charset="0"/>
            </a:endParaRPr>
          </a:p>
        </p:txBody>
      </p:sp>
      <p:sp>
        <p:nvSpPr>
          <p:cNvPr id="29710" name="Line 14"/>
          <p:cNvSpPr>
            <a:spLocks noChangeShapeType="1"/>
          </p:cNvSpPr>
          <p:nvPr/>
        </p:nvSpPr>
        <p:spPr bwMode="auto">
          <a:xfrm>
            <a:off x="7315200" y="34290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9711" name="Picture 15" descr="BrachialPlexu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5360988"/>
            <a:ext cx="228600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BrachialPlexu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98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36525" y="5983288"/>
            <a:ext cx="90074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The ventral (serving flexors) divisions form a letter “</a:t>
            </a:r>
            <a:r>
              <a:rPr lang="en-US">
                <a:solidFill>
                  <a:srgbClr val="FF0000"/>
                </a:solidFill>
              </a:rPr>
              <a:t>M</a:t>
            </a:r>
            <a:r>
              <a:rPr lang="en-US">
                <a:solidFill>
                  <a:schemeClr val="bg1"/>
                </a:solidFill>
              </a:rPr>
              <a:t>”, with the </a:t>
            </a:r>
            <a:r>
              <a:rPr lang="en-US">
                <a:solidFill>
                  <a:srgbClr val="009900"/>
                </a:solidFill>
              </a:rPr>
              <a:t>median nerve</a:t>
            </a:r>
            <a:r>
              <a:rPr lang="en-US">
                <a:solidFill>
                  <a:schemeClr val="bg1"/>
                </a:solidFill>
              </a:rPr>
              <a:t> in the middle of the “M”.</a:t>
            </a:r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 flipV="1">
            <a:off x="2209800" y="3657600"/>
            <a:ext cx="12192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 flipV="1">
            <a:off x="2667000" y="4114800"/>
            <a:ext cx="99060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 flipV="1">
            <a:off x="2971800" y="3657600"/>
            <a:ext cx="45720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 flipV="1">
            <a:off x="2971800" y="4114800"/>
            <a:ext cx="6858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2" name="Text Box 9"/>
          <p:cNvSpPr txBox="1">
            <a:spLocks noChangeArrowheads="1"/>
          </p:cNvSpPr>
          <p:nvPr/>
        </p:nvSpPr>
        <p:spPr bwMode="auto">
          <a:xfrm>
            <a:off x="228600" y="5105400"/>
            <a:ext cx="13827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9900"/>
                </a:solidFill>
              </a:rPr>
              <a:t>MEDIAN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66800" y="4572000"/>
            <a:ext cx="10668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752600" y="4724400"/>
            <a:ext cx="533400" cy="457200"/>
          </a:xfrm>
          <a:prstGeom prst="straightConnector1">
            <a:avLst/>
          </a:prstGeom>
          <a:ln w="5715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7086600" y="417513"/>
            <a:ext cx="2057400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 Rounded MT Bold" pitchFamily="34" charset="0"/>
              </a:rPr>
              <a:t>THE BRACHIAL PLEXUS</a:t>
            </a:r>
          </a:p>
          <a:p>
            <a:endParaRPr lang="en-US">
              <a:solidFill>
                <a:srgbClr val="FFFF00"/>
              </a:solidFill>
              <a:latin typeface="Arial Rounded MT Bold" pitchFamily="34" charset="0"/>
            </a:endParaRPr>
          </a:p>
          <a:p>
            <a:r>
              <a:rPr lang="en-US">
                <a:latin typeface="Arial Rounded MT Bold" pitchFamily="34" charset="0"/>
              </a:rPr>
              <a:t>(About as horrifying as it looks...</a:t>
            </a:r>
          </a:p>
        </p:txBody>
      </p:sp>
      <p:pic>
        <p:nvPicPr>
          <p:cNvPr id="32771" name="Picture 3" descr="BrachPlex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024688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Line 4"/>
          <p:cNvSpPr>
            <a:spLocks noChangeShapeType="1"/>
          </p:cNvSpPr>
          <p:nvPr/>
        </p:nvSpPr>
        <p:spPr bwMode="auto">
          <a:xfrm flipV="1">
            <a:off x="5029200" y="1905000"/>
            <a:ext cx="12954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 flipV="1">
            <a:off x="5334000" y="1905000"/>
            <a:ext cx="990600" cy="1143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74" name="Line 6"/>
          <p:cNvSpPr>
            <a:spLocks noChangeShapeType="1"/>
          </p:cNvSpPr>
          <p:nvPr/>
        </p:nvSpPr>
        <p:spPr bwMode="auto">
          <a:xfrm flipV="1">
            <a:off x="5334000" y="2362200"/>
            <a:ext cx="1066800" cy="685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75" name="Line 7"/>
          <p:cNvSpPr>
            <a:spLocks noChangeShapeType="1"/>
          </p:cNvSpPr>
          <p:nvPr/>
        </p:nvSpPr>
        <p:spPr bwMode="auto">
          <a:xfrm flipV="1">
            <a:off x="5486400" y="2362200"/>
            <a:ext cx="914400" cy="1143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egmental Ner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71538"/>
            <a:ext cx="9144000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achial-Plexus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3336" y="368808"/>
            <a:ext cx="7577328" cy="612038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 flipV="1">
            <a:off x="5334000" y="4800600"/>
            <a:ext cx="2133600" cy="17526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6096000" y="3962400"/>
            <a:ext cx="2133600" cy="17526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1828800" y="1752600"/>
            <a:ext cx="2133600" cy="17526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3200400" y="1143000"/>
            <a:ext cx="1981200" cy="16002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3400" y="304800"/>
            <a:ext cx="28679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Anterior = Ventral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Posterior = Dorsal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rachial-Plexus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6254" y="0"/>
            <a:ext cx="577149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achial-Plexus-NN-Axilla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2708" y="82296"/>
            <a:ext cx="6958584" cy="669340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achial-Plexus-NN-Radi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0419" y="0"/>
            <a:ext cx="558316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achial-Plexus-NN-Musculocutaneo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6731" y="0"/>
            <a:ext cx="519053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achial-Plexus-NN-Medi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5096" y="0"/>
            <a:ext cx="56338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achial-Plexus-NN-Uln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0027" y="0"/>
            <a:ext cx="578394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BrachialPlexu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5575" y="0"/>
            <a:ext cx="6291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BrachialPlexus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5575" y="0"/>
            <a:ext cx="6291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6000" dirty="0" smtClean="0">
                <a:solidFill>
                  <a:srgbClr val="FF0000"/>
                </a:solidFill>
              </a:rPr>
              <a:t>Autonomic Nervous System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egNerveBl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6563" y="0"/>
            <a:ext cx="5729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447800" y="6705600"/>
            <a:ext cx="61722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</a:rPr>
              <a:t>Autonomic Nervous System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Visceral Motor Component of the nervous system.</a:t>
            </a:r>
          </a:p>
          <a:p>
            <a:pPr>
              <a:lnSpc>
                <a:spcPct val="90000"/>
              </a:lnSpc>
            </a:pPr>
            <a:r>
              <a:rPr lang="en-US" smtClean="0">
                <a:solidFill>
                  <a:srgbClr val="FF6600"/>
                </a:solidFill>
              </a:rPr>
              <a:t>TWO MOTOR NEURON</a:t>
            </a:r>
            <a:r>
              <a:rPr lang="en-US" smtClean="0"/>
              <a:t> system.</a:t>
            </a:r>
          </a:p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r>
              <a:rPr lang="en-US" smtClean="0"/>
              <a:t>For motor control of most internal organs, smooth muscle of gut and blood vessels, skin glands, cardiac muscle.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686800" cy="1143000"/>
          </a:xfrm>
        </p:spPr>
        <p:txBody>
          <a:bodyPr/>
          <a:lstStyle/>
          <a:p>
            <a:r>
              <a:rPr lang="en-US" smtClean="0"/>
              <a:t>SEPARATION OF FUNCTION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Sympathetic – Fight, flight, Fear, and F_____.</a:t>
            </a:r>
          </a:p>
          <a:p>
            <a:r>
              <a:rPr lang="en-US" smtClean="0"/>
              <a:t>Parasympathetic – Rest, rumination (digestion), calm</a:t>
            </a:r>
          </a:p>
          <a:p>
            <a:endParaRPr lang="en-US" smtClean="0"/>
          </a:p>
          <a:p>
            <a:r>
              <a:rPr lang="en-US" smtClean="0"/>
              <a:t>Both involuntary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smtClean="0"/>
              <a:t>Comparisons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981200"/>
            <a:ext cx="4038600" cy="4114800"/>
          </a:xfrm>
        </p:spPr>
        <p:txBody>
          <a:bodyPr/>
          <a:lstStyle/>
          <a:p>
            <a:r>
              <a:rPr lang="en-US" sz="2400" smtClean="0">
                <a:solidFill>
                  <a:srgbClr val="FF6600"/>
                </a:solidFill>
              </a:rPr>
              <a:t>SYMPATHETIC</a:t>
            </a:r>
          </a:p>
          <a:p>
            <a:r>
              <a:rPr lang="en-US" sz="2400" smtClean="0"/>
              <a:t>Neurotransmitter: norepinephrine</a:t>
            </a:r>
          </a:p>
          <a:p>
            <a:r>
              <a:rPr lang="en-US" sz="2400" smtClean="0"/>
              <a:t>Turn OFF most gut activities.</a:t>
            </a:r>
          </a:p>
          <a:p>
            <a:r>
              <a:rPr lang="en-US" sz="2400" smtClean="0"/>
              <a:t>Dilate blood vessels to somatopleure.</a:t>
            </a:r>
          </a:p>
          <a:p>
            <a:r>
              <a:rPr lang="en-US" sz="2400" smtClean="0"/>
              <a:t>Constrict blood vessels to splanchnopleure.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8200" y="1981200"/>
            <a:ext cx="4191000" cy="4114800"/>
          </a:xfrm>
        </p:spPr>
        <p:txBody>
          <a:bodyPr/>
          <a:lstStyle/>
          <a:p>
            <a:r>
              <a:rPr lang="en-US" sz="2400" smtClean="0">
                <a:solidFill>
                  <a:srgbClr val="FF6600"/>
                </a:solidFill>
              </a:rPr>
              <a:t>PARASYMPATHETIC</a:t>
            </a:r>
          </a:p>
          <a:p>
            <a:r>
              <a:rPr lang="en-US" sz="2400" smtClean="0"/>
              <a:t>Neurotransmitter: acetylcholine</a:t>
            </a:r>
          </a:p>
          <a:p>
            <a:r>
              <a:rPr lang="en-US" sz="2400" smtClean="0"/>
              <a:t>Turn ON most gut activities.</a:t>
            </a:r>
          </a:p>
          <a:p>
            <a:r>
              <a:rPr lang="en-US" sz="2400" smtClean="0"/>
              <a:t>Constrict blood vessels to somatopleure and brain.</a:t>
            </a:r>
          </a:p>
          <a:p>
            <a:r>
              <a:rPr lang="en-US" sz="2400" smtClean="0"/>
              <a:t>Dilate blood vessels to splanchnopleure.</a:t>
            </a:r>
          </a:p>
          <a:p>
            <a:endParaRPr lang="en-US" sz="2400" smtClean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463550" y="0"/>
            <a:ext cx="87217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 Rounded MT Bold" pitchFamily="34" charset="0"/>
              </a:rPr>
              <a:t>AUTONOMIC FIBER PLACEMENT:</a:t>
            </a:r>
          </a:p>
          <a:p>
            <a:r>
              <a:rPr lang="en-US">
                <a:latin typeface="Arial Rounded MT Bold" pitchFamily="34" charset="0"/>
              </a:rPr>
              <a:t>Sympathetic – “Thoracolumbar”  (T1-L2)</a:t>
            </a:r>
          </a:p>
          <a:p>
            <a:r>
              <a:rPr lang="en-US">
                <a:latin typeface="Arial Rounded MT Bold" pitchFamily="34" charset="0"/>
              </a:rPr>
              <a:t>Parasympathetic = “Cranio-sacral” (Cnn III, VII, IX, X; S2-4</a:t>
            </a:r>
          </a:p>
        </p:txBody>
      </p:sp>
      <p:pic>
        <p:nvPicPr>
          <p:cNvPr id="39939" name="Picture 3" descr="Au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239838"/>
            <a:ext cx="5791200" cy="561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SympTru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1800"/>
            <a:ext cx="9144000" cy="642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4962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Arial Rounded MT Bold" pitchFamily="34" charset="0"/>
              </a:rPr>
              <a:t>A typical sympathetic nerve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SegN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338"/>
            <a:ext cx="9144000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SympCha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3100" y="0"/>
            <a:ext cx="52562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323lect1-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9838" y="304800"/>
            <a:ext cx="412432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utDe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-4763"/>
            <a:ext cx="7467600" cy="672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>
            <a:off x="7239000" y="914400"/>
            <a:ext cx="0" cy="129540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477000" y="3886200"/>
            <a:ext cx="0" cy="99060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048000" y="3276600"/>
            <a:ext cx="0" cy="99060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67000" y="3276600"/>
            <a:ext cx="0" cy="1219200"/>
          </a:xfrm>
          <a:prstGeom prst="line">
            <a:avLst/>
          </a:prstGeom>
          <a:ln w="381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324600" y="3810000"/>
            <a:ext cx="0" cy="1219200"/>
          </a:xfrm>
          <a:prstGeom prst="line">
            <a:avLst/>
          </a:prstGeom>
          <a:ln w="381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324600" y="914400"/>
            <a:ext cx="0" cy="1219200"/>
          </a:xfrm>
          <a:prstGeom prst="line">
            <a:avLst/>
          </a:prstGeom>
          <a:ln w="381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planchnicN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3763" y="0"/>
            <a:ext cx="4816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egN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338"/>
            <a:ext cx="9144000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ypogastricPlex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4825" y="0"/>
            <a:ext cx="5594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162800" y="0"/>
            <a:ext cx="381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AutonomSumma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2863"/>
            <a:ext cx="9144000" cy="694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mbosacral Plexus Blan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0"/>
            <a:ext cx="4485035" cy="632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6172200"/>
            <a:ext cx="6075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Unlabeled </a:t>
            </a:r>
            <a:r>
              <a:rPr lang="en-US" dirty="0" err="1" smtClean="0"/>
              <a:t>Lumbosacral</a:t>
            </a:r>
            <a:r>
              <a:rPr lang="en-US" dirty="0" smtClean="0"/>
              <a:t> Plexus for Practice</a:t>
            </a:r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achial-Plexus-Unlabel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0"/>
            <a:ext cx="7577328" cy="61203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76400" y="6096000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Unlabeled Brachial Plexus for Practice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Xsec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0"/>
            <a:ext cx="9144000" cy="679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hasustorm.com/books/English/Mcgraw.Hill.Surgical.Anatomy.J.Skandalakis.(2004).Ww.chm/Chapter%2002_%20Thoracic%20Wall%20and%20Pleurae_fichiers/loadBinaryCAWBJUM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381000"/>
            <a:ext cx="6219825" cy="371475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143000" y="3886200"/>
            <a:ext cx="6477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5029200"/>
            <a:ext cx="853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Returnin</a:t>
            </a:r>
            <a:r>
              <a:rPr lang="en-US" sz="3200" b="1" dirty="0" smtClean="0"/>
              <a:t>g </a:t>
            </a:r>
            <a:r>
              <a:rPr lang="en-US" sz="3200" dirty="0" smtClean="0"/>
              <a:t>to the basic cross-section:  You should now be able to add a segmental nerve to your basic cross section.  </a:t>
            </a:r>
            <a:endParaRPr lang="en-US" sz="3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88925" y="341313"/>
            <a:ext cx="8556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 Rounded MT Bold" pitchFamily="34" charset="0"/>
              </a:rPr>
              <a:t>You have to be able to draw a standard segmental nerve.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pinalN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2800" y="0"/>
            <a:ext cx="4976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</TotalTime>
  <Words>521</Words>
  <Application>Microsoft Office PowerPoint</Application>
  <PresentationFormat>On-screen Show (4:3)</PresentationFormat>
  <Paragraphs>138</Paragraphs>
  <Slides>53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Arial Rounded MT Bold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Autonomic Nervous System</vt:lpstr>
      <vt:lpstr>Autonomic Nervous System</vt:lpstr>
      <vt:lpstr>SEPARATION OF FUNCTION</vt:lpstr>
      <vt:lpstr>Comparisons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</vt:vector>
  </TitlesOfParts>
  <Company>CSUSB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Basic Nervous System</dc:subject>
  <dc:creator>Dr. Stuart Sumida</dc:creator>
  <cp:lastModifiedBy>Rega</cp:lastModifiedBy>
  <cp:revision>40</cp:revision>
  <dcterms:created xsi:type="dcterms:W3CDTF">2002-01-08T21:54:47Z</dcterms:created>
  <dcterms:modified xsi:type="dcterms:W3CDTF">2012-07-04T05:45:20Z</dcterms:modified>
</cp:coreProperties>
</file>