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vml" ContentType="application/vnd.openxmlformats-officedocument.vmlDrawing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embeddings/oleObject14.bin" ContentType="application/vnd.openxmlformats-officedocument.oleObject"/>
  <Override PartName="/ppt/embeddings/oleObject15.bin" ContentType="application/vnd.openxmlformats-officedocument.oleObject"/>
  <Override PartName="/ppt/embeddings/oleObject16.bin" ContentType="application/vnd.openxmlformats-officedocument.oleObject"/>
  <Override PartName="/ppt/embeddings/oleObject17.bin" ContentType="application/vnd.openxmlformats-officedocument.oleObject"/>
  <Override PartName="/ppt/embeddings/oleObject18.bin" ContentType="application/vnd.openxmlformats-officedocument.oleObject"/>
  <Override PartName="/ppt/embeddings/oleObject19.bin" ContentType="application/vnd.openxmlformats-officedocument.oleObject"/>
  <Override PartName="/ppt/embeddings/oleObject20.bin" ContentType="application/vnd.openxmlformats-officedocument.oleObject"/>
  <Override PartName="/ppt/embeddings/oleObject21.bin" ContentType="application/vnd.openxmlformats-officedocument.oleObject"/>
  <Override PartName="/ppt/embeddings/oleObject22.bin" ContentType="application/vnd.openxmlformats-officedocument.oleObject"/>
  <Override PartName="/ppt/embeddings/oleObject23.bin" ContentType="application/vnd.openxmlformats-officedocument.oleObject"/>
  <Override PartName="/ppt/embeddings/oleObject24.bin" ContentType="application/vnd.openxmlformats-officedocument.oleObject"/>
  <Override PartName="/ppt/embeddings/oleObject25.bin" ContentType="application/vnd.openxmlformats-officedocument.oleObject"/>
  <Override PartName="/ppt/embeddings/oleObject26.bin" ContentType="application/vnd.openxmlformats-officedocument.oleObject"/>
  <Override PartName="/ppt/embeddings/oleObject27.bin" ContentType="application/vnd.openxmlformats-officedocument.oleObject"/>
  <Override PartName="/ppt/embeddings/oleObject28.bin" ContentType="application/vnd.openxmlformats-officedocument.oleObject"/>
  <Override PartName="/ppt/embeddings/oleObject29.bin" ContentType="application/vnd.openxmlformats-officedocument.oleObject"/>
  <Override PartName="/ppt/embeddings/oleObject30.bin" ContentType="application/vnd.openxmlformats-officedocument.oleObject"/>
  <Override PartName="/ppt/embeddings/oleObject31.bin" ContentType="application/vnd.openxmlformats-officedocument.oleObject"/>
  <Override PartName="/ppt/embeddings/oleObject32.bin" ContentType="application/vnd.openxmlformats-officedocument.oleObject"/>
  <Override PartName="/ppt/embeddings/oleObject33.bin" ContentType="application/vnd.openxmlformats-officedocument.oleObject"/>
  <Override PartName="/ppt/embeddings/oleObject34.bin" ContentType="application/vnd.openxmlformats-officedocument.oleObject"/>
  <Override PartName="/ppt/embeddings/oleObject35.bin" ContentType="application/vnd.openxmlformats-officedocument.oleObject"/>
  <Override PartName="/ppt/embeddings/oleObject36.bin" ContentType="application/vnd.openxmlformats-officedocument.oleObject"/>
  <Override PartName="/ppt/embeddings/oleObject37.bin" ContentType="application/vnd.openxmlformats-officedocument.oleObject"/>
  <Override PartName="/ppt/embeddings/oleObject38.bin" ContentType="application/vnd.openxmlformats-officedocument.oleObject"/>
  <Override PartName="/ppt/embeddings/oleObject39.bin" ContentType="application/vnd.openxmlformats-officedocument.oleObject"/>
  <Override PartName="/ppt/embeddings/oleObject40.bin" ContentType="application/vnd.openxmlformats-officedocument.oleObject"/>
  <Override PartName="/ppt/embeddings/oleObject41.bin" ContentType="application/vnd.openxmlformats-officedocument.oleObject"/>
  <Override PartName="/ppt/embeddings/oleObject42.bin" ContentType="application/vnd.openxmlformats-officedocument.oleObject"/>
  <Override PartName="/ppt/embeddings/oleObject43.bin" ContentType="application/vnd.openxmlformats-officedocument.oleObject"/>
  <Override PartName="/ppt/embeddings/oleObject44.bin" ContentType="application/vnd.openxmlformats-officedocument.oleObject"/>
  <Override PartName="/ppt/embeddings/oleObject45.bin" ContentType="application/vnd.openxmlformats-officedocument.oleObject"/>
  <Override PartName="/ppt/embeddings/oleObject46.bin" ContentType="application/vnd.openxmlformats-officedocument.oleObject"/>
  <Override PartName="/ppt/embeddings/oleObject47.bin" ContentType="application/vnd.openxmlformats-officedocument.oleObject"/>
  <Override PartName="/ppt/embeddings/oleObject48.bin" ContentType="application/vnd.openxmlformats-officedocument.oleObject"/>
  <Override PartName="/ppt/embeddings/oleObject49.bin" ContentType="application/vnd.openxmlformats-officedocument.oleObject"/>
  <Override PartName="/ppt/embeddings/oleObject50.bin" ContentType="application/vnd.openxmlformats-officedocument.oleObject"/>
  <Override PartName="/ppt/embeddings/oleObject51.bin" ContentType="application/vnd.openxmlformats-officedocument.oleObject"/>
  <Override PartName="/ppt/embeddings/oleObject52.bin" ContentType="application/vnd.openxmlformats-officedocument.oleObject"/>
  <Override PartName="/ppt/embeddings/oleObject53.bin" ContentType="application/vnd.openxmlformats-officedocument.oleObject"/>
  <Override PartName="/ppt/embeddings/oleObject54.bin" ContentType="application/vnd.openxmlformats-officedocument.oleObject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ppt/theme/themeOverride13.xml" ContentType="application/vnd.openxmlformats-officedocument.themeOverride+xml"/>
  <Override PartName="/ppt/theme/themeOverride14.xml" ContentType="application/vnd.openxmlformats-officedocument.themeOverride+xml"/>
  <Override PartName="/ppt/theme/themeOverride15.xml" ContentType="application/vnd.openxmlformats-officedocument.themeOverride+xml"/>
  <Override PartName="/ppt/theme/themeOverride16.xml" ContentType="application/vnd.openxmlformats-officedocument.themeOverride+xml"/>
  <Override PartName="/ppt/theme/themeOverride17.xml" ContentType="application/vnd.openxmlformats-officedocument.themeOverride+xml"/>
  <Override PartName="/ppt/theme/themeOverride18.xml" ContentType="application/vnd.openxmlformats-officedocument.themeOverride+xml"/>
  <Override PartName="/ppt/theme/themeOverride19.xml" ContentType="application/vnd.openxmlformats-officedocument.themeOverride+xml"/>
  <Override PartName="/ppt/theme/themeOverride20.xml" ContentType="application/vnd.openxmlformats-officedocument.themeOverride+xml"/>
  <Override PartName="/ppt/theme/themeOverride21.xml" ContentType="application/vnd.openxmlformats-officedocument.themeOverride+xml"/>
  <Override PartName="/ppt/theme/themeOverride22.xml" ContentType="application/vnd.openxmlformats-officedocument.themeOverride+xml"/>
  <Override PartName="/ppt/theme/themeOverride23.xml" ContentType="application/vnd.openxmlformats-officedocument.themeOverride+xml"/>
  <Override PartName="/ppt/theme/themeOverride24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86"/>
  </p:notesMasterIdLst>
  <p:sldIdLst>
    <p:sldId id="580" r:id="rId3"/>
    <p:sldId id="562" r:id="rId4"/>
    <p:sldId id="563" r:id="rId5"/>
    <p:sldId id="599" r:id="rId6"/>
    <p:sldId id="600" r:id="rId7"/>
    <p:sldId id="601" r:id="rId8"/>
    <p:sldId id="564" r:id="rId9"/>
    <p:sldId id="602" r:id="rId10"/>
    <p:sldId id="613" r:id="rId11"/>
    <p:sldId id="597" r:id="rId12"/>
    <p:sldId id="623" r:id="rId13"/>
    <p:sldId id="593" r:id="rId14"/>
    <p:sldId id="625" r:id="rId15"/>
    <p:sldId id="626" r:id="rId16"/>
    <p:sldId id="624" r:id="rId17"/>
    <p:sldId id="627" r:id="rId18"/>
    <p:sldId id="628" r:id="rId19"/>
    <p:sldId id="565" r:id="rId20"/>
    <p:sldId id="591" r:id="rId21"/>
    <p:sldId id="598" r:id="rId22"/>
    <p:sldId id="590" r:id="rId23"/>
    <p:sldId id="589" r:id="rId24"/>
    <p:sldId id="566" r:id="rId25"/>
    <p:sldId id="639" r:id="rId26"/>
    <p:sldId id="569" r:id="rId27"/>
    <p:sldId id="642" r:id="rId28"/>
    <p:sldId id="581" r:id="rId29"/>
    <p:sldId id="582" r:id="rId30"/>
    <p:sldId id="583" r:id="rId31"/>
    <p:sldId id="584" r:id="rId32"/>
    <p:sldId id="632" r:id="rId33"/>
    <p:sldId id="633" r:id="rId34"/>
    <p:sldId id="635" r:id="rId35"/>
    <p:sldId id="637" r:id="rId36"/>
    <p:sldId id="638" r:id="rId37"/>
    <p:sldId id="567" r:id="rId38"/>
    <p:sldId id="631" r:id="rId39"/>
    <p:sldId id="594" r:id="rId40"/>
    <p:sldId id="595" r:id="rId41"/>
    <p:sldId id="596" r:id="rId42"/>
    <p:sldId id="640" r:id="rId43"/>
    <p:sldId id="641" r:id="rId44"/>
    <p:sldId id="570" r:id="rId45"/>
    <p:sldId id="585" r:id="rId46"/>
    <p:sldId id="592" r:id="rId47"/>
    <p:sldId id="571" r:id="rId48"/>
    <p:sldId id="586" r:id="rId49"/>
    <p:sldId id="588" r:id="rId50"/>
    <p:sldId id="572" r:id="rId51"/>
    <p:sldId id="587" r:id="rId52"/>
    <p:sldId id="568" r:id="rId53"/>
    <p:sldId id="606" r:id="rId54"/>
    <p:sldId id="683" r:id="rId55"/>
    <p:sldId id="684" r:id="rId56"/>
    <p:sldId id="685" r:id="rId57"/>
    <p:sldId id="689" r:id="rId58"/>
    <p:sldId id="686" r:id="rId59"/>
    <p:sldId id="687" r:id="rId60"/>
    <p:sldId id="688" r:id="rId61"/>
    <p:sldId id="649" r:id="rId62"/>
    <p:sldId id="650" r:id="rId63"/>
    <p:sldId id="651" r:id="rId64"/>
    <p:sldId id="652" r:id="rId65"/>
    <p:sldId id="653" r:id="rId66"/>
    <p:sldId id="654" r:id="rId67"/>
    <p:sldId id="655" r:id="rId68"/>
    <p:sldId id="656" r:id="rId69"/>
    <p:sldId id="658" r:id="rId70"/>
    <p:sldId id="668" r:id="rId71"/>
    <p:sldId id="667" r:id="rId72"/>
    <p:sldId id="669" r:id="rId73"/>
    <p:sldId id="670" r:id="rId74"/>
    <p:sldId id="671" r:id="rId75"/>
    <p:sldId id="672" r:id="rId76"/>
    <p:sldId id="673" r:id="rId77"/>
    <p:sldId id="674" r:id="rId78"/>
    <p:sldId id="675" r:id="rId79"/>
    <p:sldId id="676" r:id="rId80"/>
    <p:sldId id="677" r:id="rId81"/>
    <p:sldId id="678" r:id="rId82"/>
    <p:sldId id="679" r:id="rId83"/>
    <p:sldId id="680" r:id="rId84"/>
    <p:sldId id="681" r:id="rId85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00"/>
    <a:srgbClr val="6666FF"/>
    <a:srgbClr val="FFCC00"/>
    <a:srgbClr val="CC9900"/>
    <a:srgbClr val="FFFF66"/>
    <a:srgbClr val="99CC00"/>
    <a:srgbClr val="00FFFF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599" autoAdjust="0"/>
    <p:restoredTop sz="94611" autoAdjust="0"/>
  </p:normalViewPr>
  <p:slideViewPr>
    <p:cSldViewPr>
      <p:cViewPr>
        <p:scale>
          <a:sx n="100" d="100"/>
          <a:sy n="100" d="100"/>
        </p:scale>
        <p:origin x="-1824" y="-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>
      <p:cViewPr varScale="1">
        <p:scale>
          <a:sx n="42" d="100"/>
          <a:sy n="42" d="100"/>
        </p:scale>
        <p:origin x="-1452" y="-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50" Type="http://schemas.openxmlformats.org/officeDocument/2006/relationships/slide" Target="slides/slide48.xml"/><Relationship Id="rId51" Type="http://schemas.openxmlformats.org/officeDocument/2006/relationships/slide" Target="slides/slide49.xml"/><Relationship Id="rId52" Type="http://schemas.openxmlformats.org/officeDocument/2006/relationships/slide" Target="slides/slide50.xml"/><Relationship Id="rId53" Type="http://schemas.openxmlformats.org/officeDocument/2006/relationships/slide" Target="slides/slide51.xml"/><Relationship Id="rId54" Type="http://schemas.openxmlformats.org/officeDocument/2006/relationships/slide" Target="slides/slide52.xml"/><Relationship Id="rId55" Type="http://schemas.openxmlformats.org/officeDocument/2006/relationships/slide" Target="slides/slide53.xml"/><Relationship Id="rId56" Type="http://schemas.openxmlformats.org/officeDocument/2006/relationships/slide" Target="slides/slide54.xml"/><Relationship Id="rId57" Type="http://schemas.openxmlformats.org/officeDocument/2006/relationships/slide" Target="slides/slide55.xml"/><Relationship Id="rId58" Type="http://schemas.openxmlformats.org/officeDocument/2006/relationships/slide" Target="slides/slide56.xml"/><Relationship Id="rId59" Type="http://schemas.openxmlformats.org/officeDocument/2006/relationships/slide" Target="slides/slide57.xml"/><Relationship Id="rId70" Type="http://schemas.openxmlformats.org/officeDocument/2006/relationships/slide" Target="slides/slide68.xml"/><Relationship Id="rId71" Type="http://schemas.openxmlformats.org/officeDocument/2006/relationships/slide" Target="slides/slide69.xml"/><Relationship Id="rId72" Type="http://schemas.openxmlformats.org/officeDocument/2006/relationships/slide" Target="slides/slide70.xml"/><Relationship Id="rId73" Type="http://schemas.openxmlformats.org/officeDocument/2006/relationships/slide" Target="slides/slide71.xml"/><Relationship Id="rId74" Type="http://schemas.openxmlformats.org/officeDocument/2006/relationships/slide" Target="slides/slide72.xml"/><Relationship Id="rId75" Type="http://schemas.openxmlformats.org/officeDocument/2006/relationships/slide" Target="slides/slide73.xml"/><Relationship Id="rId76" Type="http://schemas.openxmlformats.org/officeDocument/2006/relationships/slide" Target="slides/slide74.xml"/><Relationship Id="rId77" Type="http://schemas.openxmlformats.org/officeDocument/2006/relationships/slide" Target="slides/slide75.xml"/><Relationship Id="rId78" Type="http://schemas.openxmlformats.org/officeDocument/2006/relationships/slide" Target="slides/slide76.xml"/><Relationship Id="rId79" Type="http://schemas.openxmlformats.org/officeDocument/2006/relationships/slide" Target="slides/slide77.xml"/><Relationship Id="rId90" Type="http://schemas.openxmlformats.org/officeDocument/2006/relationships/theme" Target="theme/theme1.xml"/><Relationship Id="rId91" Type="http://schemas.openxmlformats.org/officeDocument/2006/relationships/tableStyles" Target="tableStyles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slide" Target="slides/slide47.xml"/><Relationship Id="rId60" Type="http://schemas.openxmlformats.org/officeDocument/2006/relationships/slide" Target="slides/slide58.xml"/><Relationship Id="rId61" Type="http://schemas.openxmlformats.org/officeDocument/2006/relationships/slide" Target="slides/slide59.xml"/><Relationship Id="rId62" Type="http://schemas.openxmlformats.org/officeDocument/2006/relationships/slide" Target="slides/slide60.xml"/><Relationship Id="rId63" Type="http://schemas.openxmlformats.org/officeDocument/2006/relationships/slide" Target="slides/slide61.xml"/><Relationship Id="rId64" Type="http://schemas.openxmlformats.org/officeDocument/2006/relationships/slide" Target="slides/slide62.xml"/><Relationship Id="rId65" Type="http://schemas.openxmlformats.org/officeDocument/2006/relationships/slide" Target="slides/slide63.xml"/><Relationship Id="rId66" Type="http://schemas.openxmlformats.org/officeDocument/2006/relationships/slide" Target="slides/slide64.xml"/><Relationship Id="rId67" Type="http://schemas.openxmlformats.org/officeDocument/2006/relationships/slide" Target="slides/slide65.xml"/><Relationship Id="rId68" Type="http://schemas.openxmlformats.org/officeDocument/2006/relationships/slide" Target="slides/slide66.xml"/><Relationship Id="rId69" Type="http://schemas.openxmlformats.org/officeDocument/2006/relationships/slide" Target="slides/slide67.xml"/><Relationship Id="rId80" Type="http://schemas.openxmlformats.org/officeDocument/2006/relationships/slide" Target="slides/slide78.xml"/><Relationship Id="rId81" Type="http://schemas.openxmlformats.org/officeDocument/2006/relationships/slide" Target="slides/slide79.xml"/><Relationship Id="rId82" Type="http://schemas.openxmlformats.org/officeDocument/2006/relationships/slide" Target="slides/slide80.xml"/><Relationship Id="rId83" Type="http://schemas.openxmlformats.org/officeDocument/2006/relationships/slide" Target="slides/slide81.xml"/><Relationship Id="rId84" Type="http://schemas.openxmlformats.org/officeDocument/2006/relationships/slide" Target="slides/slide82.xml"/><Relationship Id="rId85" Type="http://schemas.openxmlformats.org/officeDocument/2006/relationships/slide" Target="slides/slide83.xml"/><Relationship Id="rId86" Type="http://schemas.openxmlformats.org/officeDocument/2006/relationships/notesMaster" Target="notesMasters/notesMaster1.xml"/><Relationship Id="rId87" Type="http://schemas.openxmlformats.org/officeDocument/2006/relationships/printerSettings" Target="printerSettings/printerSettings1.bin"/><Relationship Id="rId88" Type="http://schemas.openxmlformats.org/officeDocument/2006/relationships/presProps" Target="presProps.xml"/><Relationship Id="rId89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image" Target="../media/image2.png"/><Relationship Id="rId2" Type="http://schemas.openxmlformats.org/officeDocument/2006/relationships/image" Target="../media/image3.png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1" Type="http://schemas.openxmlformats.org/officeDocument/2006/relationships/image" Target="../media/image56.png"/><Relationship Id="rId2" Type="http://schemas.openxmlformats.org/officeDocument/2006/relationships/image" Target="../media/image2.png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1" Type="http://schemas.openxmlformats.org/officeDocument/2006/relationships/image" Target="../media/image58.png"/><Relationship Id="rId2" Type="http://schemas.openxmlformats.org/officeDocument/2006/relationships/image" Target="../media/image2.png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5.png"/><Relationship Id="rId5" Type="http://schemas.openxmlformats.org/officeDocument/2006/relationships/image" Target="../media/image3.png"/><Relationship Id="rId1" Type="http://schemas.openxmlformats.org/officeDocument/2006/relationships/image" Target="../media/image2.png"/><Relationship Id="rId2" Type="http://schemas.openxmlformats.org/officeDocument/2006/relationships/image" Target="../media/image4.png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1" Type="http://schemas.openxmlformats.org/officeDocument/2006/relationships/image" Target="../media/image11.png"/><Relationship Id="rId2" Type="http://schemas.openxmlformats.org/officeDocument/2006/relationships/image" Target="../media/image2.png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1" Type="http://schemas.openxmlformats.org/officeDocument/2006/relationships/image" Target="../media/image25.png"/><Relationship Id="rId2" Type="http://schemas.openxmlformats.org/officeDocument/2006/relationships/image" Target="../media/image2.png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1" Type="http://schemas.openxmlformats.org/officeDocument/2006/relationships/image" Target="../media/image30.png"/><Relationship Id="rId2" Type="http://schemas.openxmlformats.org/officeDocument/2006/relationships/image" Target="../media/image2.png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1" Type="http://schemas.openxmlformats.org/officeDocument/2006/relationships/image" Target="../media/image32.png"/><Relationship Id="rId2" Type="http://schemas.openxmlformats.org/officeDocument/2006/relationships/image" Target="../media/image2.png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1" Type="http://schemas.openxmlformats.org/officeDocument/2006/relationships/image" Target="../media/image43.png"/><Relationship Id="rId2" Type="http://schemas.openxmlformats.org/officeDocument/2006/relationships/image" Target="../media/image2.png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1" Type="http://schemas.openxmlformats.org/officeDocument/2006/relationships/image" Target="../media/image50.png"/><Relationship Id="rId2" Type="http://schemas.openxmlformats.org/officeDocument/2006/relationships/image" Target="../media/image2.png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1" Type="http://schemas.openxmlformats.org/officeDocument/2006/relationships/image" Target="../media/image53.png"/><Relationship Id="rId2" Type="http://schemas.openxmlformats.org/officeDocument/2006/relationships/image" Target="../media/image2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96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80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96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996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96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5100AF30-9283-4EC4-A60C-DF0BEBC087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7523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42F10D-F142-4DD8-918F-392BB1D44E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advClick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9E7542-0A4B-4DF3-8F39-20B54F9224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advClick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A3ADED-5592-4E40-9A5B-AC0CC1D293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advClick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802070-DDF1-453A-9E91-A2AD97B87A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6DEC02-9B26-42B7-9C40-337D545051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C9C9B9-DB13-46D9-A436-839E7A1B83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AAB89A-9444-4638-8CFB-D04A91DF0A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24F143-3A45-493C-B894-597E68F9E7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17CE94-8B20-4D8C-93DA-0ACB09EC29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32203C-520E-47E7-85AA-A5539A1289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380953-8D5F-4DCD-80C5-628AFD1CB7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50B578-D332-4A38-ABA3-E6421DC9A5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advClick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0FDA77-B8A0-490E-8DF8-49E2022CE2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0A0FE8-2717-4F34-93D0-3A46B3E910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59C4D0-6D2C-446D-8404-3720913D1E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23F846-B173-48EB-940D-26EAD02C84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advClick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8697D2-D42E-483A-9A4D-51581F4710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advClick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D07D50-2523-41AD-9CA6-60F50426EA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advClick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D28491-38F0-4ADB-82A2-2AE32E5CC5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advClick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132EFD-E0B6-40C6-95E7-DA11936678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advClick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ADC7D5-5E3F-4222-97FC-F98DB95CE4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advClick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188AD7-E224-4CF6-949C-AA3773EEAD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advClick="0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625D8A58-1D84-41F3-A1EE-9126BA4ACD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xmlns:p14="http://schemas.microsoft.com/office/powerpoint/2010/main" advClick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331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30A89A1-6377-40BF-8467-00B7F4E70C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19.bin"/><Relationship Id="rId12" Type="http://schemas.openxmlformats.org/officeDocument/2006/relationships/image" Target="../media/image5.png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7.xml"/><Relationship Id="rId3" Type="http://schemas.openxmlformats.org/officeDocument/2006/relationships/oleObject" Target="../embeddings/oleObject15.bin"/><Relationship Id="rId4" Type="http://schemas.openxmlformats.org/officeDocument/2006/relationships/image" Target="../media/image25.png"/><Relationship Id="rId5" Type="http://schemas.openxmlformats.org/officeDocument/2006/relationships/oleObject" Target="../embeddings/oleObject16.bin"/><Relationship Id="rId6" Type="http://schemas.openxmlformats.org/officeDocument/2006/relationships/image" Target="../media/image2.png"/><Relationship Id="rId7" Type="http://schemas.openxmlformats.org/officeDocument/2006/relationships/oleObject" Target="../embeddings/oleObject17.bin"/><Relationship Id="rId8" Type="http://schemas.openxmlformats.org/officeDocument/2006/relationships/image" Target="../media/image3.png"/><Relationship Id="rId9" Type="http://schemas.openxmlformats.org/officeDocument/2006/relationships/oleObject" Target="../embeddings/oleObject18.bin"/><Relationship Id="rId10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2.png"/><Relationship Id="rId5" Type="http://schemas.openxmlformats.org/officeDocument/2006/relationships/oleObject" Target="../embeddings/oleObject2.bin"/><Relationship Id="rId6" Type="http://schemas.openxmlformats.org/officeDocument/2006/relationships/image" Target="../media/image3.png"/><Relationship Id="rId7" Type="http://schemas.openxmlformats.org/officeDocument/2006/relationships/oleObject" Target="../embeddings/oleObject3.bin"/><Relationship Id="rId8" Type="http://schemas.openxmlformats.org/officeDocument/2006/relationships/image" Target="../media/image4.png"/><Relationship Id="rId9" Type="http://schemas.openxmlformats.org/officeDocument/2006/relationships/oleObject" Target="../embeddings/oleObject4.bin"/><Relationship Id="rId10" Type="http://schemas.openxmlformats.org/officeDocument/2006/relationships/image" Target="../media/image5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7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8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9.jpeg"/></Relationships>
</file>

<file path=ppt/slides/_rels/slide23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24.bin"/><Relationship Id="rId12" Type="http://schemas.openxmlformats.org/officeDocument/2006/relationships/image" Target="../media/image5.png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7.xml"/><Relationship Id="rId3" Type="http://schemas.openxmlformats.org/officeDocument/2006/relationships/oleObject" Target="../embeddings/oleObject20.bin"/><Relationship Id="rId4" Type="http://schemas.openxmlformats.org/officeDocument/2006/relationships/image" Target="../media/image30.png"/><Relationship Id="rId5" Type="http://schemas.openxmlformats.org/officeDocument/2006/relationships/oleObject" Target="../embeddings/oleObject21.bin"/><Relationship Id="rId6" Type="http://schemas.openxmlformats.org/officeDocument/2006/relationships/image" Target="../media/image2.png"/><Relationship Id="rId7" Type="http://schemas.openxmlformats.org/officeDocument/2006/relationships/oleObject" Target="../embeddings/oleObject22.bin"/><Relationship Id="rId8" Type="http://schemas.openxmlformats.org/officeDocument/2006/relationships/image" Target="../media/image3.png"/><Relationship Id="rId9" Type="http://schemas.openxmlformats.org/officeDocument/2006/relationships/oleObject" Target="../embeddings/oleObject23.bin"/><Relationship Id="rId10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29.bin"/><Relationship Id="rId12" Type="http://schemas.openxmlformats.org/officeDocument/2006/relationships/image" Target="../media/image5.png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7.xml"/><Relationship Id="rId3" Type="http://schemas.openxmlformats.org/officeDocument/2006/relationships/oleObject" Target="../embeddings/oleObject25.bin"/><Relationship Id="rId4" Type="http://schemas.openxmlformats.org/officeDocument/2006/relationships/image" Target="../media/image32.png"/><Relationship Id="rId5" Type="http://schemas.openxmlformats.org/officeDocument/2006/relationships/oleObject" Target="../embeddings/oleObject26.bin"/><Relationship Id="rId6" Type="http://schemas.openxmlformats.org/officeDocument/2006/relationships/image" Target="../media/image2.png"/><Relationship Id="rId7" Type="http://schemas.openxmlformats.org/officeDocument/2006/relationships/oleObject" Target="../embeddings/oleObject27.bin"/><Relationship Id="rId8" Type="http://schemas.openxmlformats.org/officeDocument/2006/relationships/image" Target="../media/image3.png"/><Relationship Id="rId9" Type="http://schemas.openxmlformats.org/officeDocument/2006/relationships/oleObject" Target="../embeddings/oleObject28.bin"/><Relationship Id="rId10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34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35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36.jpeg"/></Relationships>
</file>

<file path=ppt/slides/_rels/slide3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9.bin"/><Relationship Id="rId12" Type="http://schemas.openxmlformats.org/officeDocument/2006/relationships/image" Target="../media/image3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7.xml"/><Relationship Id="rId3" Type="http://schemas.openxmlformats.org/officeDocument/2006/relationships/oleObject" Target="../embeddings/oleObject5.bin"/><Relationship Id="rId4" Type="http://schemas.openxmlformats.org/officeDocument/2006/relationships/image" Target="../media/image2.png"/><Relationship Id="rId5" Type="http://schemas.openxmlformats.org/officeDocument/2006/relationships/oleObject" Target="../embeddings/oleObject6.bin"/><Relationship Id="rId6" Type="http://schemas.openxmlformats.org/officeDocument/2006/relationships/image" Target="../media/image4.png"/><Relationship Id="rId7" Type="http://schemas.openxmlformats.org/officeDocument/2006/relationships/oleObject" Target="../embeddings/oleObject7.bin"/><Relationship Id="rId8" Type="http://schemas.openxmlformats.org/officeDocument/2006/relationships/image" Target="../media/image6.png"/><Relationship Id="rId9" Type="http://schemas.openxmlformats.org/officeDocument/2006/relationships/oleObject" Target="../embeddings/oleObject8.bin"/><Relationship Id="rId10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37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jpeg"/></Relationships>
</file>

<file path=ppt/slides/_rels/slide36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34.bin"/><Relationship Id="rId12" Type="http://schemas.openxmlformats.org/officeDocument/2006/relationships/image" Target="../media/image5.png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7.xml"/><Relationship Id="rId3" Type="http://schemas.openxmlformats.org/officeDocument/2006/relationships/oleObject" Target="../embeddings/oleObject30.bin"/><Relationship Id="rId4" Type="http://schemas.openxmlformats.org/officeDocument/2006/relationships/image" Target="../media/image43.png"/><Relationship Id="rId5" Type="http://schemas.openxmlformats.org/officeDocument/2006/relationships/oleObject" Target="../embeddings/oleObject31.bin"/><Relationship Id="rId6" Type="http://schemas.openxmlformats.org/officeDocument/2006/relationships/image" Target="../media/image2.png"/><Relationship Id="rId7" Type="http://schemas.openxmlformats.org/officeDocument/2006/relationships/oleObject" Target="../embeddings/oleObject32.bin"/><Relationship Id="rId8" Type="http://schemas.openxmlformats.org/officeDocument/2006/relationships/image" Target="../media/image3.png"/><Relationship Id="rId9" Type="http://schemas.openxmlformats.org/officeDocument/2006/relationships/oleObject" Target="../embeddings/oleObject33.bin"/><Relationship Id="rId10" Type="http://schemas.openxmlformats.org/officeDocument/2006/relationships/image" Target="../media/image4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45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46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7.jpeg"/><Relationship Id="rId3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47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jpeg"/></Relationships>
</file>

<file path=ppt/slides/_rels/slide43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39.bin"/><Relationship Id="rId12" Type="http://schemas.openxmlformats.org/officeDocument/2006/relationships/image" Target="../media/image5.png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7.xml"/><Relationship Id="rId3" Type="http://schemas.openxmlformats.org/officeDocument/2006/relationships/oleObject" Target="../embeddings/oleObject35.bin"/><Relationship Id="rId4" Type="http://schemas.openxmlformats.org/officeDocument/2006/relationships/image" Target="../media/image50.png"/><Relationship Id="rId5" Type="http://schemas.openxmlformats.org/officeDocument/2006/relationships/oleObject" Target="../embeddings/oleObject36.bin"/><Relationship Id="rId6" Type="http://schemas.openxmlformats.org/officeDocument/2006/relationships/image" Target="../media/image2.png"/><Relationship Id="rId7" Type="http://schemas.openxmlformats.org/officeDocument/2006/relationships/oleObject" Target="../embeddings/oleObject37.bin"/><Relationship Id="rId8" Type="http://schemas.openxmlformats.org/officeDocument/2006/relationships/image" Target="../media/image3.png"/><Relationship Id="rId9" Type="http://schemas.openxmlformats.org/officeDocument/2006/relationships/oleObject" Target="../embeddings/oleObject38.bin"/><Relationship Id="rId10" Type="http://schemas.openxmlformats.org/officeDocument/2006/relationships/image" Target="../media/image4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51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52.jpeg"/></Relationships>
</file>

<file path=ppt/slides/_rels/slide46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44.bin"/><Relationship Id="rId12" Type="http://schemas.openxmlformats.org/officeDocument/2006/relationships/image" Target="../media/image5.png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7.xml"/><Relationship Id="rId3" Type="http://schemas.openxmlformats.org/officeDocument/2006/relationships/oleObject" Target="../embeddings/oleObject40.bin"/><Relationship Id="rId4" Type="http://schemas.openxmlformats.org/officeDocument/2006/relationships/image" Target="../media/image53.png"/><Relationship Id="rId5" Type="http://schemas.openxmlformats.org/officeDocument/2006/relationships/oleObject" Target="../embeddings/oleObject41.bin"/><Relationship Id="rId6" Type="http://schemas.openxmlformats.org/officeDocument/2006/relationships/image" Target="../media/image2.png"/><Relationship Id="rId7" Type="http://schemas.openxmlformats.org/officeDocument/2006/relationships/oleObject" Target="../embeddings/oleObject42.bin"/><Relationship Id="rId8" Type="http://schemas.openxmlformats.org/officeDocument/2006/relationships/image" Target="../media/image3.png"/><Relationship Id="rId9" Type="http://schemas.openxmlformats.org/officeDocument/2006/relationships/oleObject" Target="../embeddings/oleObject43.bin"/><Relationship Id="rId10" Type="http://schemas.openxmlformats.org/officeDocument/2006/relationships/image" Target="../media/image4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54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55.jpeg"/></Relationships>
</file>

<file path=ppt/slides/_rels/slide49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49.bin"/><Relationship Id="rId12" Type="http://schemas.openxmlformats.org/officeDocument/2006/relationships/image" Target="../media/image5.png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7.xml"/><Relationship Id="rId3" Type="http://schemas.openxmlformats.org/officeDocument/2006/relationships/oleObject" Target="../embeddings/oleObject45.bin"/><Relationship Id="rId4" Type="http://schemas.openxmlformats.org/officeDocument/2006/relationships/image" Target="../media/image56.png"/><Relationship Id="rId5" Type="http://schemas.openxmlformats.org/officeDocument/2006/relationships/oleObject" Target="../embeddings/oleObject46.bin"/><Relationship Id="rId6" Type="http://schemas.openxmlformats.org/officeDocument/2006/relationships/image" Target="../media/image2.png"/><Relationship Id="rId7" Type="http://schemas.openxmlformats.org/officeDocument/2006/relationships/oleObject" Target="../embeddings/oleObject47.bin"/><Relationship Id="rId8" Type="http://schemas.openxmlformats.org/officeDocument/2006/relationships/image" Target="../media/image3.png"/><Relationship Id="rId9" Type="http://schemas.openxmlformats.org/officeDocument/2006/relationships/oleObject" Target="../embeddings/oleObject48.bin"/><Relationship Id="rId10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9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57.jpeg"/></Relationships>
</file>

<file path=ppt/slides/_rels/slide51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54.bin"/><Relationship Id="rId12" Type="http://schemas.openxmlformats.org/officeDocument/2006/relationships/image" Target="../media/image5.png"/><Relationship Id="rId1" Type="http://schemas.openxmlformats.org/officeDocument/2006/relationships/vmlDrawing" Target="../drawings/vmlDrawing11.vml"/><Relationship Id="rId2" Type="http://schemas.openxmlformats.org/officeDocument/2006/relationships/slideLayout" Target="../slideLayouts/slideLayout7.xml"/><Relationship Id="rId3" Type="http://schemas.openxmlformats.org/officeDocument/2006/relationships/oleObject" Target="../embeddings/oleObject50.bin"/><Relationship Id="rId4" Type="http://schemas.openxmlformats.org/officeDocument/2006/relationships/image" Target="../media/image58.png"/><Relationship Id="rId5" Type="http://schemas.openxmlformats.org/officeDocument/2006/relationships/oleObject" Target="../embeddings/oleObject51.bin"/><Relationship Id="rId6" Type="http://schemas.openxmlformats.org/officeDocument/2006/relationships/image" Target="../media/image2.png"/><Relationship Id="rId7" Type="http://schemas.openxmlformats.org/officeDocument/2006/relationships/oleObject" Target="../embeddings/oleObject52.bin"/><Relationship Id="rId8" Type="http://schemas.openxmlformats.org/officeDocument/2006/relationships/image" Target="../media/image3.png"/><Relationship Id="rId9" Type="http://schemas.openxmlformats.org/officeDocument/2006/relationships/oleObject" Target="../embeddings/oleObject53.bin"/><Relationship Id="rId10" Type="http://schemas.openxmlformats.org/officeDocument/2006/relationships/image" Target="../media/image4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5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59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60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61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62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63.jpe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64.jpe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6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0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66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.xm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67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3.xm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68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4" Type="http://schemas.openxmlformats.org/officeDocument/2006/relationships/image" Target="../media/image70.png"/><Relationship Id="rId1" Type="http://schemas.openxmlformats.org/officeDocument/2006/relationships/themeOverride" Target="../theme/themeOverride4.xml"/><Relationship Id="rId2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5.xm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71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6.x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72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7.xm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73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8.xm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74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9.xm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75.jpe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0.xm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76.jpeg"/></Relationships>
</file>

<file path=ppt/slides/_rels/slide7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14.bin"/><Relationship Id="rId12" Type="http://schemas.openxmlformats.org/officeDocument/2006/relationships/image" Target="../media/image5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7.xml"/><Relationship Id="rId3" Type="http://schemas.openxmlformats.org/officeDocument/2006/relationships/oleObject" Target="../embeddings/oleObject10.bin"/><Relationship Id="rId4" Type="http://schemas.openxmlformats.org/officeDocument/2006/relationships/image" Target="../media/image11.png"/><Relationship Id="rId5" Type="http://schemas.openxmlformats.org/officeDocument/2006/relationships/oleObject" Target="../embeddings/oleObject11.bin"/><Relationship Id="rId6" Type="http://schemas.openxmlformats.org/officeDocument/2006/relationships/image" Target="../media/image2.png"/><Relationship Id="rId7" Type="http://schemas.openxmlformats.org/officeDocument/2006/relationships/oleObject" Target="../embeddings/oleObject12.bin"/><Relationship Id="rId8" Type="http://schemas.openxmlformats.org/officeDocument/2006/relationships/image" Target="../media/image3.png"/><Relationship Id="rId9" Type="http://schemas.openxmlformats.org/officeDocument/2006/relationships/oleObject" Target="../embeddings/oleObject13.bin"/><Relationship Id="rId10" Type="http://schemas.openxmlformats.org/officeDocument/2006/relationships/image" Target="../media/image4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1.xm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77.jpe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2.xm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78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3.xm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79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4.xm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80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5.xm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81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6.xm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82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7.xm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83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8.xm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84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9.xm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85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0.xm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8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2.jpe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1.xm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87.pn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2.xm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88.jpe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3.xm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89.pn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4.xm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9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eg"/><Relationship Id="rId3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3074"/>
          <p:cNvSpPr txBox="1">
            <a:spLocks noChangeArrowheads="1"/>
          </p:cNvSpPr>
          <p:nvPr/>
        </p:nvSpPr>
        <p:spPr bwMode="auto">
          <a:xfrm>
            <a:off x="441325" y="239713"/>
            <a:ext cx="4500563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 i="1">
                <a:solidFill>
                  <a:schemeClr val="bg1"/>
                </a:solidFill>
                <a:latin typeface="Arial" pitchFamily="34" charset="0"/>
              </a:rPr>
              <a:t>Biology 323</a:t>
            </a:r>
          </a:p>
          <a:p>
            <a:r>
              <a:rPr lang="en-US" sz="2000" b="1" i="1">
                <a:solidFill>
                  <a:schemeClr val="bg1"/>
                </a:solidFill>
                <a:latin typeface="Arial" pitchFamily="34" charset="0"/>
              </a:rPr>
              <a:t>Human Anatomy for Biology Majors</a:t>
            </a:r>
          </a:p>
          <a:p>
            <a:r>
              <a:rPr lang="en-US" sz="2000" b="1" i="1">
                <a:solidFill>
                  <a:schemeClr val="bg1"/>
                </a:solidFill>
                <a:latin typeface="Arial" pitchFamily="34" charset="0"/>
              </a:rPr>
              <a:t>Lecture 7</a:t>
            </a:r>
          </a:p>
          <a:p>
            <a:r>
              <a:rPr lang="en-US" sz="2000" b="1" i="1">
                <a:solidFill>
                  <a:schemeClr val="bg1"/>
                </a:solidFill>
                <a:latin typeface="Arial" pitchFamily="34" charset="0"/>
              </a:rPr>
              <a:t>Dr. Stuart S. Sumida</a:t>
            </a:r>
          </a:p>
        </p:txBody>
      </p:sp>
      <p:sp>
        <p:nvSpPr>
          <p:cNvPr id="14339" name="Text Box 3076"/>
          <p:cNvSpPr txBox="1">
            <a:spLocks noChangeArrowheads="1"/>
          </p:cNvSpPr>
          <p:nvPr/>
        </p:nvSpPr>
        <p:spPr bwMode="auto">
          <a:xfrm>
            <a:off x="228600" y="2057400"/>
            <a:ext cx="5486400" cy="173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5400">
                <a:solidFill>
                  <a:srgbClr val="FFFF66"/>
                </a:solidFill>
                <a:latin typeface="Arial" pitchFamily="34" charset="0"/>
              </a:rPr>
              <a:t>Appendicular Musculature</a:t>
            </a:r>
          </a:p>
        </p:txBody>
      </p:sp>
      <p:pic>
        <p:nvPicPr>
          <p:cNvPr id="14340" name="Picture 3077" descr="arnoldsoleu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10200" y="0"/>
            <a:ext cx="3733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 advClick="0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i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63700" y="0"/>
            <a:ext cx="58150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Pelvis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38200"/>
            <a:ext cx="91440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7" name="Text Box 3"/>
          <p:cNvSpPr txBox="1">
            <a:spLocks noChangeArrowheads="1"/>
          </p:cNvSpPr>
          <p:nvPr/>
        </p:nvSpPr>
        <p:spPr bwMode="auto">
          <a:xfrm>
            <a:off x="1371600" y="3200400"/>
            <a:ext cx="762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>
                <a:solidFill>
                  <a:schemeClr val="bg1"/>
                </a:solidFill>
                <a:latin typeface="Arial Unicode MS" pitchFamily="34" charset="-128"/>
              </a:rPr>
              <a:t>GMx</a:t>
            </a:r>
          </a:p>
        </p:txBody>
      </p:sp>
      <p:sp>
        <p:nvSpPr>
          <p:cNvPr id="21508" name="Text Box 4"/>
          <p:cNvSpPr txBox="1">
            <a:spLocks noChangeArrowheads="1"/>
          </p:cNvSpPr>
          <p:nvPr/>
        </p:nvSpPr>
        <p:spPr bwMode="auto">
          <a:xfrm>
            <a:off x="2514600" y="1295400"/>
            <a:ext cx="914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>
                <a:solidFill>
                  <a:srgbClr val="FFFFFF"/>
                </a:solidFill>
                <a:latin typeface="Arial Unicode MS" pitchFamily="34" charset="-128"/>
              </a:rPr>
              <a:t>GMd</a:t>
            </a:r>
          </a:p>
        </p:txBody>
      </p:sp>
      <p:sp>
        <p:nvSpPr>
          <p:cNvPr id="21509" name="Text Box 5"/>
          <p:cNvSpPr txBox="1">
            <a:spLocks noChangeArrowheads="1"/>
          </p:cNvSpPr>
          <p:nvPr/>
        </p:nvSpPr>
        <p:spPr bwMode="auto">
          <a:xfrm>
            <a:off x="2514600" y="1981200"/>
            <a:ext cx="838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>
                <a:solidFill>
                  <a:schemeClr val="bg1"/>
                </a:solidFill>
                <a:latin typeface="Arial Unicode MS" pitchFamily="34" charset="-128"/>
              </a:rPr>
              <a:t>GMn</a:t>
            </a:r>
          </a:p>
        </p:txBody>
      </p:sp>
      <p:sp>
        <p:nvSpPr>
          <p:cNvPr id="21510" name="Text Box 6"/>
          <p:cNvSpPr txBox="1">
            <a:spLocks noChangeArrowheads="1"/>
          </p:cNvSpPr>
          <p:nvPr/>
        </p:nvSpPr>
        <p:spPr bwMode="auto">
          <a:xfrm>
            <a:off x="6096000" y="2667000"/>
            <a:ext cx="457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>
                <a:solidFill>
                  <a:schemeClr val="bg1"/>
                </a:solidFill>
                <a:latin typeface="Arial Unicode MS" pitchFamily="34" charset="-128"/>
              </a:rPr>
              <a:t>Pi</a:t>
            </a:r>
          </a:p>
        </p:txBody>
      </p:sp>
      <p:sp>
        <p:nvSpPr>
          <p:cNvPr id="21511" name="Text Box 7"/>
          <p:cNvSpPr txBox="1">
            <a:spLocks noChangeArrowheads="1"/>
          </p:cNvSpPr>
          <p:nvPr/>
        </p:nvSpPr>
        <p:spPr bwMode="auto">
          <a:xfrm>
            <a:off x="6781800" y="3657600"/>
            <a:ext cx="533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en-US" sz="2000">
              <a:solidFill>
                <a:srgbClr val="FFFFFF"/>
              </a:solidFill>
              <a:latin typeface="Arial Unicode MS" pitchFamily="34" charset="-128"/>
            </a:endParaRPr>
          </a:p>
        </p:txBody>
      </p:sp>
      <p:sp>
        <p:nvSpPr>
          <p:cNvPr id="21512" name="Text Box 8"/>
          <p:cNvSpPr txBox="1">
            <a:spLocks noChangeArrowheads="1"/>
          </p:cNvSpPr>
          <p:nvPr/>
        </p:nvSpPr>
        <p:spPr bwMode="auto">
          <a:xfrm>
            <a:off x="6781800" y="3581400"/>
            <a:ext cx="762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>
                <a:solidFill>
                  <a:schemeClr val="bg1"/>
                </a:solidFill>
                <a:latin typeface="Arial Unicode MS" pitchFamily="34" charset="-128"/>
              </a:rPr>
              <a:t>Obi</a:t>
            </a:r>
          </a:p>
        </p:txBody>
      </p:sp>
      <p:sp>
        <p:nvSpPr>
          <p:cNvPr id="21513" name="Text Box 9"/>
          <p:cNvSpPr txBox="1">
            <a:spLocks noChangeArrowheads="1"/>
          </p:cNvSpPr>
          <p:nvPr/>
        </p:nvSpPr>
        <p:spPr bwMode="auto">
          <a:xfrm>
            <a:off x="6934200" y="3276600"/>
            <a:ext cx="685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800" b="1">
                <a:solidFill>
                  <a:schemeClr val="bg1"/>
                </a:solidFill>
                <a:latin typeface="Arial Unicode MS" pitchFamily="34" charset="-128"/>
              </a:rPr>
              <a:t>SG</a:t>
            </a:r>
          </a:p>
        </p:txBody>
      </p:sp>
      <p:sp>
        <p:nvSpPr>
          <p:cNvPr id="21514" name="Text Box 10"/>
          <p:cNvSpPr txBox="1">
            <a:spLocks noChangeArrowheads="1"/>
          </p:cNvSpPr>
          <p:nvPr/>
        </p:nvSpPr>
        <p:spPr bwMode="auto">
          <a:xfrm>
            <a:off x="7315200" y="3657600"/>
            <a:ext cx="685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800" b="1">
                <a:solidFill>
                  <a:schemeClr val="bg1"/>
                </a:solidFill>
                <a:latin typeface="Arial Unicode MS" pitchFamily="34" charset="-128"/>
              </a:rPr>
              <a:t>IG</a:t>
            </a:r>
          </a:p>
        </p:txBody>
      </p:sp>
      <p:sp>
        <p:nvSpPr>
          <p:cNvPr id="21515" name="Text Box 11"/>
          <p:cNvSpPr txBox="1">
            <a:spLocks noChangeArrowheads="1"/>
          </p:cNvSpPr>
          <p:nvPr/>
        </p:nvSpPr>
        <p:spPr bwMode="auto">
          <a:xfrm>
            <a:off x="7162800" y="4038600"/>
            <a:ext cx="609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>
                <a:solidFill>
                  <a:schemeClr val="bg1"/>
                </a:solidFill>
                <a:latin typeface="Arial Unicode MS" pitchFamily="34" charset="-128"/>
              </a:rPr>
              <a:t>QF</a:t>
            </a:r>
          </a:p>
        </p:txBody>
      </p:sp>
      <p:sp>
        <p:nvSpPr>
          <p:cNvPr id="21516" name="Text Box 12"/>
          <p:cNvSpPr txBox="1">
            <a:spLocks noChangeArrowheads="1"/>
          </p:cNvSpPr>
          <p:nvPr/>
        </p:nvSpPr>
        <p:spPr bwMode="auto">
          <a:xfrm>
            <a:off x="0" y="0"/>
            <a:ext cx="9144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>
                <a:solidFill>
                  <a:srgbClr val="FFFFFF"/>
                </a:solidFill>
                <a:latin typeface="Arial" pitchFamily="34" charset="0"/>
              </a:rPr>
              <a:t>Hip (coxal) joint / </a:t>
            </a:r>
            <a:r>
              <a:rPr lang="en-US" sz="2000" b="1">
                <a:solidFill>
                  <a:srgbClr val="FFCC99"/>
                </a:solidFill>
                <a:latin typeface="Arial" pitchFamily="34" charset="0"/>
              </a:rPr>
              <a:t>Gluteal muscle group osseous attachments</a:t>
            </a:r>
          </a:p>
        </p:txBody>
      </p:sp>
    </p:spTree>
  </p:cSld>
  <p:clrMapOvr>
    <a:masterClrMapping/>
  </p:clrMapOvr>
  <p:transition xmlns:p14="http://schemas.microsoft.com/office/powerpoint/2010/main" advClick="0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026" descr="GlutealsPhot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8363" y="0"/>
            <a:ext cx="48641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 l="16364" r="25455" b="7097"/>
          <a:stretch>
            <a:fillRect/>
          </a:stretch>
        </p:blipFill>
        <p:spPr bwMode="auto">
          <a:xfrm>
            <a:off x="5080000" y="0"/>
            <a:ext cx="406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 cstate="print"/>
          <a:srcRect l="18182" r="23636" b="8817"/>
          <a:stretch>
            <a:fillRect/>
          </a:stretch>
        </p:blipFill>
        <p:spPr bwMode="auto">
          <a:xfrm>
            <a:off x="0" y="0"/>
            <a:ext cx="4140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6" name="Text Box 4"/>
          <p:cNvSpPr txBox="1">
            <a:spLocks noChangeArrowheads="1"/>
          </p:cNvSpPr>
          <p:nvPr/>
        </p:nvSpPr>
        <p:spPr bwMode="auto">
          <a:xfrm>
            <a:off x="7848600" y="2667000"/>
            <a:ext cx="10668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>
                <a:solidFill>
                  <a:srgbClr val="FFFFFF"/>
                </a:solidFill>
                <a:latin typeface="Arial" pitchFamily="34" charset="0"/>
              </a:rPr>
              <a:t>Glut min</a:t>
            </a:r>
          </a:p>
        </p:txBody>
      </p:sp>
      <p:sp>
        <p:nvSpPr>
          <p:cNvPr id="23557" name="Text Box 5"/>
          <p:cNvSpPr txBox="1">
            <a:spLocks noChangeArrowheads="1"/>
          </p:cNvSpPr>
          <p:nvPr/>
        </p:nvSpPr>
        <p:spPr bwMode="auto">
          <a:xfrm>
            <a:off x="2286000" y="1828800"/>
            <a:ext cx="11430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>
                <a:solidFill>
                  <a:srgbClr val="FFFFFF"/>
                </a:solidFill>
                <a:latin typeface="Arial" pitchFamily="34" charset="0"/>
              </a:rPr>
              <a:t>Glut med</a:t>
            </a:r>
          </a:p>
        </p:txBody>
      </p:sp>
      <p:sp>
        <p:nvSpPr>
          <p:cNvPr id="23558" name="Text Box 6"/>
          <p:cNvSpPr txBox="1">
            <a:spLocks noChangeArrowheads="1"/>
          </p:cNvSpPr>
          <p:nvPr/>
        </p:nvSpPr>
        <p:spPr bwMode="auto">
          <a:xfrm>
            <a:off x="1676400" y="3276600"/>
            <a:ext cx="685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 b="1">
                <a:solidFill>
                  <a:srgbClr val="FFFFFF"/>
                </a:solidFill>
                <a:latin typeface="Arial Unicode MS" pitchFamily="34" charset="-128"/>
              </a:rPr>
              <a:t>Pi</a:t>
            </a:r>
          </a:p>
        </p:txBody>
      </p:sp>
      <p:sp>
        <p:nvSpPr>
          <p:cNvPr id="23559" name="Line 7"/>
          <p:cNvSpPr>
            <a:spLocks noChangeShapeType="1"/>
          </p:cNvSpPr>
          <p:nvPr/>
        </p:nvSpPr>
        <p:spPr bwMode="auto">
          <a:xfrm flipH="1" flipV="1">
            <a:off x="3657600" y="5257800"/>
            <a:ext cx="228600" cy="762000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3560" name="Text Box 8"/>
          <p:cNvSpPr txBox="1">
            <a:spLocks noChangeArrowheads="1"/>
          </p:cNvSpPr>
          <p:nvPr/>
        </p:nvSpPr>
        <p:spPr bwMode="auto">
          <a:xfrm>
            <a:off x="3733800" y="6019800"/>
            <a:ext cx="17526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>
                <a:solidFill>
                  <a:srgbClr val="FFFFFF"/>
                </a:solidFill>
                <a:latin typeface="Arial Unicode MS" pitchFamily="34" charset="-128"/>
              </a:rPr>
              <a:t>Trochanteric bursa.</a:t>
            </a:r>
          </a:p>
        </p:txBody>
      </p:sp>
      <p:sp>
        <p:nvSpPr>
          <p:cNvPr id="23561" name="Text Box 9"/>
          <p:cNvSpPr txBox="1">
            <a:spLocks noChangeArrowheads="1"/>
          </p:cNvSpPr>
          <p:nvPr/>
        </p:nvSpPr>
        <p:spPr bwMode="auto">
          <a:xfrm>
            <a:off x="0" y="0"/>
            <a:ext cx="9144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>
                <a:solidFill>
                  <a:srgbClr val="0000FF"/>
                </a:solidFill>
                <a:latin typeface="Arial" pitchFamily="34" charset="0"/>
              </a:rPr>
              <a:t>Hip (coxal) joint / GLUTEAL MUSCLE GROUP</a:t>
            </a:r>
          </a:p>
        </p:txBody>
      </p:sp>
    </p:spTree>
  </p:cSld>
  <p:clrMapOvr>
    <a:masterClrMapping/>
  </p:clrMapOvr>
  <p:transition xmlns:p14="http://schemas.microsoft.com/office/powerpoint/2010/main" advClick="0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XsecS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171575"/>
            <a:ext cx="8382000" cy="4598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23" name="Line 3"/>
          <p:cNvSpPr>
            <a:spLocks noChangeShapeType="1"/>
          </p:cNvSpPr>
          <p:nvPr/>
        </p:nvSpPr>
        <p:spPr bwMode="auto">
          <a:xfrm flipH="1">
            <a:off x="6400800" y="914400"/>
            <a:ext cx="76200" cy="1371600"/>
          </a:xfrm>
          <a:prstGeom prst="line">
            <a:avLst/>
          </a:prstGeom>
          <a:noFill/>
          <a:ln w="28575">
            <a:solidFill>
              <a:srgbClr val="FFFF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91524" name="Text Box 4"/>
          <p:cNvSpPr txBox="1">
            <a:spLocks noChangeArrowheads="1"/>
          </p:cNvSpPr>
          <p:nvPr/>
        </p:nvSpPr>
        <p:spPr bwMode="auto">
          <a:xfrm>
            <a:off x="5791200" y="609600"/>
            <a:ext cx="2209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800">
                <a:solidFill>
                  <a:srgbClr val="FFFFFF"/>
                </a:solidFill>
                <a:latin typeface="Arial Unicode MS" pitchFamily="34" charset="-128"/>
              </a:rPr>
              <a:t>Gluteus maximus</a:t>
            </a:r>
          </a:p>
        </p:txBody>
      </p:sp>
      <p:sp>
        <p:nvSpPr>
          <p:cNvPr id="491525" name="Line 5"/>
          <p:cNvSpPr>
            <a:spLocks noChangeShapeType="1"/>
          </p:cNvSpPr>
          <p:nvPr/>
        </p:nvSpPr>
        <p:spPr bwMode="auto">
          <a:xfrm flipH="1">
            <a:off x="7239000" y="2133600"/>
            <a:ext cx="838200" cy="1219200"/>
          </a:xfrm>
          <a:prstGeom prst="line">
            <a:avLst/>
          </a:prstGeom>
          <a:noFill/>
          <a:ln w="28575">
            <a:solidFill>
              <a:srgbClr val="FFFF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91526" name="Rectangle 6"/>
          <p:cNvSpPr>
            <a:spLocks noChangeArrowheads="1"/>
          </p:cNvSpPr>
          <p:nvPr/>
        </p:nvSpPr>
        <p:spPr bwMode="auto">
          <a:xfrm>
            <a:off x="7086600" y="1800225"/>
            <a:ext cx="19478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>
                <a:solidFill>
                  <a:srgbClr val="FFFFFF"/>
                </a:solidFill>
                <a:latin typeface="Arial Unicode MS" pitchFamily="34" charset="-128"/>
              </a:rPr>
              <a:t>Gluteus medius</a:t>
            </a:r>
          </a:p>
        </p:txBody>
      </p:sp>
      <p:sp>
        <p:nvSpPr>
          <p:cNvPr id="491527" name="Line 7"/>
          <p:cNvSpPr>
            <a:spLocks noChangeShapeType="1"/>
          </p:cNvSpPr>
          <p:nvPr/>
        </p:nvSpPr>
        <p:spPr bwMode="auto">
          <a:xfrm>
            <a:off x="5638800" y="2133600"/>
            <a:ext cx="2209800" cy="1219200"/>
          </a:xfrm>
          <a:prstGeom prst="line">
            <a:avLst/>
          </a:prstGeom>
          <a:noFill/>
          <a:ln w="19050">
            <a:solidFill>
              <a:schemeClr val="tx1"/>
            </a:solidFill>
            <a:prstDash val="lg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91528" name="Line 8"/>
          <p:cNvSpPr>
            <a:spLocks noChangeShapeType="1"/>
          </p:cNvSpPr>
          <p:nvPr/>
        </p:nvSpPr>
        <p:spPr bwMode="auto">
          <a:xfrm flipH="1" flipV="1">
            <a:off x="6934200" y="3962400"/>
            <a:ext cx="1143000" cy="304800"/>
          </a:xfrm>
          <a:prstGeom prst="line">
            <a:avLst/>
          </a:prstGeom>
          <a:noFill/>
          <a:ln w="28575">
            <a:solidFill>
              <a:srgbClr val="FFFF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91529" name="Text Box 9"/>
          <p:cNvSpPr txBox="1">
            <a:spLocks noChangeArrowheads="1"/>
          </p:cNvSpPr>
          <p:nvPr/>
        </p:nvSpPr>
        <p:spPr bwMode="auto">
          <a:xfrm>
            <a:off x="8001000" y="4114800"/>
            <a:ext cx="13716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>
                <a:solidFill>
                  <a:srgbClr val="FFFFFF"/>
                </a:solidFill>
                <a:latin typeface="Arial Unicode MS" pitchFamily="34" charset="-128"/>
              </a:rPr>
              <a:t>Gluteus minimus</a:t>
            </a:r>
          </a:p>
        </p:txBody>
      </p:sp>
      <p:sp>
        <p:nvSpPr>
          <p:cNvPr id="491530" name="Line 10"/>
          <p:cNvSpPr>
            <a:spLocks noChangeShapeType="1"/>
          </p:cNvSpPr>
          <p:nvPr/>
        </p:nvSpPr>
        <p:spPr bwMode="auto">
          <a:xfrm flipH="1" flipV="1">
            <a:off x="7162800" y="4800600"/>
            <a:ext cx="457200" cy="914400"/>
          </a:xfrm>
          <a:prstGeom prst="line">
            <a:avLst/>
          </a:prstGeom>
          <a:noFill/>
          <a:ln w="28575">
            <a:solidFill>
              <a:srgbClr val="FFFF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91531" name="Text Box 11"/>
          <p:cNvSpPr txBox="1">
            <a:spLocks noChangeArrowheads="1"/>
          </p:cNvSpPr>
          <p:nvPr/>
        </p:nvSpPr>
        <p:spPr bwMode="auto">
          <a:xfrm>
            <a:off x="6248400" y="5791200"/>
            <a:ext cx="2895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>
                <a:solidFill>
                  <a:srgbClr val="FFFFFF"/>
                </a:solidFill>
                <a:latin typeface="Arial Unicode MS" pitchFamily="34" charset="-128"/>
              </a:rPr>
              <a:t>Tensor fascia lata</a:t>
            </a:r>
          </a:p>
        </p:txBody>
      </p:sp>
      <p:sp>
        <p:nvSpPr>
          <p:cNvPr id="24588" name="Text Box 12"/>
          <p:cNvSpPr txBox="1">
            <a:spLocks noChangeArrowheads="1"/>
          </p:cNvSpPr>
          <p:nvPr/>
        </p:nvSpPr>
        <p:spPr bwMode="auto">
          <a:xfrm>
            <a:off x="2895600" y="6172200"/>
            <a:ext cx="762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en-US" sz="1400"/>
          </a:p>
        </p:txBody>
      </p:sp>
    </p:spTree>
  </p:cSld>
  <p:clrMapOvr>
    <a:masterClrMapping/>
  </p:clrMapOvr>
  <p:transition xmlns:p14="http://schemas.microsoft.com/office/powerpoint/2010/main" advClick="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23" grpId="0" animBg="1"/>
      <p:bldP spid="491524" grpId="0"/>
      <p:bldP spid="491525" grpId="0" animBg="1"/>
      <p:bldP spid="491526" grpId="0"/>
      <p:bldP spid="491527" grpId="0" animBg="1"/>
      <p:bldP spid="491528" grpId="0" animBg="1"/>
      <p:bldP spid="491529" grpId="0"/>
      <p:bldP spid="491530" grpId="0" animBg="1"/>
      <p:bldP spid="49153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0"/>
            <a:ext cx="31464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3" name="Text Box 3"/>
          <p:cNvSpPr txBox="1">
            <a:spLocks noChangeArrowheads="1"/>
          </p:cNvSpPr>
          <p:nvPr/>
        </p:nvSpPr>
        <p:spPr bwMode="auto">
          <a:xfrm>
            <a:off x="4114800" y="609600"/>
            <a:ext cx="4572000" cy="423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3200">
                <a:solidFill>
                  <a:schemeClr val="tx2"/>
                </a:solidFill>
                <a:latin typeface="Arial Unicode MS" pitchFamily="34" charset="-128"/>
              </a:rPr>
              <a:t>Gluteus maximus</a:t>
            </a:r>
          </a:p>
          <a:p>
            <a:pPr eaLnBrk="0" hangingPunct="0">
              <a:spcBef>
                <a:spcPct val="50000"/>
              </a:spcBef>
            </a:pPr>
            <a:r>
              <a:rPr lang="en-US">
                <a:solidFill>
                  <a:srgbClr val="FFFFFF"/>
                </a:solidFill>
                <a:latin typeface="Arial Unicode MS" pitchFamily="34" charset="-128"/>
              </a:rPr>
              <a:t>Powerful hip extensor</a:t>
            </a:r>
          </a:p>
          <a:p>
            <a:pPr eaLnBrk="0" hangingPunct="0">
              <a:spcBef>
                <a:spcPct val="50000"/>
              </a:spcBef>
            </a:pPr>
            <a:r>
              <a:rPr lang="en-US" u="sng">
                <a:solidFill>
                  <a:srgbClr val="FFFFFF"/>
                </a:solidFill>
                <a:latin typeface="Arial Unicode MS" pitchFamily="34" charset="-128"/>
              </a:rPr>
              <a:t>Functions:</a:t>
            </a:r>
          </a:p>
          <a:p>
            <a:pPr eaLnBrk="0" hangingPunct="0">
              <a:spcBef>
                <a:spcPct val="50000"/>
              </a:spcBef>
              <a:buFontTx/>
              <a:buChar char="•"/>
            </a:pPr>
            <a:r>
              <a:rPr lang="en-US">
                <a:solidFill>
                  <a:srgbClr val="FFFFFF"/>
                </a:solidFill>
                <a:latin typeface="Arial Unicode MS" pitchFamily="34" charset="-128"/>
              </a:rPr>
              <a:t>Climbing</a:t>
            </a:r>
          </a:p>
          <a:p>
            <a:pPr eaLnBrk="0" hangingPunct="0">
              <a:spcBef>
                <a:spcPct val="50000"/>
              </a:spcBef>
              <a:buFontTx/>
              <a:buChar char="•"/>
            </a:pPr>
            <a:r>
              <a:rPr lang="en-US">
                <a:solidFill>
                  <a:srgbClr val="FFFFFF"/>
                </a:solidFill>
                <a:latin typeface="Arial Unicode MS" pitchFamily="34" charset="-128"/>
              </a:rPr>
              <a:t>Walking uphill</a:t>
            </a:r>
          </a:p>
          <a:p>
            <a:pPr eaLnBrk="0" hangingPunct="0">
              <a:spcBef>
                <a:spcPct val="50000"/>
              </a:spcBef>
              <a:buFontTx/>
              <a:buChar char="•"/>
            </a:pPr>
            <a:r>
              <a:rPr lang="en-US">
                <a:solidFill>
                  <a:srgbClr val="FFFFFF"/>
                </a:solidFill>
                <a:latin typeface="Arial Unicode MS" pitchFamily="34" charset="-128"/>
              </a:rPr>
              <a:t>Regaining upright posture from squatting</a:t>
            </a:r>
          </a:p>
          <a:p>
            <a:pPr eaLnBrk="0" hangingPunct="0">
              <a:spcBef>
                <a:spcPct val="50000"/>
              </a:spcBef>
              <a:buFontTx/>
              <a:buChar char="•"/>
            </a:pPr>
            <a:r>
              <a:rPr lang="en-US">
                <a:solidFill>
                  <a:srgbClr val="FFFFFF"/>
                </a:solidFill>
                <a:latin typeface="Arial Unicode MS" pitchFamily="34" charset="-128"/>
              </a:rPr>
              <a:t>NOT in normal walking</a:t>
            </a:r>
          </a:p>
        </p:txBody>
      </p:sp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>
                <a:solidFill>
                  <a:srgbClr val="0000FF"/>
                </a:solidFill>
                <a:latin typeface="Arial" pitchFamily="34" charset="0"/>
              </a:rPr>
              <a:t>Hip (coxal) joint / GLUTEAL MUSCLE GROUP FUNCTIONS</a:t>
            </a:r>
          </a:p>
        </p:txBody>
      </p:sp>
    </p:spTree>
  </p:cSld>
  <p:clrMapOvr>
    <a:masterClrMapping/>
  </p:clrMapOvr>
  <p:transition xmlns:p14="http://schemas.microsoft.com/office/powerpoint/2010/main" advClick="0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713288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Text Box 3"/>
          <p:cNvSpPr txBox="1">
            <a:spLocks noChangeArrowheads="1"/>
          </p:cNvSpPr>
          <p:nvPr/>
        </p:nvSpPr>
        <p:spPr bwMode="auto">
          <a:xfrm>
            <a:off x="2667000" y="2133600"/>
            <a:ext cx="1371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en-US"/>
          </a:p>
        </p:txBody>
      </p:sp>
      <p:sp>
        <p:nvSpPr>
          <p:cNvPr id="26628" name="Text Box 4"/>
          <p:cNvSpPr txBox="1">
            <a:spLocks noChangeArrowheads="1"/>
          </p:cNvSpPr>
          <p:nvPr/>
        </p:nvSpPr>
        <p:spPr bwMode="auto">
          <a:xfrm>
            <a:off x="2590800" y="2057400"/>
            <a:ext cx="1524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800" b="1">
                <a:solidFill>
                  <a:srgbClr val="FFFFFF"/>
                </a:solidFill>
                <a:latin typeface="Tahoma" pitchFamily="34" charset="0"/>
              </a:rPr>
              <a:t>Piriformis</a:t>
            </a:r>
          </a:p>
        </p:txBody>
      </p:sp>
      <p:pic>
        <p:nvPicPr>
          <p:cNvPr id="2662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59313" y="0"/>
            <a:ext cx="4484687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0" name="Text Box 6"/>
          <p:cNvSpPr txBox="1">
            <a:spLocks noChangeArrowheads="1"/>
          </p:cNvSpPr>
          <p:nvPr/>
        </p:nvSpPr>
        <p:spPr bwMode="auto">
          <a:xfrm>
            <a:off x="762000" y="5181600"/>
            <a:ext cx="3352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>
                <a:latin typeface="Arial" pitchFamily="34" charset="0"/>
              </a:rPr>
              <a:t>Anterior View</a:t>
            </a:r>
          </a:p>
        </p:txBody>
      </p:sp>
      <p:sp>
        <p:nvSpPr>
          <p:cNvPr id="26631" name="Text Box 7"/>
          <p:cNvSpPr txBox="1">
            <a:spLocks noChangeArrowheads="1"/>
          </p:cNvSpPr>
          <p:nvPr/>
        </p:nvSpPr>
        <p:spPr bwMode="auto">
          <a:xfrm>
            <a:off x="5715000" y="5181600"/>
            <a:ext cx="259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>
                <a:latin typeface="Arial" pitchFamily="34" charset="0"/>
              </a:rPr>
              <a:t>Posterior View</a:t>
            </a:r>
          </a:p>
        </p:txBody>
      </p:sp>
      <p:sp>
        <p:nvSpPr>
          <p:cNvPr id="26632" name="Line 8"/>
          <p:cNvSpPr>
            <a:spLocks noChangeShapeType="1"/>
          </p:cNvSpPr>
          <p:nvPr/>
        </p:nvSpPr>
        <p:spPr bwMode="auto">
          <a:xfrm flipV="1">
            <a:off x="3886200" y="2209800"/>
            <a:ext cx="1981200" cy="76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6633" name="Text Box 9"/>
          <p:cNvSpPr txBox="1">
            <a:spLocks noChangeArrowheads="1"/>
          </p:cNvSpPr>
          <p:nvPr/>
        </p:nvSpPr>
        <p:spPr bwMode="auto">
          <a:xfrm>
            <a:off x="533400" y="5715000"/>
            <a:ext cx="7391400" cy="1309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 b="1">
                <a:solidFill>
                  <a:srgbClr val="FFFFFF"/>
                </a:solidFill>
                <a:latin typeface="Arial" pitchFamily="34" charset="0"/>
              </a:rPr>
              <a:t>Piriformis action:</a:t>
            </a:r>
            <a:r>
              <a:rPr lang="en-US" b="1">
                <a:solidFill>
                  <a:srgbClr val="FFFFFF"/>
                </a:solidFill>
                <a:latin typeface="Arial" pitchFamily="34" charset="0"/>
              </a:rPr>
              <a:t>  </a:t>
            </a:r>
            <a:r>
              <a:rPr lang="en-US" sz="2000">
                <a:solidFill>
                  <a:srgbClr val="FFFFFF"/>
                </a:solidFill>
                <a:latin typeface="Arial Unicode MS" pitchFamily="34" charset="-128"/>
              </a:rPr>
              <a:t>Piriformis laterally rotates the extended hip joint and abducts the flexed hip joint.</a:t>
            </a:r>
          </a:p>
          <a:p>
            <a:pPr eaLnBrk="0" hangingPunct="0">
              <a:spcBef>
                <a:spcPct val="50000"/>
              </a:spcBef>
            </a:pPr>
            <a:endParaRPr lang="en-US" b="1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26634" name="Text Box 10"/>
          <p:cNvSpPr txBox="1">
            <a:spLocks noChangeArrowheads="1"/>
          </p:cNvSpPr>
          <p:nvPr/>
        </p:nvSpPr>
        <p:spPr bwMode="auto">
          <a:xfrm>
            <a:off x="0" y="0"/>
            <a:ext cx="9144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>
                <a:solidFill>
                  <a:srgbClr val="0000FF"/>
                </a:solidFill>
                <a:latin typeface="Arial" pitchFamily="34" charset="0"/>
              </a:rPr>
              <a:t>Hip (coxal) joint / GLUTEAL MUSCLE GROUP</a:t>
            </a:r>
          </a:p>
        </p:txBody>
      </p:sp>
    </p:spTree>
  </p:cSld>
  <p:clrMapOvr>
    <a:masterClrMapping/>
  </p:clrMapOvr>
  <p:transition xmlns:p14="http://schemas.microsoft.com/office/powerpoint/2010/main" advClick="0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XsecS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54063"/>
            <a:ext cx="9144000" cy="501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3571" name="Line 3"/>
          <p:cNvSpPr>
            <a:spLocks noChangeShapeType="1"/>
          </p:cNvSpPr>
          <p:nvPr/>
        </p:nvSpPr>
        <p:spPr bwMode="auto">
          <a:xfrm flipH="1" flipV="1">
            <a:off x="3886200" y="2590800"/>
            <a:ext cx="685800" cy="3352800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93572" name="Text Box 4"/>
          <p:cNvSpPr txBox="1">
            <a:spLocks noChangeArrowheads="1"/>
          </p:cNvSpPr>
          <p:nvPr/>
        </p:nvSpPr>
        <p:spPr bwMode="auto">
          <a:xfrm>
            <a:off x="4114800" y="6019800"/>
            <a:ext cx="2514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 b="1">
                <a:solidFill>
                  <a:srgbClr val="FFFFFF"/>
                </a:solidFill>
                <a:latin typeface="Arial Unicode MS" pitchFamily="34" charset="-128"/>
              </a:rPr>
              <a:t>Piraformis</a:t>
            </a:r>
          </a:p>
        </p:txBody>
      </p:sp>
      <p:sp>
        <p:nvSpPr>
          <p:cNvPr id="493573" name="Line 5"/>
          <p:cNvSpPr>
            <a:spLocks noChangeShapeType="1"/>
          </p:cNvSpPr>
          <p:nvPr/>
        </p:nvSpPr>
        <p:spPr bwMode="auto">
          <a:xfrm flipV="1">
            <a:off x="762000" y="4191000"/>
            <a:ext cx="1828800" cy="1828800"/>
          </a:xfrm>
          <a:prstGeom prst="line">
            <a:avLst/>
          </a:prstGeom>
          <a:noFill/>
          <a:ln w="28575">
            <a:solidFill>
              <a:srgbClr val="FFFF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93574" name="Text Box 6"/>
          <p:cNvSpPr txBox="1">
            <a:spLocks noChangeArrowheads="1"/>
          </p:cNvSpPr>
          <p:nvPr/>
        </p:nvSpPr>
        <p:spPr bwMode="auto">
          <a:xfrm>
            <a:off x="304800" y="6096000"/>
            <a:ext cx="1600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>
                <a:solidFill>
                  <a:srgbClr val="FFFFFF"/>
                </a:solidFill>
                <a:latin typeface="Arial Unicode MS" pitchFamily="34" charset="-128"/>
              </a:rPr>
              <a:t>Illiacus</a:t>
            </a:r>
          </a:p>
        </p:txBody>
      </p:sp>
      <p:sp>
        <p:nvSpPr>
          <p:cNvPr id="493575" name="Line 7"/>
          <p:cNvSpPr>
            <a:spLocks noChangeShapeType="1"/>
          </p:cNvSpPr>
          <p:nvPr/>
        </p:nvSpPr>
        <p:spPr bwMode="auto">
          <a:xfrm flipV="1">
            <a:off x="2362200" y="3810000"/>
            <a:ext cx="762000" cy="2362200"/>
          </a:xfrm>
          <a:prstGeom prst="line">
            <a:avLst/>
          </a:prstGeom>
          <a:noFill/>
          <a:ln w="28575">
            <a:solidFill>
              <a:srgbClr val="FFFF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93576" name="Text Box 8"/>
          <p:cNvSpPr txBox="1">
            <a:spLocks noChangeArrowheads="1"/>
          </p:cNvSpPr>
          <p:nvPr/>
        </p:nvSpPr>
        <p:spPr bwMode="auto">
          <a:xfrm>
            <a:off x="1524000" y="6172200"/>
            <a:ext cx="1676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>
                <a:solidFill>
                  <a:srgbClr val="FFFFFF"/>
                </a:solidFill>
                <a:latin typeface="Arial Unicode MS" pitchFamily="34" charset="-128"/>
              </a:rPr>
              <a:t>Psoas major</a:t>
            </a:r>
          </a:p>
        </p:txBody>
      </p:sp>
      <p:sp>
        <p:nvSpPr>
          <p:cNvPr id="27657" name="Text Box 9"/>
          <p:cNvSpPr txBox="1">
            <a:spLocks noChangeArrowheads="1"/>
          </p:cNvSpPr>
          <p:nvPr/>
        </p:nvSpPr>
        <p:spPr bwMode="auto">
          <a:xfrm>
            <a:off x="0" y="0"/>
            <a:ext cx="9144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>
                <a:solidFill>
                  <a:srgbClr val="FFFFFF"/>
                </a:solidFill>
                <a:latin typeface="Arial" pitchFamily="34" charset="0"/>
              </a:rPr>
              <a:t>Hip (coxal) joint / LATERAL ROTATOR MUSCLE GROUP</a:t>
            </a:r>
          </a:p>
        </p:txBody>
      </p:sp>
    </p:spTree>
  </p:cSld>
  <p:clrMapOvr>
    <a:masterClrMapping/>
  </p:clrMapOvr>
  <p:transition xmlns:p14="http://schemas.microsoft.com/office/powerpoint/2010/main" advClick="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3571" grpId="0" animBg="1"/>
      <p:bldP spid="493572" grpId="0"/>
      <p:bldP spid="493573" grpId="0" animBg="1"/>
      <p:bldP spid="493574" grpId="0"/>
      <p:bldP spid="493575" grpId="0" animBg="1"/>
      <p:bldP spid="49357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8" name="Object 19"/>
          <p:cNvGraphicFramePr>
            <a:graphicFrameLocks noChangeAspect="1"/>
          </p:cNvGraphicFramePr>
          <p:nvPr/>
        </p:nvGraphicFramePr>
        <p:xfrm>
          <a:off x="4440238" y="914400"/>
          <a:ext cx="2519362" cy="594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4" name="Image" r:id="rId3" imgW="472321" imgH="1115665" progId="Photoshop.Image.5">
                  <p:embed/>
                </p:oleObj>
              </mc:Choice>
              <mc:Fallback>
                <p:oleObj name="Image" r:id="rId3" imgW="472321" imgH="1115665" progId="Photoshop.Image.5">
                  <p:embed/>
                  <p:pic>
                    <p:nvPicPr>
                      <p:cNvPr id="0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40238" y="914400"/>
                        <a:ext cx="2519362" cy="5943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99" name="Object 3"/>
          <p:cNvGraphicFramePr>
            <a:graphicFrameLocks noChangeAspect="1"/>
          </p:cNvGraphicFramePr>
          <p:nvPr/>
        </p:nvGraphicFramePr>
        <p:xfrm>
          <a:off x="8213725" y="0"/>
          <a:ext cx="930275" cy="297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5" name="Image" r:id="rId5" imgW="1601130" imgH="4638193" progId="Photoshop.Image.5">
                  <p:embed/>
                </p:oleObj>
              </mc:Choice>
              <mc:Fallback>
                <p:oleObj name="Image" r:id="rId5" imgW="1601130" imgH="4638193" progId="Photoshop.Image.5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13725" y="0"/>
                        <a:ext cx="930275" cy="297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00" name="Object 4"/>
          <p:cNvGraphicFramePr>
            <a:graphicFrameLocks noChangeAspect="1"/>
          </p:cNvGraphicFramePr>
          <p:nvPr/>
        </p:nvGraphicFramePr>
        <p:xfrm>
          <a:off x="7948613" y="3048000"/>
          <a:ext cx="1195387" cy="289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6" name="Image" r:id="rId7" imgW="417612" imgH="1011938" progId="Photoshop.Image.5">
                  <p:embed/>
                </p:oleObj>
              </mc:Choice>
              <mc:Fallback>
                <p:oleObj name="Image" r:id="rId7" imgW="417612" imgH="1011938" progId="Photoshop.Image.5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48613" y="3048000"/>
                        <a:ext cx="1195387" cy="2895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01" name="Object 5"/>
          <p:cNvGraphicFramePr>
            <a:graphicFrameLocks noChangeAspect="1"/>
          </p:cNvGraphicFramePr>
          <p:nvPr/>
        </p:nvGraphicFramePr>
        <p:xfrm>
          <a:off x="0" y="4043363"/>
          <a:ext cx="3276600" cy="2814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7" name="Image" r:id="rId9" imgW="820053" imgH="954026" progId="Photoshop.Image.5">
                  <p:embed/>
                </p:oleObj>
              </mc:Choice>
              <mc:Fallback>
                <p:oleObj name="Image" r:id="rId9" imgW="820053" imgH="954026" progId="Photoshop.Image.5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-1401" t="25327" r="11934" b="8554"/>
                      <a:stretch>
                        <a:fillRect/>
                      </a:stretch>
                    </p:blipFill>
                    <p:spPr bwMode="auto">
                      <a:xfrm>
                        <a:off x="0" y="4043363"/>
                        <a:ext cx="3276600" cy="28146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02" name="Object 6"/>
          <p:cNvGraphicFramePr>
            <a:graphicFrameLocks noChangeAspect="1"/>
          </p:cNvGraphicFramePr>
          <p:nvPr/>
        </p:nvGraphicFramePr>
        <p:xfrm>
          <a:off x="6934200" y="5784850"/>
          <a:ext cx="2209800" cy="1073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8" name="Image" r:id="rId11" imgW="4930462" imgH="1969643" progId="Photoshop.Image.5">
                  <p:embed/>
                </p:oleObj>
              </mc:Choice>
              <mc:Fallback>
                <p:oleObj name="Image" r:id="rId11" imgW="4930462" imgH="1969643" progId="Photoshop.Image.5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34200" y="5784850"/>
                        <a:ext cx="2209800" cy="1073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03" name="Text Box 7"/>
          <p:cNvSpPr txBox="1">
            <a:spLocks noChangeArrowheads="1"/>
          </p:cNvSpPr>
          <p:nvPr/>
        </p:nvSpPr>
        <p:spPr bwMode="auto">
          <a:xfrm>
            <a:off x="0" y="0"/>
            <a:ext cx="5330825" cy="204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News Gothic MT" pitchFamily="34" charset="0"/>
              </a:rPr>
              <a:t>Inferior/Posterior</a:t>
            </a:r>
          </a:p>
          <a:p>
            <a:pPr algn="ctr"/>
            <a:r>
              <a:rPr lang="en-US" sz="3200" b="1">
                <a:solidFill>
                  <a:srgbClr val="FF0000"/>
                </a:solidFill>
                <a:latin typeface="News Gothic MT" pitchFamily="34" charset="0"/>
              </a:rPr>
              <a:t>(Caudal/dorsal)</a:t>
            </a:r>
          </a:p>
          <a:p>
            <a:pPr algn="ctr"/>
            <a:r>
              <a:rPr lang="en-US" sz="3200" b="1">
                <a:solidFill>
                  <a:srgbClr val="FF0000"/>
                </a:solidFill>
                <a:latin typeface="News Gothic MT" pitchFamily="34" charset="0"/>
              </a:rPr>
              <a:t>ANTERIOR TIBIAL GROUP</a:t>
            </a:r>
          </a:p>
          <a:p>
            <a:pPr algn="ctr"/>
            <a:r>
              <a:rPr lang="en-US" sz="3200" b="1">
                <a:solidFill>
                  <a:srgbClr val="FF0000"/>
                </a:solidFill>
                <a:latin typeface="News Gothic MT" pitchFamily="34" charset="0"/>
              </a:rPr>
              <a:t>PERONEI</a:t>
            </a:r>
          </a:p>
        </p:txBody>
      </p:sp>
      <p:sp>
        <p:nvSpPr>
          <p:cNvPr id="4104" name="Text Box 8"/>
          <p:cNvSpPr txBox="1">
            <a:spLocks noChangeArrowheads="1"/>
          </p:cNvSpPr>
          <p:nvPr/>
        </p:nvSpPr>
        <p:spPr bwMode="auto">
          <a:xfrm>
            <a:off x="5334000" y="228600"/>
            <a:ext cx="262255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chemeClr val="bg1"/>
                </a:solidFill>
                <a:latin typeface="News Gothic MT" pitchFamily="34" charset="0"/>
              </a:rPr>
              <a:t>SCIATIC NERVE </a:t>
            </a:r>
          </a:p>
          <a:p>
            <a:r>
              <a:rPr lang="en-US" b="1">
                <a:solidFill>
                  <a:schemeClr val="bg1"/>
                </a:solidFill>
                <a:latin typeface="News Gothic MT" pitchFamily="34" charset="0"/>
              </a:rPr>
              <a:t>(PERONEAL)</a:t>
            </a:r>
          </a:p>
        </p:txBody>
      </p:sp>
      <p:sp>
        <p:nvSpPr>
          <p:cNvPr id="4105" name="Text Box 9"/>
          <p:cNvSpPr txBox="1">
            <a:spLocks noChangeArrowheads="1"/>
          </p:cNvSpPr>
          <p:nvPr/>
        </p:nvSpPr>
        <p:spPr bwMode="auto">
          <a:xfrm>
            <a:off x="6172200" y="1447800"/>
            <a:ext cx="19050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b="1">
                <a:solidFill>
                  <a:schemeClr val="bg1"/>
                </a:solidFill>
                <a:latin typeface="News Gothic MT" pitchFamily="34" charset="0"/>
              </a:rPr>
              <a:t>Tibialis Anterior</a:t>
            </a:r>
          </a:p>
        </p:txBody>
      </p:sp>
      <p:sp>
        <p:nvSpPr>
          <p:cNvPr id="4106" name="Text Box 10"/>
          <p:cNvSpPr txBox="1">
            <a:spLocks noChangeArrowheads="1"/>
          </p:cNvSpPr>
          <p:nvPr/>
        </p:nvSpPr>
        <p:spPr bwMode="auto">
          <a:xfrm>
            <a:off x="2057400" y="3048000"/>
            <a:ext cx="17526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b="1">
                <a:solidFill>
                  <a:schemeClr val="bg1"/>
                </a:solidFill>
                <a:latin typeface="News Gothic MT" pitchFamily="34" charset="0"/>
              </a:rPr>
              <a:t>Peronius Brevis</a:t>
            </a:r>
          </a:p>
        </p:txBody>
      </p:sp>
      <p:sp>
        <p:nvSpPr>
          <p:cNvPr id="4107" name="Text Box 11"/>
          <p:cNvSpPr txBox="1">
            <a:spLocks noChangeArrowheads="1"/>
          </p:cNvSpPr>
          <p:nvPr/>
        </p:nvSpPr>
        <p:spPr bwMode="auto">
          <a:xfrm>
            <a:off x="1066800" y="2133600"/>
            <a:ext cx="19050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b="1">
                <a:solidFill>
                  <a:schemeClr val="bg1"/>
                </a:solidFill>
                <a:latin typeface="News Gothic MT" pitchFamily="34" charset="0"/>
              </a:rPr>
              <a:t>Peronius Longus</a:t>
            </a:r>
          </a:p>
        </p:txBody>
      </p:sp>
      <p:sp>
        <p:nvSpPr>
          <p:cNvPr id="4108" name="Line 12"/>
          <p:cNvSpPr>
            <a:spLocks noChangeShapeType="1"/>
          </p:cNvSpPr>
          <p:nvPr/>
        </p:nvSpPr>
        <p:spPr bwMode="auto">
          <a:xfrm flipH="1">
            <a:off x="5486400" y="1905000"/>
            <a:ext cx="609600" cy="60960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109" name="Line 13"/>
          <p:cNvSpPr>
            <a:spLocks noChangeShapeType="1"/>
          </p:cNvSpPr>
          <p:nvPr/>
        </p:nvSpPr>
        <p:spPr bwMode="auto">
          <a:xfrm flipV="1">
            <a:off x="3352800" y="3886200"/>
            <a:ext cx="1524000" cy="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110" name="Line 14"/>
          <p:cNvSpPr>
            <a:spLocks noChangeShapeType="1"/>
          </p:cNvSpPr>
          <p:nvPr/>
        </p:nvSpPr>
        <p:spPr bwMode="auto">
          <a:xfrm flipH="1" flipV="1">
            <a:off x="5410200" y="4114800"/>
            <a:ext cx="914400" cy="91440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111" name="Line 15"/>
          <p:cNvSpPr>
            <a:spLocks noChangeShapeType="1"/>
          </p:cNvSpPr>
          <p:nvPr/>
        </p:nvSpPr>
        <p:spPr bwMode="auto">
          <a:xfrm>
            <a:off x="2819400" y="2438400"/>
            <a:ext cx="2057400" cy="22860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112" name="Text Box 16"/>
          <p:cNvSpPr txBox="1">
            <a:spLocks noChangeArrowheads="1"/>
          </p:cNvSpPr>
          <p:nvPr/>
        </p:nvSpPr>
        <p:spPr bwMode="auto">
          <a:xfrm>
            <a:off x="6324600" y="2743200"/>
            <a:ext cx="2057400" cy="137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b="1">
                <a:solidFill>
                  <a:schemeClr val="bg1"/>
                </a:solidFill>
                <a:latin typeface="News Gothic MT" pitchFamily="34" charset="0"/>
              </a:rPr>
              <a:t>Extensor Digitorum Longus</a:t>
            </a:r>
            <a:endParaRPr lang="en-US"/>
          </a:p>
        </p:txBody>
      </p:sp>
      <p:sp>
        <p:nvSpPr>
          <p:cNvPr id="4113" name="Line 17"/>
          <p:cNvSpPr>
            <a:spLocks noChangeShapeType="1"/>
          </p:cNvSpPr>
          <p:nvPr/>
        </p:nvSpPr>
        <p:spPr bwMode="auto">
          <a:xfrm flipH="1" flipV="1">
            <a:off x="5257800" y="2895600"/>
            <a:ext cx="990600" cy="38100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114" name="Text Box 20"/>
          <p:cNvSpPr txBox="1">
            <a:spLocks noChangeArrowheads="1"/>
          </p:cNvSpPr>
          <p:nvPr/>
        </p:nvSpPr>
        <p:spPr bwMode="auto">
          <a:xfrm>
            <a:off x="6324600" y="4419600"/>
            <a:ext cx="1828800" cy="173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b="1">
                <a:solidFill>
                  <a:schemeClr val="bg1"/>
                </a:solidFill>
                <a:latin typeface="News Gothic MT" pitchFamily="34" charset="0"/>
              </a:rPr>
              <a:t>Extensor Hallucus Longus</a:t>
            </a:r>
          </a:p>
          <a:p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0" y="5029200"/>
            <a:ext cx="1130300" cy="1238801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>
              <a:tabLst>
                <a:tab pos="800100" algn="l"/>
              </a:tabLst>
            </a:pPr>
            <a:r>
              <a:rPr lang="en-US" sz="16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Obturator</a:t>
            </a:r>
          </a:p>
          <a:p>
            <a:pPr>
              <a:tabLst>
                <a:tab pos="800100" algn="l"/>
              </a:tabLst>
            </a:pPr>
            <a:endParaRPr lang="en-US" sz="16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>
              <a:tabLst>
                <a:tab pos="800100" algn="l"/>
              </a:tabLst>
            </a:pPr>
            <a:endParaRPr lang="en-US" sz="9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>
              <a:tabLst>
                <a:tab pos="800100" algn="l"/>
              </a:tabLst>
            </a:pPr>
            <a:r>
              <a:rPr lang="en-US" sz="16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(Sciatic)</a:t>
            </a:r>
          </a:p>
          <a:p>
            <a:pPr>
              <a:tabLst>
                <a:tab pos="800100" algn="l"/>
              </a:tabLst>
            </a:pPr>
            <a:r>
              <a:rPr lang="en-US" sz="16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Peroneal</a:t>
            </a:r>
            <a:endParaRPr lang="en-US" sz="16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xmlns:p14="http://schemas.microsoft.com/office/powerpoint/2010/main" advClick="0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1026" descr="CrusLatera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71800" y="0"/>
            <a:ext cx="3200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7"/>
          <p:cNvGraphicFramePr>
            <a:graphicFrameLocks noChangeAspect="1"/>
          </p:cNvGraphicFramePr>
          <p:nvPr/>
        </p:nvGraphicFramePr>
        <p:xfrm>
          <a:off x="7497763" y="990600"/>
          <a:ext cx="1646237" cy="525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" name="Image" r:id="rId3" imgW="1601130" imgH="4638193" progId="Photoshop.Image.5">
                  <p:embed/>
                </p:oleObj>
              </mc:Choice>
              <mc:Fallback>
                <p:oleObj name="Image" r:id="rId3" imgW="1601130" imgH="4638193" progId="Photoshop.Image.5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97763" y="990600"/>
                        <a:ext cx="1646237" cy="5257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7" name="Object 11"/>
          <p:cNvGraphicFramePr>
            <a:graphicFrameLocks noChangeAspect="1"/>
          </p:cNvGraphicFramePr>
          <p:nvPr/>
        </p:nvGraphicFramePr>
        <p:xfrm>
          <a:off x="0" y="1143000"/>
          <a:ext cx="2108200" cy="510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" name="Image" r:id="rId5" imgW="417612" imgH="1011938" progId="Photoshop.Image.5">
                  <p:embed/>
                </p:oleObj>
              </mc:Choice>
              <mc:Fallback>
                <p:oleObj name="Image" r:id="rId5" imgW="417612" imgH="1011938" progId="Photoshop.Image.5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143000"/>
                        <a:ext cx="2108200" cy="5105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8" name="Object 15"/>
          <p:cNvGraphicFramePr>
            <a:graphicFrameLocks noChangeAspect="1"/>
          </p:cNvGraphicFramePr>
          <p:nvPr/>
        </p:nvGraphicFramePr>
        <p:xfrm>
          <a:off x="1828800" y="1143000"/>
          <a:ext cx="5562600" cy="5395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" name="Image" r:id="rId7" imgW="820053" imgH="954026" progId="Photoshop.Image.5">
                  <p:embed/>
                </p:oleObj>
              </mc:Choice>
              <mc:Fallback>
                <p:oleObj name="Image" r:id="rId7" imgW="820053" imgH="954026" progId="Photoshop.Image.5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-1401" t="25327" r="11934"/>
                      <a:stretch>
                        <a:fillRect/>
                      </a:stretch>
                    </p:blipFill>
                    <p:spPr bwMode="auto">
                      <a:xfrm>
                        <a:off x="1828800" y="1143000"/>
                        <a:ext cx="5562600" cy="53959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0" name="Text Box 16"/>
          <p:cNvSpPr txBox="1">
            <a:spLocks noChangeArrowheads="1"/>
          </p:cNvSpPr>
          <p:nvPr/>
        </p:nvSpPr>
        <p:spPr bwMode="auto">
          <a:xfrm>
            <a:off x="1304925" y="130175"/>
            <a:ext cx="61658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4000" b="1">
                <a:solidFill>
                  <a:srgbClr val="FFCC00"/>
                </a:solidFill>
                <a:latin typeface="News Gothic MT" pitchFamily="34" charset="0"/>
              </a:rPr>
              <a:t>The Lumbosacral Plexus</a:t>
            </a:r>
          </a:p>
        </p:txBody>
      </p:sp>
      <p:graphicFrame>
        <p:nvGraphicFramePr>
          <p:cNvPr id="1029" name="Object 18"/>
          <p:cNvGraphicFramePr>
            <a:graphicFrameLocks noChangeAspect="1"/>
          </p:cNvGraphicFramePr>
          <p:nvPr/>
        </p:nvGraphicFramePr>
        <p:xfrm>
          <a:off x="4953000" y="5486400"/>
          <a:ext cx="2743200" cy="1331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" name="Image" r:id="rId9" imgW="4930462" imgH="1969643" progId="Photoshop.Image.5">
                  <p:embed/>
                </p:oleObj>
              </mc:Choice>
              <mc:Fallback>
                <p:oleObj name="Image" r:id="rId9" imgW="4930462" imgH="1969643" progId="Photoshop.Image.5">
                  <p:embed/>
                  <p:pic>
                    <p:nvPicPr>
                      <p:cNvPr id="0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53000" y="5486400"/>
                        <a:ext cx="2743200" cy="13319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xmlns:p14="http://schemas.microsoft.com/office/powerpoint/2010/main" advClick="0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PeronealPhot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98675" y="0"/>
            <a:ext cx="49450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1026" descr="CrusDorsa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65275" y="0"/>
            <a:ext cx="60118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1026" descr="CrusAnteriorPhot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66975" y="0"/>
            <a:ext cx="42084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2" name="Object 19"/>
          <p:cNvGraphicFramePr>
            <a:graphicFrameLocks noChangeAspect="1"/>
          </p:cNvGraphicFramePr>
          <p:nvPr/>
        </p:nvGraphicFramePr>
        <p:xfrm>
          <a:off x="3657600" y="457200"/>
          <a:ext cx="2025650" cy="6400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8" name="Image" r:id="rId3" imgW="350283" imgH="1109474" progId="Photoshop.Image.5">
                  <p:embed/>
                </p:oleObj>
              </mc:Choice>
              <mc:Fallback>
                <p:oleObj name="Image" r:id="rId3" imgW="350283" imgH="1109474" progId="Photoshop.Image.5">
                  <p:embed/>
                  <p:pic>
                    <p:nvPicPr>
                      <p:cNvPr id="0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57600" y="457200"/>
                        <a:ext cx="2025650" cy="6400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3" name="Object 3"/>
          <p:cNvGraphicFramePr>
            <a:graphicFrameLocks noChangeAspect="1"/>
          </p:cNvGraphicFramePr>
          <p:nvPr/>
        </p:nvGraphicFramePr>
        <p:xfrm>
          <a:off x="8213725" y="0"/>
          <a:ext cx="930275" cy="297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9" name="Image" r:id="rId5" imgW="1601130" imgH="4638193" progId="Photoshop.Image.5">
                  <p:embed/>
                </p:oleObj>
              </mc:Choice>
              <mc:Fallback>
                <p:oleObj name="Image" r:id="rId5" imgW="1601130" imgH="4638193" progId="Photoshop.Image.5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13725" y="0"/>
                        <a:ext cx="930275" cy="297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4" name="Object 4"/>
          <p:cNvGraphicFramePr>
            <a:graphicFrameLocks noChangeAspect="1"/>
          </p:cNvGraphicFramePr>
          <p:nvPr/>
        </p:nvGraphicFramePr>
        <p:xfrm>
          <a:off x="7948613" y="3048000"/>
          <a:ext cx="1195387" cy="289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0" name="Image" r:id="rId7" imgW="417612" imgH="1011938" progId="Photoshop.Image.5">
                  <p:embed/>
                </p:oleObj>
              </mc:Choice>
              <mc:Fallback>
                <p:oleObj name="Image" r:id="rId7" imgW="417612" imgH="1011938" progId="Photoshop.Image.5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48613" y="3048000"/>
                        <a:ext cx="1195387" cy="2895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5" name="Object 5"/>
          <p:cNvGraphicFramePr>
            <a:graphicFrameLocks noChangeAspect="1"/>
          </p:cNvGraphicFramePr>
          <p:nvPr/>
        </p:nvGraphicFramePr>
        <p:xfrm>
          <a:off x="0" y="3913188"/>
          <a:ext cx="3429000" cy="2944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1" name="Image" r:id="rId9" imgW="820053" imgH="954026" progId="Photoshop.Image.5">
                  <p:embed/>
                </p:oleObj>
              </mc:Choice>
              <mc:Fallback>
                <p:oleObj name="Image" r:id="rId9" imgW="820053" imgH="954026" progId="Photoshop.Image.5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-1401" t="25327" r="11934" b="8554"/>
                      <a:stretch>
                        <a:fillRect/>
                      </a:stretch>
                    </p:blipFill>
                    <p:spPr bwMode="auto">
                      <a:xfrm>
                        <a:off x="0" y="3913188"/>
                        <a:ext cx="3429000" cy="29448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6" name="Object 6"/>
          <p:cNvGraphicFramePr>
            <a:graphicFrameLocks noChangeAspect="1"/>
          </p:cNvGraphicFramePr>
          <p:nvPr/>
        </p:nvGraphicFramePr>
        <p:xfrm>
          <a:off x="6934200" y="5784850"/>
          <a:ext cx="2209800" cy="1073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2" name="Image" r:id="rId11" imgW="4930462" imgH="1969643" progId="Photoshop.Image.5">
                  <p:embed/>
                </p:oleObj>
              </mc:Choice>
              <mc:Fallback>
                <p:oleObj name="Image" r:id="rId11" imgW="4930462" imgH="1969643" progId="Photoshop.Image.5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34200" y="5784850"/>
                        <a:ext cx="2209800" cy="1073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7" name="Text Box 7"/>
          <p:cNvSpPr txBox="1">
            <a:spLocks noChangeArrowheads="1"/>
          </p:cNvSpPr>
          <p:nvPr/>
        </p:nvSpPr>
        <p:spPr bwMode="auto">
          <a:xfrm>
            <a:off x="0" y="0"/>
            <a:ext cx="3546475" cy="155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3200" b="1">
                <a:solidFill>
                  <a:srgbClr val="6666FF"/>
                </a:solidFill>
                <a:latin typeface="News Gothic MT" pitchFamily="34" charset="0"/>
              </a:rPr>
              <a:t>Superior/Anterior</a:t>
            </a:r>
          </a:p>
          <a:p>
            <a:pPr algn="ctr"/>
            <a:r>
              <a:rPr lang="en-US" sz="3200" b="1">
                <a:solidFill>
                  <a:srgbClr val="6666FF"/>
                </a:solidFill>
                <a:latin typeface="News Gothic MT" pitchFamily="34" charset="0"/>
              </a:rPr>
              <a:t>(Cranial/ventral)</a:t>
            </a:r>
          </a:p>
          <a:p>
            <a:pPr algn="ctr"/>
            <a:r>
              <a:rPr lang="en-US" sz="3200" b="1">
                <a:solidFill>
                  <a:srgbClr val="6666FF"/>
                </a:solidFill>
                <a:latin typeface="News Gothic MT" pitchFamily="34" charset="0"/>
              </a:rPr>
              <a:t>ADDUCTORS</a:t>
            </a:r>
          </a:p>
        </p:txBody>
      </p:sp>
      <p:sp>
        <p:nvSpPr>
          <p:cNvPr id="5128" name="Text Box 9"/>
          <p:cNvSpPr txBox="1">
            <a:spLocks noChangeArrowheads="1"/>
          </p:cNvSpPr>
          <p:nvPr/>
        </p:nvSpPr>
        <p:spPr bwMode="auto">
          <a:xfrm>
            <a:off x="6019800" y="1447800"/>
            <a:ext cx="1905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b="1">
                <a:solidFill>
                  <a:schemeClr val="bg1"/>
                </a:solidFill>
                <a:latin typeface="News Gothic MT" pitchFamily="34" charset="0"/>
              </a:rPr>
              <a:t>Gracilis</a:t>
            </a:r>
          </a:p>
        </p:txBody>
      </p:sp>
      <p:sp>
        <p:nvSpPr>
          <p:cNvPr id="5129" name="Text Box 11"/>
          <p:cNvSpPr txBox="1">
            <a:spLocks noChangeArrowheads="1"/>
          </p:cNvSpPr>
          <p:nvPr/>
        </p:nvSpPr>
        <p:spPr bwMode="auto">
          <a:xfrm>
            <a:off x="5791200" y="3581400"/>
            <a:ext cx="19050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b="1">
                <a:solidFill>
                  <a:schemeClr val="bg1"/>
                </a:solidFill>
                <a:latin typeface="News Gothic MT" pitchFamily="34" charset="0"/>
              </a:rPr>
              <a:t>Adductor Brevis</a:t>
            </a:r>
          </a:p>
        </p:txBody>
      </p:sp>
      <p:sp>
        <p:nvSpPr>
          <p:cNvPr id="5130" name="Line 12"/>
          <p:cNvSpPr>
            <a:spLocks noChangeShapeType="1"/>
          </p:cNvSpPr>
          <p:nvPr/>
        </p:nvSpPr>
        <p:spPr bwMode="auto">
          <a:xfrm flipH="1">
            <a:off x="4876800" y="381000"/>
            <a:ext cx="228600" cy="38100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131" name="Line 14"/>
          <p:cNvSpPr>
            <a:spLocks noChangeShapeType="1"/>
          </p:cNvSpPr>
          <p:nvPr/>
        </p:nvSpPr>
        <p:spPr bwMode="auto">
          <a:xfrm flipH="1" flipV="1">
            <a:off x="4724400" y="3352800"/>
            <a:ext cx="1371600" cy="167640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132" name="Line 15"/>
          <p:cNvSpPr>
            <a:spLocks noChangeShapeType="1"/>
          </p:cNvSpPr>
          <p:nvPr/>
        </p:nvSpPr>
        <p:spPr bwMode="auto">
          <a:xfrm flipH="1" flipV="1">
            <a:off x="4648200" y="2667000"/>
            <a:ext cx="1143000" cy="114300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133" name="Text Box 18"/>
          <p:cNvSpPr txBox="1">
            <a:spLocks noChangeArrowheads="1"/>
          </p:cNvSpPr>
          <p:nvPr/>
        </p:nvSpPr>
        <p:spPr bwMode="auto">
          <a:xfrm>
            <a:off x="5715000" y="5105400"/>
            <a:ext cx="18288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b="1">
                <a:solidFill>
                  <a:schemeClr val="bg1"/>
                </a:solidFill>
                <a:latin typeface="News Gothic MT" pitchFamily="34" charset="0"/>
              </a:rPr>
              <a:t>Adductor Longus</a:t>
            </a:r>
          </a:p>
          <a:p>
            <a:endParaRPr lang="en-US"/>
          </a:p>
        </p:txBody>
      </p:sp>
      <p:sp>
        <p:nvSpPr>
          <p:cNvPr id="5134" name="Text Box 8"/>
          <p:cNvSpPr txBox="1">
            <a:spLocks noChangeArrowheads="1"/>
          </p:cNvSpPr>
          <p:nvPr/>
        </p:nvSpPr>
        <p:spPr bwMode="auto">
          <a:xfrm>
            <a:off x="5029200" y="228600"/>
            <a:ext cx="33861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chemeClr val="bg1"/>
                </a:solidFill>
                <a:latin typeface="News Gothic MT" pitchFamily="34" charset="0"/>
              </a:rPr>
              <a:t>OBDURATOR NERVE </a:t>
            </a:r>
          </a:p>
        </p:txBody>
      </p:sp>
      <p:sp>
        <p:nvSpPr>
          <p:cNvPr id="5135" name="Line 20"/>
          <p:cNvSpPr>
            <a:spLocks noChangeShapeType="1"/>
          </p:cNvSpPr>
          <p:nvPr/>
        </p:nvSpPr>
        <p:spPr bwMode="auto">
          <a:xfrm flipH="1">
            <a:off x="5410200" y="1981200"/>
            <a:ext cx="762000" cy="76200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-12700" y="4953000"/>
            <a:ext cx="1130300" cy="1238801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>
              <a:tabLst>
                <a:tab pos="800100" algn="l"/>
              </a:tabLst>
            </a:pPr>
            <a:r>
              <a:rPr lang="en-US" sz="16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Obturator</a:t>
            </a:r>
          </a:p>
          <a:p>
            <a:pPr>
              <a:tabLst>
                <a:tab pos="800100" algn="l"/>
              </a:tabLst>
            </a:pPr>
            <a:endParaRPr lang="en-US" sz="16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>
              <a:tabLst>
                <a:tab pos="800100" algn="l"/>
              </a:tabLst>
            </a:pPr>
            <a:endParaRPr lang="en-US" sz="9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>
              <a:tabLst>
                <a:tab pos="800100" algn="l"/>
              </a:tabLst>
            </a:pPr>
            <a:r>
              <a:rPr lang="en-US" sz="16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(Sciatic)</a:t>
            </a:r>
          </a:p>
          <a:p>
            <a:pPr>
              <a:tabLst>
                <a:tab pos="800100" algn="l"/>
              </a:tabLst>
            </a:pPr>
            <a:r>
              <a:rPr lang="en-US" sz="16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Peroneal</a:t>
            </a:r>
            <a:endParaRPr lang="en-US" sz="16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xmlns:p14="http://schemas.microsoft.com/office/powerpoint/2010/main" advClick="0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953000" cy="684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1" name="Text Box 3"/>
          <p:cNvSpPr txBox="1">
            <a:spLocks noChangeArrowheads="1"/>
          </p:cNvSpPr>
          <p:nvPr/>
        </p:nvSpPr>
        <p:spPr bwMode="auto">
          <a:xfrm>
            <a:off x="457200" y="2057400"/>
            <a:ext cx="19050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>
                <a:solidFill>
                  <a:srgbClr val="0066FF"/>
                </a:solidFill>
                <a:latin typeface="Tahoma" pitchFamily="34" charset="0"/>
              </a:rPr>
              <a:t>Add. magnus</a:t>
            </a:r>
          </a:p>
        </p:txBody>
      </p:sp>
      <p:sp>
        <p:nvSpPr>
          <p:cNvPr id="32772" name="Line 4"/>
          <p:cNvSpPr>
            <a:spLocks noChangeShapeType="1"/>
          </p:cNvSpPr>
          <p:nvPr/>
        </p:nvSpPr>
        <p:spPr bwMode="auto">
          <a:xfrm flipV="1">
            <a:off x="1676400" y="2209800"/>
            <a:ext cx="1905000" cy="2286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2773" name="Text Box 5"/>
          <p:cNvSpPr txBox="1">
            <a:spLocks noChangeArrowheads="1"/>
          </p:cNvSpPr>
          <p:nvPr/>
        </p:nvSpPr>
        <p:spPr bwMode="auto">
          <a:xfrm>
            <a:off x="228600" y="4495800"/>
            <a:ext cx="28956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>
                <a:solidFill>
                  <a:srgbClr val="009900"/>
                </a:solidFill>
                <a:latin typeface="Tahoma" pitchFamily="34" charset="0"/>
              </a:rPr>
              <a:t>Hamstring portion Ad. Mag.</a:t>
            </a:r>
          </a:p>
        </p:txBody>
      </p:sp>
      <p:sp>
        <p:nvSpPr>
          <p:cNvPr id="32774" name="Line 6"/>
          <p:cNvSpPr>
            <a:spLocks noChangeShapeType="1"/>
          </p:cNvSpPr>
          <p:nvPr/>
        </p:nvSpPr>
        <p:spPr bwMode="auto">
          <a:xfrm flipV="1">
            <a:off x="1828800" y="4495800"/>
            <a:ext cx="2209800" cy="685800"/>
          </a:xfrm>
          <a:prstGeom prst="line">
            <a:avLst/>
          </a:prstGeom>
          <a:noFill/>
          <a:ln w="38100">
            <a:solidFill>
              <a:srgbClr val="0099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2775" name="Text Box 7"/>
          <p:cNvSpPr txBox="1">
            <a:spLocks noChangeArrowheads="1"/>
          </p:cNvSpPr>
          <p:nvPr/>
        </p:nvSpPr>
        <p:spPr bwMode="auto">
          <a:xfrm>
            <a:off x="4724400" y="4114800"/>
            <a:ext cx="3733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>
                <a:solidFill>
                  <a:srgbClr val="009900"/>
                </a:solidFill>
                <a:latin typeface="Tahoma" pitchFamily="34" charset="0"/>
              </a:rPr>
              <a:t>Semimembranosis</a:t>
            </a:r>
          </a:p>
        </p:txBody>
      </p:sp>
      <p:sp>
        <p:nvSpPr>
          <p:cNvPr id="32776" name="Line 8"/>
          <p:cNvSpPr>
            <a:spLocks noChangeShapeType="1"/>
          </p:cNvSpPr>
          <p:nvPr/>
        </p:nvSpPr>
        <p:spPr bwMode="auto">
          <a:xfrm flipH="1">
            <a:off x="4419600" y="4419600"/>
            <a:ext cx="381000" cy="304800"/>
          </a:xfrm>
          <a:prstGeom prst="line">
            <a:avLst/>
          </a:prstGeom>
          <a:noFill/>
          <a:ln w="9525">
            <a:solidFill>
              <a:srgbClr val="0099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2777" name="Text Box 9"/>
          <p:cNvSpPr txBox="1">
            <a:spLocks noChangeArrowheads="1"/>
          </p:cNvSpPr>
          <p:nvPr/>
        </p:nvSpPr>
        <p:spPr bwMode="auto">
          <a:xfrm>
            <a:off x="3276600" y="152400"/>
            <a:ext cx="838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600" b="1">
                <a:latin typeface="Tahoma" pitchFamily="34" charset="0"/>
              </a:rPr>
              <a:t>Pect.</a:t>
            </a:r>
          </a:p>
        </p:txBody>
      </p:sp>
      <p:sp>
        <p:nvSpPr>
          <p:cNvPr id="32778" name="Text Box 10"/>
          <p:cNvSpPr txBox="1">
            <a:spLocks noChangeArrowheads="1"/>
          </p:cNvSpPr>
          <p:nvPr/>
        </p:nvSpPr>
        <p:spPr bwMode="auto">
          <a:xfrm>
            <a:off x="0" y="0"/>
            <a:ext cx="9144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800" b="1">
                <a:solidFill>
                  <a:srgbClr val="0000FF"/>
                </a:solidFill>
                <a:latin typeface="Arial" pitchFamily="34" charset="0"/>
              </a:rPr>
              <a:t>Thigh mm / MEDIALTHIGH MUSCLES/ hamstring portion of Ad. mag.</a:t>
            </a:r>
          </a:p>
        </p:txBody>
      </p:sp>
    </p:spTree>
  </p:cSld>
  <p:clrMapOvr>
    <a:masterClrMapping/>
  </p:clrMapOvr>
  <p:transition xmlns:p14="http://schemas.microsoft.com/office/powerpoint/2010/main" advClick="0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46" name="Object 1026"/>
          <p:cNvGraphicFramePr>
            <a:graphicFrameLocks noChangeAspect="1"/>
          </p:cNvGraphicFramePr>
          <p:nvPr/>
        </p:nvGraphicFramePr>
        <p:xfrm>
          <a:off x="3713163" y="457200"/>
          <a:ext cx="1849437" cy="6400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2" name="Image" r:id="rId3" imgW="368653" imgH="1274067" progId="Photoshop.Image.5">
                  <p:embed/>
                </p:oleObj>
              </mc:Choice>
              <mc:Fallback>
                <p:oleObj name="Image" r:id="rId3" imgW="368653" imgH="1274067" progId="Photoshop.Image.5">
                  <p:embed/>
                  <p:pic>
                    <p:nvPicPr>
                      <p:cNvPr id="0" name="Object 10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13163" y="457200"/>
                        <a:ext cx="1849437" cy="6400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47" name="Object 1027"/>
          <p:cNvGraphicFramePr>
            <a:graphicFrameLocks noChangeAspect="1"/>
          </p:cNvGraphicFramePr>
          <p:nvPr/>
        </p:nvGraphicFramePr>
        <p:xfrm>
          <a:off x="8213725" y="0"/>
          <a:ext cx="930275" cy="297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3" name="Image" r:id="rId5" imgW="1601130" imgH="4638193" progId="Photoshop.Image.5">
                  <p:embed/>
                </p:oleObj>
              </mc:Choice>
              <mc:Fallback>
                <p:oleObj name="Image" r:id="rId5" imgW="1601130" imgH="4638193" progId="Photoshop.Image.5">
                  <p:embed/>
                  <p:pic>
                    <p:nvPicPr>
                      <p:cNvPr id="0" name="Object 10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13725" y="0"/>
                        <a:ext cx="930275" cy="297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48" name="Object 1028"/>
          <p:cNvGraphicFramePr>
            <a:graphicFrameLocks noChangeAspect="1"/>
          </p:cNvGraphicFramePr>
          <p:nvPr/>
        </p:nvGraphicFramePr>
        <p:xfrm>
          <a:off x="7948613" y="3048000"/>
          <a:ext cx="1195387" cy="289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4" name="Image" r:id="rId7" imgW="417612" imgH="1011938" progId="Photoshop.Image.5">
                  <p:embed/>
                </p:oleObj>
              </mc:Choice>
              <mc:Fallback>
                <p:oleObj name="Image" r:id="rId7" imgW="417612" imgH="1011938" progId="Photoshop.Image.5">
                  <p:embed/>
                  <p:pic>
                    <p:nvPicPr>
                      <p:cNvPr id="0" name="Object 10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48613" y="3048000"/>
                        <a:ext cx="1195387" cy="2895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49" name="Object 1029"/>
          <p:cNvGraphicFramePr>
            <a:graphicFrameLocks noChangeAspect="1"/>
          </p:cNvGraphicFramePr>
          <p:nvPr/>
        </p:nvGraphicFramePr>
        <p:xfrm>
          <a:off x="0" y="3913188"/>
          <a:ext cx="3429000" cy="2944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5" name="Image" r:id="rId9" imgW="820053" imgH="954026" progId="Photoshop.Image.5">
                  <p:embed/>
                </p:oleObj>
              </mc:Choice>
              <mc:Fallback>
                <p:oleObj name="Image" r:id="rId9" imgW="820053" imgH="954026" progId="Photoshop.Image.5">
                  <p:embed/>
                  <p:pic>
                    <p:nvPicPr>
                      <p:cNvPr id="0" name="Object 10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-1401" t="25327" r="11934" b="8554"/>
                      <a:stretch>
                        <a:fillRect/>
                      </a:stretch>
                    </p:blipFill>
                    <p:spPr bwMode="auto">
                      <a:xfrm>
                        <a:off x="0" y="3913188"/>
                        <a:ext cx="3429000" cy="29448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50" name="Object 1030"/>
          <p:cNvGraphicFramePr>
            <a:graphicFrameLocks noChangeAspect="1"/>
          </p:cNvGraphicFramePr>
          <p:nvPr/>
        </p:nvGraphicFramePr>
        <p:xfrm>
          <a:off x="6934200" y="5784850"/>
          <a:ext cx="2209800" cy="1073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6" name="Image" r:id="rId11" imgW="4930462" imgH="1969643" progId="Photoshop.Image.5">
                  <p:embed/>
                </p:oleObj>
              </mc:Choice>
              <mc:Fallback>
                <p:oleObj name="Image" r:id="rId11" imgW="4930462" imgH="1969643" progId="Photoshop.Image.5">
                  <p:embed/>
                  <p:pic>
                    <p:nvPicPr>
                      <p:cNvPr id="0" name="Object 10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34200" y="5784850"/>
                        <a:ext cx="2209800" cy="1073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51" name="Text Box 1031"/>
          <p:cNvSpPr txBox="1">
            <a:spLocks noChangeArrowheads="1"/>
          </p:cNvSpPr>
          <p:nvPr/>
        </p:nvSpPr>
        <p:spPr bwMode="auto">
          <a:xfrm>
            <a:off x="136525" y="0"/>
            <a:ext cx="3273425" cy="155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3200" b="1">
                <a:solidFill>
                  <a:srgbClr val="6666FF"/>
                </a:solidFill>
                <a:latin typeface="News Gothic MT" pitchFamily="34" charset="0"/>
              </a:rPr>
              <a:t>Inferior/Anterior</a:t>
            </a:r>
          </a:p>
          <a:p>
            <a:pPr algn="ctr"/>
            <a:r>
              <a:rPr lang="en-US" sz="3200" b="1">
                <a:solidFill>
                  <a:srgbClr val="6666FF"/>
                </a:solidFill>
                <a:latin typeface="News Gothic MT" pitchFamily="34" charset="0"/>
              </a:rPr>
              <a:t>(Caudal/ventral)</a:t>
            </a:r>
          </a:p>
          <a:p>
            <a:pPr algn="ctr"/>
            <a:endParaRPr lang="en-US" sz="3200" b="1">
              <a:solidFill>
                <a:srgbClr val="6666FF"/>
              </a:solidFill>
              <a:latin typeface="News Gothic MT" pitchFamily="34" charset="0"/>
            </a:endParaRPr>
          </a:p>
        </p:txBody>
      </p:sp>
      <p:sp>
        <p:nvSpPr>
          <p:cNvPr id="6152" name="Text Box 1032"/>
          <p:cNvSpPr txBox="1">
            <a:spLocks noChangeArrowheads="1"/>
          </p:cNvSpPr>
          <p:nvPr/>
        </p:nvSpPr>
        <p:spPr bwMode="auto">
          <a:xfrm>
            <a:off x="5943600" y="2743200"/>
            <a:ext cx="1905000" cy="155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b="1">
                <a:solidFill>
                  <a:schemeClr val="bg1"/>
                </a:solidFill>
                <a:latin typeface="News Gothic MT" pitchFamily="34" charset="0"/>
              </a:rPr>
              <a:t>Adductor</a:t>
            </a:r>
          </a:p>
          <a:p>
            <a:r>
              <a:rPr lang="en-US" sz="2800" b="1">
                <a:solidFill>
                  <a:schemeClr val="bg1"/>
                </a:solidFill>
                <a:latin typeface="News Gothic MT" pitchFamily="34" charset="0"/>
              </a:rPr>
              <a:t>Magnus</a:t>
            </a:r>
          </a:p>
          <a:p>
            <a:r>
              <a:rPr lang="en-US" sz="2000" b="1" i="1">
                <a:solidFill>
                  <a:schemeClr val="bg1"/>
                </a:solidFill>
                <a:latin typeface="News Gothic MT" pitchFamily="34" charset="0"/>
              </a:rPr>
              <a:t>(adductor part)</a:t>
            </a:r>
          </a:p>
        </p:txBody>
      </p:sp>
      <p:sp>
        <p:nvSpPr>
          <p:cNvPr id="6153" name="Line 1033"/>
          <p:cNvSpPr>
            <a:spLocks noChangeShapeType="1"/>
          </p:cNvSpPr>
          <p:nvPr/>
        </p:nvSpPr>
        <p:spPr bwMode="auto">
          <a:xfrm flipH="1" flipV="1">
            <a:off x="4648200" y="3657600"/>
            <a:ext cx="1219200" cy="7620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4953000"/>
            <a:ext cx="1130300" cy="1238801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>
              <a:tabLst>
                <a:tab pos="800100" algn="l"/>
              </a:tabLst>
            </a:pPr>
            <a:r>
              <a:rPr lang="en-US" sz="16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Obturator</a:t>
            </a:r>
          </a:p>
          <a:p>
            <a:pPr>
              <a:tabLst>
                <a:tab pos="800100" algn="l"/>
              </a:tabLst>
            </a:pPr>
            <a:endParaRPr lang="en-US" sz="16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>
              <a:tabLst>
                <a:tab pos="800100" algn="l"/>
              </a:tabLst>
            </a:pPr>
            <a:endParaRPr lang="en-US" sz="9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>
              <a:tabLst>
                <a:tab pos="800100" algn="l"/>
              </a:tabLst>
            </a:pPr>
            <a:r>
              <a:rPr lang="en-US" sz="16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(Sciatic)</a:t>
            </a:r>
          </a:p>
          <a:p>
            <a:pPr>
              <a:tabLst>
                <a:tab pos="800100" algn="l"/>
              </a:tabLst>
            </a:pPr>
            <a:r>
              <a:rPr lang="en-US" sz="16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Peroneal</a:t>
            </a:r>
            <a:endParaRPr lang="en-US" sz="16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xmlns:p14="http://schemas.microsoft.com/office/powerpoint/2010/main" advClick="0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876800" cy="647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3200400" y="914400"/>
            <a:ext cx="106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>
                <a:solidFill>
                  <a:srgbClr val="66CCFF"/>
                </a:solidFill>
                <a:latin typeface="Tahoma" pitchFamily="34" charset="0"/>
              </a:rPr>
              <a:t>Ad lo</a:t>
            </a:r>
          </a:p>
        </p:txBody>
      </p:sp>
      <p:sp>
        <p:nvSpPr>
          <p:cNvPr id="33796" name="Text Box 4"/>
          <p:cNvSpPr txBox="1">
            <a:spLocks noChangeArrowheads="1"/>
          </p:cNvSpPr>
          <p:nvPr/>
        </p:nvSpPr>
        <p:spPr bwMode="auto">
          <a:xfrm>
            <a:off x="5029200" y="838200"/>
            <a:ext cx="3962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en-US" sz="1800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507909" name="Rectangle 5"/>
          <p:cNvSpPr>
            <a:spLocks noChangeArrowheads="1"/>
          </p:cNvSpPr>
          <p:nvPr/>
        </p:nvSpPr>
        <p:spPr bwMode="auto">
          <a:xfrm>
            <a:off x="5410200" y="1066800"/>
            <a:ext cx="36576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>
                <a:solidFill>
                  <a:srgbClr val="FFFFFF"/>
                </a:solidFill>
                <a:latin typeface="Arial" pitchFamily="34" charset="0"/>
              </a:rPr>
              <a:t>Adductors of the thigh, 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>
                <a:solidFill>
                  <a:srgbClr val="FFFFFF"/>
                </a:solidFill>
                <a:latin typeface="Arial" pitchFamily="34" charset="0"/>
              </a:rPr>
              <a:t>Flexors (especially when hip is extended) 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i="1">
                <a:solidFill>
                  <a:srgbClr val="FFFFFF"/>
                </a:solidFill>
                <a:latin typeface="Arial" pitchFamily="34" charset="0"/>
              </a:rPr>
              <a:t>Adductor longus</a:t>
            </a:r>
            <a:r>
              <a:rPr lang="en-US">
                <a:solidFill>
                  <a:srgbClr val="FFFFFF"/>
                </a:solidFill>
                <a:latin typeface="Arial" pitchFamily="34" charset="0"/>
              </a:rPr>
              <a:t> and </a:t>
            </a:r>
            <a:r>
              <a:rPr lang="en-US" i="1">
                <a:solidFill>
                  <a:srgbClr val="FFFFFF"/>
                </a:solidFill>
                <a:latin typeface="Arial" pitchFamily="34" charset="0"/>
              </a:rPr>
              <a:t>magnus mm.</a:t>
            </a:r>
            <a:r>
              <a:rPr lang="en-US">
                <a:solidFill>
                  <a:srgbClr val="FFFFFF"/>
                </a:solidFill>
                <a:latin typeface="Arial" pitchFamily="34" charset="0"/>
              </a:rPr>
              <a:t> also can act as medial rotators of thigh, when already laterally rotated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b="1">
                <a:solidFill>
                  <a:srgbClr val="FFFFFF"/>
                </a:solidFill>
                <a:latin typeface="Arial" pitchFamily="34" charset="0"/>
              </a:rPr>
              <a:t>Function:  Stabilizers of the hip during closed-chain action (stance).</a:t>
            </a:r>
          </a:p>
        </p:txBody>
      </p:sp>
      <p:sp>
        <p:nvSpPr>
          <p:cNvPr id="33798" name="Text Box 6"/>
          <p:cNvSpPr txBox="1">
            <a:spLocks noChangeArrowheads="1"/>
          </p:cNvSpPr>
          <p:nvPr/>
        </p:nvSpPr>
        <p:spPr bwMode="auto">
          <a:xfrm>
            <a:off x="0" y="0"/>
            <a:ext cx="9144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800" b="1">
                <a:solidFill>
                  <a:srgbClr val="0000FF"/>
                </a:solidFill>
                <a:latin typeface="Arial" pitchFamily="34" charset="0"/>
              </a:rPr>
              <a:t>Thigh mm / MEDIALTHIGH MUSCLES/actions &amp; function</a:t>
            </a:r>
          </a:p>
        </p:txBody>
      </p:sp>
      <p:sp>
        <p:nvSpPr>
          <p:cNvPr id="507911" name="Text Box 7"/>
          <p:cNvSpPr txBox="1">
            <a:spLocks noChangeArrowheads="1"/>
          </p:cNvSpPr>
          <p:nvPr/>
        </p:nvSpPr>
        <p:spPr bwMode="auto">
          <a:xfrm>
            <a:off x="152400" y="3581400"/>
            <a:ext cx="2286000" cy="1200150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800">
                <a:solidFill>
                  <a:srgbClr val="FFFFFF"/>
                </a:solidFill>
                <a:latin typeface="Arial" pitchFamily="34" charset="0"/>
              </a:rPr>
              <a:t>Other medial rotators of the thigh include gluteus medius.</a:t>
            </a:r>
          </a:p>
        </p:txBody>
      </p:sp>
    </p:spTree>
  </p:cSld>
  <p:clrMapOvr>
    <a:masterClrMapping/>
  </p:clrMapOvr>
  <p:transition xmlns:p14="http://schemas.microsoft.com/office/powerpoint/2010/main" advClick="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9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9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9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9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791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Adductor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97188" y="0"/>
            <a:ext cx="33496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Adductor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95588" y="0"/>
            <a:ext cx="35528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Adductor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70213" y="0"/>
            <a:ext cx="320198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8213725" y="0"/>
          <a:ext cx="930275" cy="297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6" name="Image" r:id="rId3" imgW="1601130" imgH="4638193" progId="Photoshop.Image.5">
                  <p:embed/>
                </p:oleObj>
              </mc:Choice>
              <mc:Fallback>
                <p:oleObj name="Image" r:id="rId3" imgW="1601130" imgH="4638193" progId="Photoshop.Image.5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13725" y="0"/>
                        <a:ext cx="930275" cy="297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1" name="Object 4"/>
          <p:cNvGraphicFramePr>
            <a:graphicFrameLocks noChangeAspect="1"/>
          </p:cNvGraphicFramePr>
          <p:nvPr/>
        </p:nvGraphicFramePr>
        <p:xfrm>
          <a:off x="0" y="3827463"/>
          <a:ext cx="3124200" cy="3030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7" name="Image" r:id="rId5" imgW="820053" imgH="954026" progId="Photoshop.Image.5">
                  <p:embed/>
                </p:oleObj>
              </mc:Choice>
              <mc:Fallback>
                <p:oleObj name="Image" r:id="rId5" imgW="820053" imgH="954026" progId="Photoshop.Image.5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-1401" t="25327" r="11934"/>
                      <a:stretch>
                        <a:fillRect/>
                      </a:stretch>
                    </p:blipFill>
                    <p:spPr bwMode="auto">
                      <a:xfrm>
                        <a:off x="0" y="3827463"/>
                        <a:ext cx="3124200" cy="30305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5" name="Text Box 6"/>
          <p:cNvSpPr txBox="1">
            <a:spLocks noChangeArrowheads="1"/>
          </p:cNvSpPr>
          <p:nvPr/>
        </p:nvSpPr>
        <p:spPr bwMode="auto">
          <a:xfrm>
            <a:off x="0" y="0"/>
            <a:ext cx="3749675" cy="155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3200" b="1">
                <a:solidFill>
                  <a:srgbClr val="FFCC00"/>
                </a:solidFill>
                <a:latin typeface="News Gothic MT" pitchFamily="34" charset="0"/>
              </a:rPr>
              <a:t>Superior/Posterior</a:t>
            </a:r>
          </a:p>
          <a:p>
            <a:pPr algn="ctr"/>
            <a:r>
              <a:rPr lang="en-US" sz="3200" b="1">
                <a:solidFill>
                  <a:srgbClr val="FFCC00"/>
                </a:solidFill>
                <a:latin typeface="News Gothic MT" pitchFamily="34" charset="0"/>
              </a:rPr>
              <a:t>(Cranial/dorsal)</a:t>
            </a:r>
          </a:p>
          <a:p>
            <a:pPr algn="ctr"/>
            <a:r>
              <a:rPr lang="en-US" sz="3200" b="1">
                <a:solidFill>
                  <a:srgbClr val="FFCC00"/>
                </a:solidFill>
                <a:latin typeface="News Gothic MT" pitchFamily="34" charset="0"/>
              </a:rPr>
              <a:t>QUADRICEPS</a:t>
            </a:r>
          </a:p>
        </p:txBody>
      </p:sp>
      <p:sp>
        <p:nvSpPr>
          <p:cNvPr id="2056" name="Text Box 8"/>
          <p:cNvSpPr txBox="1">
            <a:spLocks noChangeArrowheads="1"/>
          </p:cNvSpPr>
          <p:nvPr/>
        </p:nvSpPr>
        <p:spPr bwMode="auto">
          <a:xfrm>
            <a:off x="4876800" y="0"/>
            <a:ext cx="2825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chemeClr val="bg1"/>
                </a:solidFill>
                <a:latin typeface="News Gothic MT" pitchFamily="34" charset="0"/>
              </a:rPr>
              <a:t>FEMORAL NERVE</a:t>
            </a:r>
          </a:p>
        </p:txBody>
      </p:sp>
      <p:graphicFrame>
        <p:nvGraphicFramePr>
          <p:cNvPr id="2052" name="Object 9"/>
          <p:cNvGraphicFramePr>
            <a:graphicFrameLocks noChangeAspect="1"/>
          </p:cNvGraphicFramePr>
          <p:nvPr/>
        </p:nvGraphicFramePr>
        <p:xfrm>
          <a:off x="4343400" y="533400"/>
          <a:ext cx="2673350" cy="6324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8" name="Image" r:id="rId7" imgW="420482" imgH="1136906" progId="Photoshop.Image.5">
                  <p:embed/>
                </p:oleObj>
              </mc:Choice>
              <mc:Fallback>
                <p:oleObj name="Image" r:id="rId7" imgW="420482" imgH="1136906" progId="Photoshop.Image.5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43400" y="533400"/>
                        <a:ext cx="2673350" cy="6324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7" name="Text Box 10"/>
          <p:cNvSpPr txBox="1">
            <a:spLocks noChangeArrowheads="1"/>
          </p:cNvSpPr>
          <p:nvPr/>
        </p:nvSpPr>
        <p:spPr bwMode="auto">
          <a:xfrm>
            <a:off x="2971800" y="1524000"/>
            <a:ext cx="177006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chemeClr val="bg1"/>
                </a:solidFill>
                <a:latin typeface="News Gothic MT" pitchFamily="34" charset="0"/>
              </a:rPr>
              <a:t>Sartorius</a:t>
            </a:r>
          </a:p>
        </p:txBody>
      </p:sp>
      <p:sp>
        <p:nvSpPr>
          <p:cNvPr id="2058" name="Text Box 11"/>
          <p:cNvSpPr txBox="1">
            <a:spLocks noChangeArrowheads="1"/>
          </p:cNvSpPr>
          <p:nvPr/>
        </p:nvSpPr>
        <p:spPr bwMode="auto">
          <a:xfrm>
            <a:off x="838200" y="2667000"/>
            <a:ext cx="28606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chemeClr val="bg1"/>
                </a:solidFill>
                <a:latin typeface="News Gothic MT" pitchFamily="34" charset="0"/>
              </a:rPr>
              <a:t>Rectus Femoris</a:t>
            </a:r>
          </a:p>
        </p:txBody>
      </p:sp>
      <p:sp>
        <p:nvSpPr>
          <p:cNvPr id="2059" name="Text Box 13"/>
          <p:cNvSpPr txBox="1">
            <a:spLocks noChangeArrowheads="1"/>
          </p:cNvSpPr>
          <p:nvPr/>
        </p:nvSpPr>
        <p:spPr bwMode="auto">
          <a:xfrm>
            <a:off x="3048000" y="4419600"/>
            <a:ext cx="169545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chemeClr val="bg1"/>
                </a:solidFill>
                <a:latin typeface="News Gothic MT" pitchFamily="34" charset="0"/>
              </a:rPr>
              <a:t>Vastus </a:t>
            </a:r>
          </a:p>
          <a:p>
            <a:r>
              <a:rPr lang="en-US" sz="2800" b="1">
                <a:solidFill>
                  <a:schemeClr val="bg1"/>
                </a:solidFill>
                <a:latin typeface="News Gothic MT" pitchFamily="34" charset="0"/>
              </a:rPr>
              <a:t>Lateralis</a:t>
            </a:r>
          </a:p>
        </p:txBody>
      </p:sp>
      <p:graphicFrame>
        <p:nvGraphicFramePr>
          <p:cNvPr id="2053" name="Object 5"/>
          <p:cNvGraphicFramePr>
            <a:graphicFrameLocks noChangeAspect="1"/>
          </p:cNvGraphicFramePr>
          <p:nvPr/>
        </p:nvGraphicFramePr>
        <p:xfrm>
          <a:off x="6781800" y="5710238"/>
          <a:ext cx="2362200" cy="1147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9" name="Image" r:id="rId9" imgW="4930462" imgH="1969643" progId="Photoshop.Image.5">
                  <p:embed/>
                </p:oleObj>
              </mc:Choice>
              <mc:Fallback>
                <p:oleObj name="Image" r:id="rId9" imgW="4930462" imgH="1969643" progId="Photoshop.Image.5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81800" y="5710238"/>
                        <a:ext cx="2362200" cy="11477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60" name="Line 14"/>
          <p:cNvSpPr>
            <a:spLocks noChangeShapeType="1"/>
          </p:cNvSpPr>
          <p:nvPr/>
        </p:nvSpPr>
        <p:spPr bwMode="auto">
          <a:xfrm flipH="1">
            <a:off x="5943600" y="457200"/>
            <a:ext cx="609600" cy="30480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061" name="Line 15"/>
          <p:cNvSpPr>
            <a:spLocks noChangeShapeType="1"/>
          </p:cNvSpPr>
          <p:nvPr/>
        </p:nvSpPr>
        <p:spPr bwMode="auto">
          <a:xfrm flipV="1">
            <a:off x="4648200" y="1828800"/>
            <a:ext cx="685800" cy="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062" name="Line 16"/>
          <p:cNvSpPr>
            <a:spLocks noChangeShapeType="1"/>
          </p:cNvSpPr>
          <p:nvPr/>
        </p:nvSpPr>
        <p:spPr bwMode="auto">
          <a:xfrm>
            <a:off x="3657600" y="3048000"/>
            <a:ext cx="1752600" cy="30480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063" name="Line 17"/>
          <p:cNvSpPr>
            <a:spLocks noChangeShapeType="1"/>
          </p:cNvSpPr>
          <p:nvPr/>
        </p:nvSpPr>
        <p:spPr bwMode="auto">
          <a:xfrm flipV="1">
            <a:off x="4724400" y="4724400"/>
            <a:ext cx="609600" cy="30480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064" name="Line 18"/>
          <p:cNvSpPr>
            <a:spLocks noChangeShapeType="1"/>
          </p:cNvSpPr>
          <p:nvPr/>
        </p:nvSpPr>
        <p:spPr bwMode="auto">
          <a:xfrm flipH="1">
            <a:off x="6172200" y="4114800"/>
            <a:ext cx="990600" cy="83820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graphicFrame>
        <p:nvGraphicFramePr>
          <p:cNvPr id="2054" name="Object 3"/>
          <p:cNvGraphicFramePr>
            <a:graphicFrameLocks noChangeAspect="1"/>
          </p:cNvGraphicFramePr>
          <p:nvPr/>
        </p:nvGraphicFramePr>
        <p:xfrm>
          <a:off x="7948613" y="3048000"/>
          <a:ext cx="1195387" cy="289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0" name="Image" r:id="rId11" imgW="417612" imgH="1011938" progId="Photoshop.Image.5">
                  <p:embed/>
                </p:oleObj>
              </mc:Choice>
              <mc:Fallback>
                <p:oleObj name="Image" r:id="rId11" imgW="417612" imgH="1011938" progId="Photoshop.Image.5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48613" y="3048000"/>
                        <a:ext cx="1195387" cy="2895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65" name="Text Box 12"/>
          <p:cNvSpPr txBox="1">
            <a:spLocks noChangeArrowheads="1"/>
          </p:cNvSpPr>
          <p:nvPr/>
        </p:nvSpPr>
        <p:spPr bwMode="auto">
          <a:xfrm>
            <a:off x="6629400" y="3048000"/>
            <a:ext cx="165735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chemeClr val="bg1"/>
                </a:solidFill>
                <a:latin typeface="News Gothic MT" pitchFamily="34" charset="0"/>
              </a:rPr>
              <a:t>Vastus </a:t>
            </a:r>
          </a:p>
          <a:p>
            <a:r>
              <a:rPr lang="en-US" sz="2800" b="1">
                <a:solidFill>
                  <a:schemeClr val="bg1"/>
                </a:solidFill>
                <a:latin typeface="News Gothic MT" pitchFamily="34" charset="0"/>
              </a:rPr>
              <a:t>Medialis</a:t>
            </a:r>
          </a:p>
        </p:txBody>
      </p:sp>
      <p:sp>
        <p:nvSpPr>
          <p:cNvPr id="18" name="Rectangle 17"/>
          <p:cNvSpPr/>
          <p:nvPr/>
        </p:nvSpPr>
        <p:spPr>
          <a:xfrm>
            <a:off x="0" y="4800600"/>
            <a:ext cx="1130300" cy="1238801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>
              <a:tabLst>
                <a:tab pos="800100" algn="l"/>
              </a:tabLst>
            </a:pPr>
            <a:r>
              <a:rPr lang="en-US" sz="16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Obturator</a:t>
            </a:r>
          </a:p>
          <a:p>
            <a:pPr>
              <a:tabLst>
                <a:tab pos="800100" algn="l"/>
              </a:tabLst>
            </a:pPr>
            <a:endParaRPr lang="en-US" sz="16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>
              <a:tabLst>
                <a:tab pos="800100" algn="l"/>
              </a:tabLst>
            </a:pPr>
            <a:endParaRPr lang="en-US" sz="9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>
              <a:tabLst>
                <a:tab pos="800100" algn="l"/>
              </a:tabLst>
            </a:pPr>
            <a:r>
              <a:rPr lang="en-US" sz="16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(Sciatic)</a:t>
            </a:r>
          </a:p>
          <a:p>
            <a:pPr>
              <a:tabLst>
                <a:tab pos="800100" algn="l"/>
              </a:tabLst>
            </a:pPr>
            <a:r>
              <a:rPr lang="en-US" sz="16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Peroneal</a:t>
            </a:r>
            <a:endParaRPr lang="en-US" sz="16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xmlns:p14="http://schemas.microsoft.com/office/powerpoint/2010/main" advClick="0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AdductorssPhot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60575" y="0"/>
            <a:ext cx="50228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609600"/>
            <a:ext cx="6273800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5" name="Text Box 3"/>
          <p:cNvSpPr txBox="1">
            <a:spLocks noChangeArrowheads="1"/>
          </p:cNvSpPr>
          <p:nvPr/>
        </p:nvSpPr>
        <p:spPr bwMode="auto">
          <a:xfrm>
            <a:off x="4800600" y="2667000"/>
            <a:ext cx="1219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>
                <a:solidFill>
                  <a:srgbClr val="FFFFFF"/>
                </a:solidFill>
                <a:latin typeface="Arial" pitchFamily="34" charset="0"/>
              </a:rPr>
              <a:t>pectineus</a:t>
            </a:r>
          </a:p>
        </p:txBody>
      </p:sp>
      <p:sp>
        <p:nvSpPr>
          <p:cNvPr id="38916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800" b="1">
                <a:solidFill>
                  <a:srgbClr val="FFFFFF"/>
                </a:solidFill>
                <a:latin typeface="Arial" pitchFamily="34" charset="0"/>
              </a:rPr>
              <a:t>Femoral triangle / BORDERS</a:t>
            </a:r>
          </a:p>
        </p:txBody>
      </p:sp>
      <p:sp>
        <p:nvSpPr>
          <p:cNvPr id="38917" name="Text Box 5"/>
          <p:cNvSpPr txBox="1">
            <a:spLocks noChangeArrowheads="1"/>
          </p:cNvSpPr>
          <p:nvPr/>
        </p:nvSpPr>
        <p:spPr bwMode="auto">
          <a:xfrm>
            <a:off x="3352800" y="6629400"/>
            <a:ext cx="2743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1800" b="1">
                <a:solidFill>
                  <a:srgbClr val="FFFFFF"/>
                </a:solidFill>
                <a:latin typeface="Arial" pitchFamily="34" charset="0"/>
              </a:rPr>
              <a:t>Anterior view</a:t>
            </a:r>
          </a:p>
        </p:txBody>
      </p:sp>
    </p:spTree>
  </p:cSld>
  <p:clrMapOvr>
    <a:masterClrMapping/>
  </p:clrMapOvr>
  <p:transition xmlns:p14="http://schemas.microsoft.com/office/powerpoint/2010/main" advClick="0"/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ANT THIGH DIA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57200"/>
            <a:ext cx="6324600" cy="626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9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800" b="1">
                <a:solidFill>
                  <a:schemeClr val="bg1"/>
                </a:solidFill>
                <a:latin typeface="Arial" pitchFamily="34" charset="0"/>
              </a:rPr>
              <a:t>Femoral triangle / RELATIONS</a:t>
            </a:r>
          </a:p>
        </p:txBody>
      </p:sp>
      <p:sp>
        <p:nvSpPr>
          <p:cNvPr id="39940" name="Text Box 4"/>
          <p:cNvSpPr txBox="1">
            <a:spLocks noChangeArrowheads="1"/>
          </p:cNvSpPr>
          <p:nvPr/>
        </p:nvSpPr>
        <p:spPr bwMode="auto">
          <a:xfrm>
            <a:off x="6400800" y="0"/>
            <a:ext cx="2514600" cy="649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2000" b="1" u="sng">
                <a:solidFill>
                  <a:schemeClr val="bg1"/>
                </a:solidFill>
                <a:latin typeface="Arial" pitchFamily="34" charset="0"/>
              </a:rPr>
              <a:t>Deep contents</a:t>
            </a:r>
            <a:endParaRPr lang="en-US" sz="2000">
              <a:solidFill>
                <a:schemeClr val="bg1"/>
              </a:solidFill>
              <a:latin typeface="Arial" pitchFamily="34" charset="0"/>
            </a:endParaRPr>
          </a:p>
          <a:p>
            <a:pPr lvl="1" eaLnBrk="0" hangingPunct="0">
              <a:buFontTx/>
              <a:buChar char="•"/>
            </a:pPr>
            <a:r>
              <a:rPr lang="en-US" sz="2000" i="1">
                <a:solidFill>
                  <a:schemeClr val="bg1"/>
                </a:solidFill>
                <a:latin typeface="Arial" pitchFamily="34" charset="0"/>
              </a:rPr>
              <a:t>Femoral a. &amp; v</a:t>
            </a:r>
            <a:r>
              <a:rPr lang="en-US" sz="2000">
                <a:solidFill>
                  <a:schemeClr val="bg1"/>
                </a:solidFill>
                <a:latin typeface="Arial" pitchFamily="34" charset="0"/>
              </a:rPr>
              <a:t>. surrounded by </a:t>
            </a:r>
            <a:r>
              <a:rPr lang="en-US" sz="2000" i="1">
                <a:solidFill>
                  <a:schemeClr val="bg1"/>
                </a:solidFill>
                <a:latin typeface="Arial" pitchFamily="34" charset="0"/>
              </a:rPr>
              <a:t>femoral sheath</a:t>
            </a:r>
          </a:p>
          <a:p>
            <a:pPr lvl="1" eaLnBrk="0" hangingPunct="0">
              <a:buFontTx/>
              <a:buChar char="•"/>
            </a:pPr>
            <a:endParaRPr lang="en-US" sz="2000">
              <a:solidFill>
                <a:schemeClr val="bg1"/>
              </a:solidFill>
              <a:latin typeface="Arial" pitchFamily="34" charset="0"/>
            </a:endParaRPr>
          </a:p>
          <a:p>
            <a:pPr lvl="1" eaLnBrk="0" hangingPunct="0">
              <a:buFontTx/>
              <a:buChar char="•"/>
            </a:pPr>
            <a:r>
              <a:rPr lang="en-US" sz="2000" i="1">
                <a:solidFill>
                  <a:schemeClr val="bg1"/>
                </a:solidFill>
                <a:latin typeface="Arial" pitchFamily="34" charset="0"/>
              </a:rPr>
              <a:t>Profunda femoris a</a:t>
            </a:r>
            <a:r>
              <a:rPr lang="en-US" sz="2000">
                <a:solidFill>
                  <a:schemeClr val="bg1"/>
                </a:solidFill>
                <a:latin typeface="Arial" pitchFamily="34" charset="0"/>
              </a:rPr>
              <a:t>. – principal artery of thigh</a:t>
            </a:r>
          </a:p>
          <a:p>
            <a:pPr lvl="1" eaLnBrk="0" hangingPunct="0">
              <a:buFontTx/>
              <a:buChar char="•"/>
            </a:pPr>
            <a:endParaRPr lang="en-US" sz="2000">
              <a:solidFill>
                <a:schemeClr val="bg1"/>
              </a:solidFill>
              <a:latin typeface="Arial" pitchFamily="34" charset="0"/>
            </a:endParaRPr>
          </a:p>
          <a:p>
            <a:pPr lvl="1" eaLnBrk="0" hangingPunct="0">
              <a:buFontTx/>
              <a:buChar char="•"/>
            </a:pPr>
            <a:r>
              <a:rPr lang="en-US" sz="2000" i="1">
                <a:solidFill>
                  <a:schemeClr val="bg1"/>
                </a:solidFill>
                <a:latin typeface="Arial" pitchFamily="34" charset="0"/>
              </a:rPr>
              <a:t>Lat and med. femoral circumflex aa.</a:t>
            </a:r>
          </a:p>
          <a:p>
            <a:pPr lvl="1" eaLnBrk="0" hangingPunct="0">
              <a:buFontTx/>
              <a:buChar char="•"/>
            </a:pPr>
            <a:endParaRPr lang="en-US" sz="2000">
              <a:solidFill>
                <a:schemeClr val="bg1"/>
              </a:solidFill>
              <a:latin typeface="Arial" pitchFamily="34" charset="0"/>
            </a:endParaRPr>
          </a:p>
          <a:p>
            <a:pPr lvl="1" eaLnBrk="0" hangingPunct="0">
              <a:buFontTx/>
              <a:buChar char="•"/>
            </a:pPr>
            <a:r>
              <a:rPr lang="en-US" sz="2000" i="1">
                <a:solidFill>
                  <a:schemeClr val="bg1"/>
                </a:solidFill>
                <a:latin typeface="Arial" pitchFamily="34" charset="0"/>
              </a:rPr>
              <a:t>Deep external pudendal a.</a:t>
            </a:r>
          </a:p>
          <a:p>
            <a:pPr lvl="1" eaLnBrk="0" hangingPunct="0">
              <a:buFontTx/>
              <a:buChar char="•"/>
            </a:pPr>
            <a:endParaRPr lang="en-US" sz="2000">
              <a:solidFill>
                <a:schemeClr val="bg1"/>
              </a:solidFill>
              <a:latin typeface="Arial" pitchFamily="34" charset="0"/>
            </a:endParaRPr>
          </a:p>
          <a:p>
            <a:pPr lvl="1" eaLnBrk="0" hangingPunct="0">
              <a:buFontTx/>
              <a:buChar char="•"/>
            </a:pPr>
            <a:r>
              <a:rPr lang="en-US" sz="2000" i="1">
                <a:solidFill>
                  <a:schemeClr val="bg1"/>
                </a:solidFill>
                <a:latin typeface="Arial" pitchFamily="34" charset="0"/>
              </a:rPr>
              <a:t>Femoral n</a:t>
            </a:r>
            <a:r>
              <a:rPr lang="en-US" sz="2000">
                <a:solidFill>
                  <a:schemeClr val="bg1"/>
                </a:solidFill>
                <a:latin typeface="Arial" pitchFamily="34" charset="0"/>
              </a:rPr>
              <a:t>.</a:t>
            </a:r>
          </a:p>
          <a:p>
            <a:pPr lvl="1" eaLnBrk="0" hangingPunct="0">
              <a:buFontTx/>
              <a:buChar char="•"/>
            </a:pPr>
            <a:endParaRPr lang="en-US" sz="2000">
              <a:solidFill>
                <a:schemeClr val="bg1"/>
              </a:solidFill>
              <a:latin typeface="Arial" pitchFamily="34" charset="0"/>
            </a:endParaRPr>
          </a:p>
          <a:p>
            <a:pPr lvl="1" eaLnBrk="0" hangingPunct="0">
              <a:buFontTx/>
              <a:buChar char="•"/>
            </a:pPr>
            <a:r>
              <a:rPr lang="en-US" sz="2000">
                <a:solidFill>
                  <a:schemeClr val="bg1"/>
                </a:solidFill>
                <a:latin typeface="Arial" pitchFamily="34" charset="0"/>
              </a:rPr>
              <a:t>A few deeper lymph nodes -- </a:t>
            </a:r>
          </a:p>
        </p:txBody>
      </p:sp>
      <p:sp>
        <p:nvSpPr>
          <p:cNvPr id="39941" name="Text Box 5"/>
          <p:cNvSpPr txBox="1">
            <a:spLocks noChangeArrowheads="1"/>
          </p:cNvSpPr>
          <p:nvPr/>
        </p:nvSpPr>
        <p:spPr bwMode="auto">
          <a:xfrm>
            <a:off x="2362200" y="6324600"/>
            <a:ext cx="2743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1800" b="1">
                <a:solidFill>
                  <a:schemeClr val="bg1"/>
                </a:solidFill>
                <a:latin typeface="Arial" pitchFamily="34" charset="0"/>
              </a:rPr>
              <a:t>Anterior view</a:t>
            </a:r>
          </a:p>
        </p:txBody>
      </p:sp>
    </p:spTree>
  </p:cSld>
  <p:clrMapOvr>
    <a:masterClrMapping/>
  </p:clrMapOvr>
  <p:transition xmlns:p14="http://schemas.microsoft.com/office/powerpoint/2010/main" advClick="0"/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 cstate="print"/>
          <a:srcRect b="27551"/>
          <a:stretch>
            <a:fillRect/>
          </a:stretch>
        </p:blipFill>
        <p:spPr bwMode="auto">
          <a:xfrm>
            <a:off x="1219200" y="304800"/>
            <a:ext cx="5902325" cy="655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3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800" b="1">
                <a:solidFill>
                  <a:schemeClr val="bg1"/>
                </a:solidFill>
                <a:latin typeface="Arial" pitchFamily="34" charset="0"/>
              </a:rPr>
              <a:t>Femoral triangle / DEEP VESSELS AND NERVES</a:t>
            </a:r>
          </a:p>
        </p:txBody>
      </p:sp>
      <p:sp>
        <p:nvSpPr>
          <p:cNvPr id="500740" name="Freeform 4"/>
          <p:cNvSpPr>
            <a:spLocks/>
          </p:cNvSpPr>
          <p:nvPr/>
        </p:nvSpPr>
        <p:spPr bwMode="auto">
          <a:xfrm>
            <a:off x="3733800" y="3124200"/>
            <a:ext cx="457200" cy="228600"/>
          </a:xfrm>
          <a:custGeom>
            <a:avLst/>
            <a:gdLst>
              <a:gd name="T0" fmla="*/ 457200 w 288"/>
              <a:gd name="T1" fmla="*/ 76200 h 144"/>
              <a:gd name="T2" fmla="*/ 381000 w 288"/>
              <a:gd name="T3" fmla="*/ 228600 h 144"/>
              <a:gd name="T4" fmla="*/ 152400 w 288"/>
              <a:gd name="T5" fmla="*/ 152400 h 144"/>
              <a:gd name="T6" fmla="*/ 0 w 288"/>
              <a:gd name="T7" fmla="*/ 152400 h 144"/>
              <a:gd name="T8" fmla="*/ 0 w 288"/>
              <a:gd name="T9" fmla="*/ 76200 h 144"/>
              <a:gd name="T10" fmla="*/ 76200 w 288"/>
              <a:gd name="T11" fmla="*/ 0 h 144"/>
              <a:gd name="T12" fmla="*/ 457200 w 288"/>
              <a:gd name="T13" fmla="*/ 76200 h 14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88"/>
              <a:gd name="T22" fmla="*/ 0 h 144"/>
              <a:gd name="T23" fmla="*/ 288 w 288"/>
              <a:gd name="T24" fmla="*/ 144 h 14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88" h="144">
                <a:moveTo>
                  <a:pt x="288" y="48"/>
                </a:moveTo>
                <a:lnTo>
                  <a:pt x="240" y="144"/>
                </a:lnTo>
                <a:lnTo>
                  <a:pt x="96" y="96"/>
                </a:lnTo>
                <a:lnTo>
                  <a:pt x="0" y="96"/>
                </a:lnTo>
                <a:lnTo>
                  <a:pt x="0" y="48"/>
                </a:lnTo>
                <a:lnTo>
                  <a:pt x="48" y="0"/>
                </a:lnTo>
                <a:lnTo>
                  <a:pt x="288" y="48"/>
                </a:lnTo>
                <a:close/>
              </a:path>
            </a:pathLst>
          </a:custGeom>
          <a:solidFill>
            <a:srgbClr val="FF3300">
              <a:alpha val="47842"/>
            </a:srgb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00741" name="Text Box 5"/>
          <p:cNvSpPr txBox="1">
            <a:spLocks noChangeArrowheads="1"/>
          </p:cNvSpPr>
          <p:nvPr/>
        </p:nvSpPr>
        <p:spPr bwMode="auto">
          <a:xfrm>
            <a:off x="7315200" y="457200"/>
            <a:ext cx="1600200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800" b="1">
                <a:solidFill>
                  <a:srgbClr val="FF3300"/>
                </a:solidFill>
                <a:latin typeface="Arial" pitchFamily="34" charset="0"/>
              </a:rPr>
              <a:t>Lateral femoral circumflex artery transverse branch</a:t>
            </a:r>
          </a:p>
        </p:txBody>
      </p:sp>
      <p:sp>
        <p:nvSpPr>
          <p:cNvPr id="500742" name="Freeform 6"/>
          <p:cNvSpPr>
            <a:spLocks/>
          </p:cNvSpPr>
          <p:nvPr/>
        </p:nvSpPr>
        <p:spPr bwMode="auto">
          <a:xfrm>
            <a:off x="4953000" y="3200400"/>
            <a:ext cx="1371600" cy="304800"/>
          </a:xfrm>
          <a:custGeom>
            <a:avLst/>
            <a:gdLst>
              <a:gd name="T0" fmla="*/ 0 w 864"/>
              <a:gd name="T1" fmla="*/ 228600 h 192"/>
              <a:gd name="T2" fmla="*/ 304800 w 864"/>
              <a:gd name="T3" fmla="*/ 228600 h 192"/>
              <a:gd name="T4" fmla="*/ 457200 w 864"/>
              <a:gd name="T5" fmla="*/ 304800 h 192"/>
              <a:gd name="T6" fmla="*/ 762000 w 864"/>
              <a:gd name="T7" fmla="*/ 228600 h 192"/>
              <a:gd name="T8" fmla="*/ 838200 w 864"/>
              <a:gd name="T9" fmla="*/ 76200 h 192"/>
              <a:gd name="T10" fmla="*/ 990600 w 864"/>
              <a:gd name="T11" fmla="*/ 0 h 192"/>
              <a:gd name="T12" fmla="*/ 1219200 w 864"/>
              <a:gd name="T13" fmla="*/ 76200 h 192"/>
              <a:gd name="T14" fmla="*/ 1371600 w 864"/>
              <a:gd name="T15" fmla="*/ 76200 h 19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864"/>
              <a:gd name="T25" fmla="*/ 0 h 192"/>
              <a:gd name="T26" fmla="*/ 864 w 864"/>
              <a:gd name="T27" fmla="*/ 192 h 192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864" h="192">
                <a:moveTo>
                  <a:pt x="0" y="144"/>
                </a:moveTo>
                <a:cubicBezTo>
                  <a:pt x="72" y="140"/>
                  <a:pt x="144" y="136"/>
                  <a:pt x="192" y="144"/>
                </a:cubicBezTo>
                <a:cubicBezTo>
                  <a:pt x="240" y="152"/>
                  <a:pt x="240" y="192"/>
                  <a:pt x="288" y="192"/>
                </a:cubicBezTo>
                <a:cubicBezTo>
                  <a:pt x="336" y="192"/>
                  <a:pt x="440" y="168"/>
                  <a:pt x="480" y="144"/>
                </a:cubicBezTo>
                <a:cubicBezTo>
                  <a:pt x="520" y="120"/>
                  <a:pt x="504" y="72"/>
                  <a:pt x="528" y="48"/>
                </a:cubicBezTo>
                <a:cubicBezTo>
                  <a:pt x="552" y="24"/>
                  <a:pt x="584" y="0"/>
                  <a:pt x="624" y="0"/>
                </a:cubicBezTo>
                <a:cubicBezTo>
                  <a:pt x="664" y="0"/>
                  <a:pt x="728" y="40"/>
                  <a:pt x="768" y="48"/>
                </a:cubicBezTo>
                <a:cubicBezTo>
                  <a:pt x="808" y="56"/>
                  <a:pt x="848" y="48"/>
                  <a:pt x="864" y="48"/>
                </a:cubicBezTo>
              </a:path>
            </a:pathLst>
          </a:custGeom>
          <a:noFill/>
          <a:ln w="57150" cmpd="sng">
            <a:pattFill prst="pct50">
              <a:fgClr>
                <a:schemeClr val="tx2"/>
              </a:fgClr>
              <a:bgClr>
                <a:srgbClr val="FFFFFF"/>
              </a:bgClr>
            </a:patt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 advClick="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007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0740" grpId="0" animBg="1"/>
      <p:bldP spid="500741" grpId="0"/>
      <p:bldP spid="50074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0"/>
            <a:ext cx="6705600" cy="669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7" name="Text Box 3"/>
          <p:cNvSpPr txBox="1">
            <a:spLocks noChangeArrowheads="1"/>
          </p:cNvSpPr>
          <p:nvPr/>
        </p:nvSpPr>
        <p:spPr bwMode="auto">
          <a:xfrm>
            <a:off x="3200400" y="4572000"/>
            <a:ext cx="1295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>
                <a:latin typeface="Arial" pitchFamily="34" charset="0"/>
              </a:rPr>
              <a:t>Sartorius</a:t>
            </a:r>
          </a:p>
        </p:txBody>
      </p:sp>
      <p:sp>
        <p:nvSpPr>
          <p:cNvPr id="41988" name="Text Box 4"/>
          <p:cNvSpPr txBox="1">
            <a:spLocks noChangeArrowheads="1"/>
          </p:cNvSpPr>
          <p:nvPr/>
        </p:nvSpPr>
        <p:spPr bwMode="auto">
          <a:xfrm>
            <a:off x="2514600" y="5181600"/>
            <a:ext cx="1066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>
                <a:latin typeface="Arial" pitchFamily="34" charset="0"/>
              </a:rPr>
              <a:t>Rectus femoris</a:t>
            </a:r>
          </a:p>
        </p:txBody>
      </p:sp>
      <p:sp>
        <p:nvSpPr>
          <p:cNvPr id="41989" name="Text Box 5"/>
          <p:cNvSpPr txBox="1">
            <a:spLocks noChangeArrowheads="1"/>
          </p:cNvSpPr>
          <p:nvPr/>
        </p:nvSpPr>
        <p:spPr bwMode="auto">
          <a:xfrm>
            <a:off x="1752600" y="3124200"/>
            <a:ext cx="11430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>
                <a:latin typeface="Arial" pitchFamily="34" charset="0"/>
              </a:rPr>
              <a:t>Tensor fascia lata</a:t>
            </a:r>
          </a:p>
        </p:txBody>
      </p:sp>
      <p:sp>
        <p:nvSpPr>
          <p:cNvPr id="41990" name="Text Box 6"/>
          <p:cNvSpPr txBox="1">
            <a:spLocks noChangeArrowheads="1"/>
          </p:cNvSpPr>
          <p:nvPr/>
        </p:nvSpPr>
        <p:spPr bwMode="auto">
          <a:xfrm>
            <a:off x="3505200" y="2667000"/>
            <a:ext cx="12192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>
                <a:latin typeface="Arial" pitchFamily="34" charset="0"/>
              </a:rPr>
              <a:t>Ilio-psoas</a:t>
            </a:r>
          </a:p>
        </p:txBody>
      </p:sp>
      <p:sp>
        <p:nvSpPr>
          <p:cNvPr id="41991" name="Text Box 7"/>
          <p:cNvSpPr txBox="1">
            <a:spLocks noChangeArrowheads="1"/>
          </p:cNvSpPr>
          <p:nvPr/>
        </p:nvSpPr>
        <p:spPr bwMode="auto">
          <a:xfrm>
            <a:off x="0" y="0"/>
            <a:ext cx="9144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800" b="1">
                <a:solidFill>
                  <a:srgbClr val="0000FF"/>
                </a:solidFill>
                <a:latin typeface="Arial" pitchFamily="34" charset="0"/>
              </a:rPr>
              <a:t>Thigh mm / ANTERIOR THIGH MUSCLES/ Relations at hip</a:t>
            </a:r>
            <a:r>
              <a:rPr lang="en-US" sz="1800">
                <a:solidFill>
                  <a:srgbClr val="0000FF"/>
                </a:solidFill>
                <a:latin typeface="Arial" pitchFamily="34" charset="0"/>
              </a:rPr>
              <a:t> </a:t>
            </a:r>
          </a:p>
        </p:txBody>
      </p:sp>
    </p:spTree>
  </p:cSld>
  <p:clrMapOvr>
    <a:masterClrMapping/>
  </p:clrMapOvr>
  <p:transition xmlns:p14="http://schemas.microsoft.com/office/powerpoint/2010/main" advClick="0"/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fem 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381000"/>
            <a:ext cx="5105400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1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800" b="1">
                <a:solidFill>
                  <a:schemeClr val="bg1"/>
                </a:solidFill>
                <a:latin typeface="Arial" pitchFamily="34" charset="0"/>
              </a:rPr>
              <a:t>Thigh mm / ANTERIOR THIGH MUSCLES/ femoral nerve distribution</a:t>
            </a:r>
          </a:p>
        </p:txBody>
      </p:sp>
    </p:spTree>
  </p:cSld>
  <p:clrMapOvr>
    <a:masterClrMapping/>
  </p:clrMapOvr>
  <p:transition xmlns:p14="http://schemas.microsoft.com/office/powerpoint/2010/main" advClick="0"/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70" name="Object 0"/>
          <p:cNvGraphicFramePr>
            <a:graphicFrameLocks noChangeAspect="1"/>
          </p:cNvGraphicFramePr>
          <p:nvPr/>
        </p:nvGraphicFramePr>
        <p:xfrm>
          <a:off x="3760788" y="685800"/>
          <a:ext cx="1733550" cy="586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6" name="Image" r:id="rId3" imgW="286561" imgH="972396" progId="Photoshop.Image.5">
                  <p:embed/>
                </p:oleObj>
              </mc:Choice>
              <mc:Fallback>
                <p:oleObj name="Image" r:id="rId3" imgW="286561" imgH="972396" progId="Photoshop.Image.5">
                  <p:embed/>
                  <p:pic>
                    <p:nvPicPr>
                      <p:cNvPr id="0" name="Object 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60788" y="685800"/>
                        <a:ext cx="1733550" cy="5867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71" name="Object 1"/>
          <p:cNvGraphicFramePr>
            <a:graphicFrameLocks noChangeAspect="1"/>
          </p:cNvGraphicFramePr>
          <p:nvPr/>
        </p:nvGraphicFramePr>
        <p:xfrm>
          <a:off x="8213725" y="0"/>
          <a:ext cx="930275" cy="297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7" name="Image" r:id="rId5" imgW="1601130" imgH="4638193" progId="Photoshop.Image.5">
                  <p:embed/>
                </p:oleObj>
              </mc:Choice>
              <mc:Fallback>
                <p:oleObj name="Image" r:id="rId5" imgW="1601130" imgH="4638193" progId="Photoshop.Image.5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13725" y="0"/>
                        <a:ext cx="930275" cy="297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72" name="Object 2"/>
          <p:cNvGraphicFramePr>
            <a:graphicFrameLocks noChangeAspect="1"/>
          </p:cNvGraphicFramePr>
          <p:nvPr/>
        </p:nvGraphicFramePr>
        <p:xfrm>
          <a:off x="7948613" y="3048000"/>
          <a:ext cx="1195387" cy="289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8" name="Image" r:id="rId7" imgW="417612" imgH="1011938" progId="Photoshop.Image.5">
                  <p:embed/>
                </p:oleObj>
              </mc:Choice>
              <mc:Fallback>
                <p:oleObj name="Image" r:id="rId7" imgW="417612" imgH="1011938" progId="Photoshop.Image.5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48613" y="3048000"/>
                        <a:ext cx="1195387" cy="2895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73" name="Object 3"/>
          <p:cNvGraphicFramePr>
            <a:graphicFrameLocks noChangeAspect="1"/>
          </p:cNvGraphicFramePr>
          <p:nvPr/>
        </p:nvGraphicFramePr>
        <p:xfrm>
          <a:off x="0" y="3913188"/>
          <a:ext cx="3429000" cy="2944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9" name="Image" r:id="rId9" imgW="820053" imgH="954026" progId="Photoshop.Image.5">
                  <p:embed/>
                </p:oleObj>
              </mc:Choice>
              <mc:Fallback>
                <p:oleObj name="Image" r:id="rId9" imgW="820053" imgH="954026" progId="Photoshop.Image.5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-1401" t="25327" r="11934" b="8554"/>
                      <a:stretch>
                        <a:fillRect/>
                      </a:stretch>
                    </p:blipFill>
                    <p:spPr bwMode="auto">
                      <a:xfrm>
                        <a:off x="0" y="3913188"/>
                        <a:ext cx="3429000" cy="29448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74" name="Object 4"/>
          <p:cNvGraphicFramePr>
            <a:graphicFrameLocks noChangeAspect="1"/>
          </p:cNvGraphicFramePr>
          <p:nvPr/>
        </p:nvGraphicFramePr>
        <p:xfrm>
          <a:off x="6934200" y="5784850"/>
          <a:ext cx="2209800" cy="1073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0" name="Image" r:id="rId11" imgW="4930462" imgH="1969643" progId="Photoshop.Image.5">
                  <p:embed/>
                </p:oleObj>
              </mc:Choice>
              <mc:Fallback>
                <p:oleObj name="Image" r:id="rId11" imgW="4930462" imgH="1969643" progId="Photoshop.Image.5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34200" y="5784850"/>
                        <a:ext cx="2209800" cy="1073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75" name="Text Box 7"/>
          <p:cNvSpPr txBox="1">
            <a:spLocks noChangeArrowheads="1"/>
          </p:cNvSpPr>
          <p:nvPr/>
        </p:nvSpPr>
        <p:spPr bwMode="auto">
          <a:xfrm>
            <a:off x="134938" y="0"/>
            <a:ext cx="3275012" cy="155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3200" b="1">
                <a:solidFill>
                  <a:srgbClr val="009900"/>
                </a:solidFill>
                <a:latin typeface="News Gothic MT" pitchFamily="34" charset="0"/>
              </a:rPr>
              <a:t>Inferior/Anterior</a:t>
            </a:r>
          </a:p>
          <a:p>
            <a:pPr algn="ctr"/>
            <a:r>
              <a:rPr lang="en-US" sz="3200" b="1">
                <a:solidFill>
                  <a:srgbClr val="009900"/>
                </a:solidFill>
                <a:latin typeface="News Gothic MT" pitchFamily="34" charset="0"/>
              </a:rPr>
              <a:t>(Caudal/ventral)</a:t>
            </a:r>
          </a:p>
          <a:p>
            <a:pPr algn="ctr"/>
            <a:r>
              <a:rPr lang="en-US" sz="3200" b="1">
                <a:solidFill>
                  <a:srgbClr val="009900"/>
                </a:solidFill>
                <a:latin typeface="News Gothic MT" pitchFamily="34" charset="0"/>
              </a:rPr>
              <a:t>HAMSTRINGS</a:t>
            </a:r>
          </a:p>
        </p:txBody>
      </p:sp>
      <p:sp>
        <p:nvSpPr>
          <p:cNvPr id="7176" name="Text Box 8"/>
          <p:cNvSpPr txBox="1">
            <a:spLocks noChangeArrowheads="1"/>
          </p:cNvSpPr>
          <p:nvPr/>
        </p:nvSpPr>
        <p:spPr bwMode="auto">
          <a:xfrm>
            <a:off x="5943600" y="4419600"/>
            <a:ext cx="19050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b="1">
                <a:solidFill>
                  <a:schemeClr val="bg1"/>
                </a:solidFill>
                <a:latin typeface="News Gothic MT" pitchFamily="34" charset="0"/>
              </a:rPr>
              <a:t>Biceps Femoris</a:t>
            </a:r>
            <a:endParaRPr lang="en-US" sz="2000" b="1" i="1">
              <a:solidFill>
                <a:schemeClr val="bg1"/>
              </a:solidFill>
              <a:latin typeface="News Gothic MT" pitchFamily="34" charset="0"/>
            </a:endParaRPr>
          </a:p>
        </p:txBody>
      </p:sp>
      <p:sp>
        <p:nvSpPr>
          <p:cNvPr id="7177" name="Text Box 14"/>
          <p:cNvSpPr txBox="1">
            <a:spLocks noChangeArrowheads="1"/>
          </p:cNvSpPr>
          <p:nvPr/>
        </p:nvSpPr>
        <p:spPr bwMode="auto">
          <a:xfrm>
            <a:off x="5715000" y="381000"/>
            <a:ext cx="205740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solidFill>
                  <a:schemeClr val="bg1"/>
                </a:solidFill>
                <a:latin typeface="News Gothic MT" pitchFamily="34" charset="0"/>
              </a:rPr>
              <a:t>SCIATIC NERVE (TIBIAL) </a:t>
            </a:r>
          </a:p>
        </p:txBody>
      </p:sp>
      <p:sp>
        <p:nvSpPr>
          <p:cNvPr id="7178" name="Line 15"/>
          <p:cNvSpPr>
            <a:spLocks noChangeShapeType="1"/>
          </p:cNvSpPr>
          <p:nvPr/>
        </p:nvSpPr>
        <p:spPr bwMode="auto">
          <a:xfrm flipH="1" flipV="1">
            <a:off x="4800600" y="4953000"/>
            <a:ext cx="1143000" cy="7620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7179" name="Text Box 18"/>
          <p:cNvSpPr txBox="1">
            <a:spLocks noChangeArrowheads="1"/>
          </p:cNvSpPr>
          <p:nvPr/>
        </p:nvSpPr>
        <p:spPr bwMode="auto">
          <a:xfrm>
            <a:off x="533400" y="1905000"/>
            <a:ext cx="2814638" cy="884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chemeClr val="bg1"/>
                </a:solidFill>
                <a:latin typeface="News Gothic MT" pitchFamily="34" charset="0"/>
              </a:rPr>
              <a:t>Semitendinosis</a:t>
            </a:r>
            <a:endParaRPr lang="en-US" sz="2000" b="1" i="1">
              <a:solidFill>
                <a:schemeClr val="bg1"/>
              </a:solidFill>
              <a:latin typeface="News Gothic MT" pitchFamily="34" charset="0"/>
            </a:endParaRPr>
          </a:p>
          <a:p>
            <a:endParaRPr lang="en-US"/>
          </a:p>
        </p:txBody>
      </p:sp>
      <p:sp>
        <p:nvSpPr>
          <p:cNvPr id="7180" name="Text Box 19"/>
          <p:cNvSpPr txBox="1">
            <a:spLocks noChangeArrowheads="1"/>
          </p:cNvSpPr>
          <p:nvPr/>
        </p:nvSpPr>
        <p:spPr bwMode="auto">
          <a:xfrm>
            <a:off x="0" y="2819400"/>
            <a:ext cx="3348038" cy="884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chemeClr val="bg1"/>
                </a:solidFill>
                <a:latin typeface="News Gothic MT" pitchFamily="34" charset="0"/>
              </a:rPr>
              <a:t>Semimembranosis</a:t>
            </a:r>
            <a:endParaRPr lang="en-US" sz="2000" b="1" i="1">
              <a:solidFill>
                <a:schemeClr val="bg1"/>
              </a:solidFill>
              <a:latin typeface="News Gothic MT" pitchFamily="34" charset="0"/>
            </a:endParaRPr>
          </a:p>
          <a:p>
            <a:endParaRPr lang="en-US"/>
          </a:p>
        </p:txBody>
      </p:sp>
      <p:sp>
        <p:nvSpPr>
          <p:cNvPr id="7181" name="Line 21"/>
          <p:cNvSpPr>
            <a:spLocks noChangeShapeType="1"/>
          </p:cNvSpPr>
          <p:nvPr/>
        </p:nvSpPr>
        <p:spPr bwMode="auto">
          <a:xfrm>
            <a:off x="3276600" y="2286000"/>
            <a:ext cx="1066800" cy="121920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7182" name="Line 22"/>
          <p:cNvSpPr>
            <a:spLocks noChangeShapeType="1"/>
          </p:cNvSpPr>
          <p:nvPr/>
        </p:nvSpPr>
        <p:spPr bwMode="auto">
          <a:xfrm>
            <a:off x="3429000" y="3276600"/>
            <a:ext cx="838200" cy="83820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0" y="5029200"/>
            <a:ext cx="1130300" cy="1238801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>
              <a:tabLst>
                <a:tab pos="800100" algn="l"/>
              </a:tabLst>
            </a:pPr>
            <a:r>
              <a:rPr lang="en-US" sz="16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Obturator</a:t>
            </a:r>
          </a:p>
          <a:p>
            <a:pPr>
              <a:tabLst>
                <a:tab pos="800100" algn="l"/>
              </a:tabLst>
            </a:pPr>
            <a:endParaRPr lang="en-US" sz="16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>
              <a:tabLst>
                <a:tab pos="800100" algn="l"/>
              </a:tabLst>
            </a:pPr>
            <a:endParaRPr lang="en-US" sz="9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>
              <a:tabLst>
                <a:tab pos="800100" algn="l"/>
              </a:tabLst>
            </a:pPr>
            <a:r>
              <a:rPr lang="en-US" sz="16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(Sciatic)</a:t>
            </a:r>
          </a:p>
          <a:p>
            <a:pPr>
              <a:tabLst>
                <a:tab pos="800100" algn="l"/>
              </a:tabLst>
            </a:pPr>
            <a:r>
              <a:rPr lang="en-US" sz="16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Peroneal</a:t>
            </a:r>
            <a:endParaRPr lang="en-US" sz="16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xmlns:p14="http://schemas.microsoft.com/office/powerpoint/2010/main" advClick="0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5257800" y="762000"/>
            <a:ext cx="3657600" cy="5410200"/>
          </a:xfrm>
        </p:spPr>
        <p:txBody>
          <a:bodyPr/>
          <a:lstStyle/>
          <a:p>
            <a:pPr eaLnBrk="1" hangingPunct="1"/>
            <a:r>
              <a:rPr lang="en-US" sz="2000" smtClean="0">
                <a:solidFill>
                  <a:srgbClr val="FFFFFF"/>
                </a:solidFill>
                <a:latin typeface="Arial" pitchFamily="34" charset="0"/>
              </a:rPr>
              <a:t>HAMSTRINGS are CRITICAL IN RUNNING.  </a:t>
            </a:r>
            <a:br>
              <a:rPr lang="en-US" sz="2000" smtClean="0">
                <a:solidFill>
                  <a:srgbClr val="FFFFFF"/>
                </a:solidFill>
                <a:latin typeface="Arial" pitchFamily="34" charset="0"/>
              </a:rPr>
            </a:br>
            <a:r>
              <a:rPr lang="en-US" sz="2000" smtClean="0">
                <a:solidFill>
                  <a:srgbClr val="FFFFFF"/>
                </a:solidFill>
                <a:latin typeface="Arial" pitchFamily="34" charset="0"/>
              </a:rPr>
              <a:t/>
            </a:r>
            <a:br>
              <a:rPr lang="en-US" sz="2000" smtClean="0">
                <a:solidFill>
                  <a:srgbClr val="FFFFFF"/>
                </a:solidFill>
                <a:latin typeface="Arial" pitchFamily="34" charset="0"/>
              </a:rPr>
            </a:br>
            <a:r>
              <a:rPr lang="en-US" sz="2000" smtClean="0">
                <a:solidFill>
                  <a:srgbClr val="FFFFFF"/>
                </a:solidFill>
                <a:latin typeface="Arial" pitchFamily="34" charset="0"/>
              </a:rPr>
              <a:t>RUNNER’S “STARTING BLOCK” POSTURE MAXIMIZES EFFICIENCY OF HAMSTRINGS BY POSITIONING</a:t>
            </a:r>
            <a:br>
              <a:rPr lang="en-US" sz="2000" smtClean="0">
                <a:solidFill>
                  <a:srgbClr val="FFFFFF"/>
                </a:solidFill>
                <a:latin typeface="Arial" pitchFamily="34" charset="0"/>
              </a:rPr>
            </a:br>
            <a:r>
              <a:rPr lang="en-US" sz="2000" smtClean="0">
                <a:solidFill>
                  <a:srgbClr val="FFFFFF"/>
                </a:solidFill>
                <a:latin typeface="Arial" pitchFamily="34" charset="0"/>
              </a:rPr>
              <a:t>ISHIAL TUBEROSITY POSTERIOR &amp; </a:t>
            </a:r>
            <a:r>
              <a:rPr lang="en-US" sz="2000" i="1" smtClean="0">
                <a:solidFill>
                  <a:srgbClr val="FFFFFF"/>
                </a:solidFill>
                <a:latin typeface="Arial" pitchFamily="34" charset="0"/>
              </a:rPr>
              <a:t>maximizing lever arm length</a:t>
            </a:r>
          </a:p>
        </p:txBody>
      </p:sp>
      <p:pic>
        <p:nvPicPr>
          <p:cNvPr id="44035" name="Picture 3" descr="arnoldhamstrings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57200" y="685800"/>
            <a:ext cx="4138613" cy="5638800"/>
          </a:xfrm>
          <a:noFill/>
        </p:spPr>
      </p:pic>
    </p:spTree>
  </p:cSld>
  <p:clrMapOvr>
    <a:masterClrMapping/>
  </p:clrMapOvr>
  <p:transition xmlns:p14="http://schemas.microsoft.com/office/powerpoint/2010/main" advClick="0"/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Hamstring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60513" y="0"/>
            <a:ext cx="60229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HamstringsDee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54150" y="0"/>
            <a:ext cx="62341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Quads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0"/>
            <a:ext cx="33591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Picture 3" descr="Quads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0"/>
            <a:ext cx="31638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HamstringsPhot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38350" y="0"/>
            <a:ext cx="50657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0" y="0"/>
            <a:ext cx="26447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5859" name="Line 3"/>
          <p:cNvSpPr>
            <a:spLocks noChangeShapeType="1"/>
          </p:cNvSpPr>
          <p:nvPr/>
        </p:nvSpPr>
        <p:spPr bwMode="auto">
          <a:xfrm>
            <a:off x="6781800" y="1447800"/>
            <a:ext cx="533400" cy="3657600"/>
          </a:xfrm>
          <a:prstGeom prst="line">
            <a:avLst/>
          </a:prstGeom>
          <a:noFill/>
          <a:ln w="57150">
            <a:pattFill prst="pct10">
              <a:fgClr>
                <a:schemeClr val="tx1"/>
              </a:fgClr>
              <a:bgClr>
                <a:srgbClr val="CC0000"/>
              </a:bgClr>
            </a:patt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05860" name="Line 4"/>
          <p:cNvSpPr>
            <a:spLocks noChangeShapeType="1"/>
          </p:cNvSpPr>
          <p:nvPr/>
        </p:nvSpPr>
        <p:spPr bwMode="auto">
          <a:xfrm>
            <a:off x="7467600" y="5334000"/>
            <a:ext cx="304800" cy="990600"/>
          </a:xfrm>
          <a:prstGeom prst="line">
            <a:avLst/>
          </a:prstGeom>
          <a:noFill/>
          <a:ln w="57150">
            <a:pattFill prst="pct25">
              <a:fgClr>
                <a:schemeClr val="tx1"/>
              </a:fgClr>
              <a:bgClr>
                <a:srgbClr val="CC0000"/>
              </a:bgClr>
            </a:patt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05861" name="Text Box 5"/>
          <p:cNvSpPr txBox="1">
            <a:spLocks noChangeArrowheads="1"/>
          </p:cNvSpPr>
          <p:nvPr/>
        </p:nvSpPr>
        <p:spPr bwMode="auto">
          <a:xfrm>
            <a:off x="4038600" y="762000"/>
            <a:ext cx="25908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>
                <a:solidFill>
                  <a:srgbClr val="FFFFFF"/>
                </a:solidFill>
                <a:latin typeface="Arial" pitchFamily="34" charset="0"/>
              </a:rPr>
              <a:t>Path of femoral artery &amp; vein through </a:t>
            </a:r>
            <a:r>
              <a:rPr lang="en-US" sz="1800" b="1">
                <a:solidFill>
                  <a:srgbClr val="FFFFFF"/>
                </a:solidFill>
                <a:latin typeface="Arial" pitchFamily="34" charset="0"/>
              </a:rPr>
              <a:t>adductor hiatus</a:t>
            </a:r>
          </a:p>
        </p:txBody>
      </p:sp>
      <p:sp>
        <p:nvSpPr>
          <p:cNvPr id="505862" name="Text Box 6"/>
          <p:cNvSpPr txBox="1">
            <a:spLocks noChangeArrowheads="1"/>
          </p:cNvSpPr>
          <p:nvPr/>
        </p:nvSpPr>
        <p:spPr bwMode="auto">
          <a:xfrm>
            <a:off x="7924800" y="5410200"/>
            <a:ext cx="12192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>
                <a:solidFill>
                  <a:srgbClr val="FFFFFF"/>
                </a:solidFill>
                <a:latin typeface="Arial" pitchFamily="34" charset="0"/>
              </a:rPr>
              <a:t>Popliteal artery</a:t>
            </a:r>
          </a:p>
        </p:txBody>
      </p:sp>
      <p:sp>
        <p:nvSpPr>
          <p:cNvPr id="505863" name="Line 7"/>
          <p:cNvSpPr>
            <a:spLocks noChangeShapeType="1"/>
          </p:cNvSpPr>
          <p:nvPr/>
        </p:nvSpPr>
        <p:spPr bwMode="auto">
          <a:xfrm flipH="1">
            <a:off x="7086600" y="2514600"/>
            <a:ext cx="457200" cy="19050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05864" name="Line 8"/>
          <p:cNvSpPr>
            <a:spLocks noChangeShapeType="1"/>
          </p:cNvSpPr>
          <p:nvPr/>
        </p:nvSpPr>
        <p:spPr bwMode="auto">
          <a:xfrm flipH="1">
            <a:off x="7239000" y="2133600"/>
            <a:ext cx="228600" cy="3048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05865" name="Line 9"/>
          <p:cNvSpPr>
            <a:spLocks noChangeShapeType="1"/>
          </p:cNvSpPr>
          <p:nvPr/>
        </p:nvSpPr>
        <p:spPr bwMode="auto">
          <a:xfrm flipH="1">
            <a:off x="7239000" y="1752600"/>
            <a:ext cx="152400" cy="762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05866" name="Line 10"/>
          <p:cNvSpPr>
            <a:spLocks noChangeShapeType="1"/>
          </p:cNvSpPr>
          <p:nvPr/>
        </p:nvSpPr>
        <p:spPr bwMode="auto">
          <a:xfrm>
            <a:off x="533400" y="762000"/>
            <a:ext cx="1066800" cy="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05867" name="Text Box 11"/>
          <p:cNvSpPr txBox="1">
            <a:spLocks noChangeArrowheads="1"/>
          </p:cNvSpPr>
          <p:nvPr/>
        </p:nvSpPr>
        <p:spPr bwMode="auto">
          <a:xfrm>
            <a:off x="1752600" y="609600"/>
            <a:ext cx="12954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>
                <a:solidFill>
                  <a:srgbClr val="FFFFFF"/>
                </a:solidFill>
                <a:latin typeface="Arial" pitchFamily="34" charset="0"/>
              </a:rPr>
              <a:t>Adductor magnus fibers</a:t>
            </a:r>
          </a:p>
        </p:txBody>
      </p:sp>
      <p:sp>
        <p:nvSpPr>
          <p:cNvPr id="505868" name="Line 12"/>
          <p:cNvSpPr>
            <a:spLocks noChangeShapeType="1"/>
          </p:cNvSpPr>
          <p:nvPr/>
        </p:nvSpPr>
        <p:spPr bwMode="auto">
          <a:xfrm flipH="1">
            <a:off x="7315200" y="3124200"/>
            <a:ext cx="381000" cy="3200400"/>
          </a:xfrm>
          <a:prstGeom prst="line">
            <a:avLst/>
          </a:prstGeom>
          <a:noFill/>
          <a:ln w="38100">
            <a:solidFill>
              <a:srgbClr val="3FB92B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8141" name="Text Box 13"/>
          <p:cNvSpPr txBox="1">
            <a:spLocks noChangeArrowheads="1"/>
          </p:cNvSpPr>
          <p:nvPr/>
        </p:nvSpPr>
        <p:spPr bwMode="auto">
          <a:xfrm>
            <a:off x="3276600" y="6553200"/>
            <a:ext cx="2590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>
                <a:solidFill>
                  <a:srgbClr val="FFFFFF"/>
                </a:solidFill>
                <a:latin typeface="Arial" pitchFamily="34" charset="0"/>
              </a:rPr>
              <a:t>Medial view of thigh</a:t>
            </a:r>
          </a:p>
        </p:txBody>
      </p:sp>
      <p:sp>
        <p:nvSpPr>
          <p:cNvPr id="505870" name="Line 14"/>
          <p:cNvSpPr>
            <a:spLocks noChangeShapeType="1"/>
          </p:cNvSpPr>
          <p:nvPr/>
        </p:nvSpPr>
        <p:spPr bwMode="auto">
          <a:xfrm>
            <a:off x="152400" y="2057400"/>
            <a:ext cx="1295400" cy="0"/>
          </a:xfrm>
          <a:prstGeom prst="line">
            <a:avLst/>
          </a:prstGeom>
          <a:noFill/>
          <a:ln w="38100">
            <a:solidFill>
              <a:srgbClr val="3FB92B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05871" name="Text Box 15"/>
          <p:cNvSpPr txBox="1">
            <a:spLocks noChangeArrowheads="1"/>
          </p:cNvSpPr>
          <p:nvPr/>
        </p:nvSpPr>
        <p:spPr bwMode="auto">
          <a:xfrm>
            <a:off x="1676400" y="1905000"/>
            <a:ext cx="18288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>
                <a:solidFill>
                  <a:srgbClr val="FFFFFF"/>
                </a:solidFill>
                <a:latin typeface="Arial" pitchFamily="34" charset="0"/>
              </a:rPr>
              <a:t>Hamstring portion of adductor magnus</a:t>
            </a:r>
          </a:p>
        </p:txBody>
      </p:sp>
      <p:sp>
        <p:nvSpPr>
          <p:cNvPr id="48144" name="Text Box 16"/>
          <p:cNvSpPr txBox="1">
            <a:spLocks noChangeArrowheads="1"/>
          </p:cNvSpPr>
          <p:nvPr/>
        </p:nvSpPr>
        <p:spPr bwMode="auto">
          <a:xfrm>
            <a:off x="0" y="0"/>
            <a:ext cx="9144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800" b="1">
                <a:solidFill>
                  <a:srgbClr val="FFFFFF"/>
                </a:solidFill>
                <a:latin typeface="Arial" pitchFamily="34" charset="0"/>
              </a:rPr>
              <a:t>Thigh mm / MEDIAL THIGH MUSCLES/ </a:t>
            </a:r>
            <a:r>
              <a:rPr lang="en-US" sz="1800" b="1">
                <a:solidFill>
                  <a:srgbClr val="FFFFCC"/>
                </a:solidFill>
                <a:latin typeface="Arial" pitchFamily="34" charset="0"/>
              </a:rPr>
              <a:t>adductor/vessel relationships</a:t>
            </a:r>
          </a:p>
        </p:txBody>
      </p:sp>
    </p:spTree>
  </p:cSld>
  <p:clrMapOvr>
    <a:masterClrMapping/>
  </p:clrMapOvr>
  <p:transition xmlns:p14="http://schemas.microsoft.com/office/powerpoint/2010/main" advClick="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058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058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505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5058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8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5058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5859" grpId="0" animBg="1"/>
      <p:bldP spid="505860" grpId="0" animBg="1"/>
      <p:bldP spid="505862" grpId="0"/>
      <p:bldP spid="505863" grpId="0" animBg="1"/>
      <p:bldP spid="505864" grpId="0" animBg="1"/>
      <p:bldP spid="505865" grpId="0" animBg="1"/>
      <p:bldP spid="505866" grpId="0" animBg="1"/>
      <p:bldP spid="505867" grpId="0"/>
      <p:bldP spid="505868" grpId="0" animBg="1"/>
      <p:bldP spid="505870" grpId="0" animBg="1"/>
      <p:bldP spid="505871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3505200" cy="6400800"/>
          </a:xfrm>
        </p:spPr>
        <p:txBody>
          <a:bodyPr/>
          <a:lstStyle/>
          <a:p>
            <a:pPr eaLnBrk="1" hangingPunct="1"/>
            <a:r>
              <a:rPr lang="en-US" sz="2800" b="1" smtClean="0">
                <a:solidFill>
                  <a:srgbClr val="FFFFFF"/>
                </a:solidFill>
                <a:latin typeface="Tahoma" pitchFamily="34" charset="0"/>
              </a:rPr>
              <a:t>Pes Anserinus: </a:t>
            </a:r>
            <a:r>
              <a:rPr lang="en-US" sz="2800" smtClean="0">
                <a:solidFill>
                  <a:srgbClr val="FFFFFF"/>
                </a:solidFill>
                <a:latin typeface="Tahoma" pitchFamily="34" charset="0"/>
              </a:rPr>
              <a:t>“goose foot”</a:t>
            </a:r>
            <a:r>
              <a:rPr lang="en-US" sz="2400" smtClean="0">
                <a:solidFill>
                  <a:srgbClr val="FFFFFF"/>
                </a:solidFill>
                <a:latin typeface="Tahoma" pitchFamily="34" charset="0"/>
              </a:rPr>
              <a:t/>
            </a:r>
            <a:br>
              <a:rPr lang="en-US" sz="2400" smtClean="0">
                <a:solidFill>
                  <a:srgbClr val="FFFFFF"/>
                </a:solidFill>
                <a:latin typeface="Tahoma" pitchFamily="34" charset="0"/>
              </a:rPr>
            </a:br>
            <a:r>
              <a:rPr lang="en-US" sz="2400" b="1" smtClean="0">
                <a:solidFill>
                  <a:srgbClr val="FFFFFF"/>
                </a:solidFill>
                <a:latin typeface="Tahoma" pitchFamily="34" charset="0"/>
              </a:rPr>
              <a:t/>
            </a:r>
            <a:br>
              <a:rPr lang="en-US" sz="2400" b="1" smtClean="0">
                <a:solidFill>
                  <a:srgbClr val="FFFFFF"/>
                </a:solidFill>
                <a:latin typeface="Tahoma" pitchFamily="34" charset="0"/>
              </a:rPr>
            </a:br>
            <a:r>
              <a:rPr lang="en-US" sz="2400" b="1" smtClean="0">
                <a:solidFill>
                  <a:srgbClr val="0066FF"/>
                </a:solidFill>
                <a:latin typeface="Tahoma" pitchFamily="34" charset="0"/>
              </a:rPr>
              <a:t>Gracilis</a:t>
            </a:r>
            <a:r>
              <a:rPr lang="en-US" sz="2400" smtClean="0">
                <a:solidFill>
                  <a:schemeClr val="tx1"/>
                </a:solidFill>
                <a:latin typeface="Tahoma" pitchFamily="34" charset="0"/>
              </a:rPr>
              <a:t> </a:t>
            </a:r>
            <a:r>
              <a:rPr lang="en-US" sz="2400" smtClean="0">
                <a:solidFill>
                  <a:srgbClr val="FFFFFF"/>
                </a:solidFill>
                <a:latin typeface="Tahoma" pitchFamily="34" charset="0"/>
              </a:rPr>
              <a:t>– insertion just distal to medial condyle of tibia</a:t>
            </a:r>
            <a:r>
              <a:rPr lang="en-US" sz="2400" smtClean="0">
                <a:solidFill>
                  <a:schemeClr val="tx1"/>
                </a:solidFill>
                <a:latin typeface="Tahoma" pitchFamily="34" charset="0"/>
              </a:rPr>
              <a:t>  </a:t>
            </a:r>
            <a:r>
              <a:rPr lang="en-US" sz="2400" smtClean="0">
                <a:solidFill>
                  <a:srgbClr val="0066FF"/>
                </a:solidFill>
                <a:latin typeface="Tahoma" pitchFamily="34" charset="0"/>
              </a:rPr>
              <a:t>OBTURATOR NERVE</a:t>
            </a:r>
            <a:br>
              <a:rPr lang="en-US" sz="2400" smtClean="0">
                <a:solidFill>
                  <a:srgbClr val="0066FF"/>
                </a:solidFill>
                <a:latin typeface="Tahoma" pitchFamily="34" charset="0"/>
              </a:rPr>
            </a:br>
            <a:r>
              <a:rPr lang="en-US" sz="2400" smtClean="0">
                <a:solidFill>
                  <a:srgbClr val="0066FF"/>
                </a:solidFill>
                <a:latin typeface="Tahoma" pitchFamily="34" charset="0"/>
              </a:rPr>
              <a:t/>
            </a:r>
            <a:br>
              <a:rPr lang="en-US" sz="2400" smtClean="0">
                <a:solidFill>
                  <a:srgbClr val="0066FF"/>
                </a:solidFill>
                <a:latin typeface="Tahoma" pitchFamily="34" charset="0"/>
              </a:rPr>
            </a:br>
            <a:r>
              <a:rPr lang="en-US" sz="2400" b="1" smtClean="0">
                <a:solidFill>
                  <a:srgbClr val="FF0000"/>
                </a:solidFill>
                <a:latin typeface="Tahoma" pitchFamily="34" charset="0"/>
              </a:rPr>
              <a:t>Sartorius</a:t>
            </a:r>
            <a:r>
              <a:rPr lang="en-US" sz="2400" smtClean="0">
                <a:solidFill>
                  <a:srgbClr val="FF0000"/>
                </a:solidFill>
                <a:latin typeface="Tahoma" pitchFamily="34" charset="0"/>
              </a:rPr>
              <a:t> – </a:t>
            </a:r>
            <a:r>
              <a:rPr lang="en-US" sz="2400" smtClean="0">
                <a:solidFill>
                  <a:srgbClr val="FFFFFF"/>
                </a:solidFill>
                <a:latin typeface="Tahoma" pitchFamily="34" charset="0"/>
              </a:rPr>
              <a:t>superficial to gracilis</a:t>
            </a:r>
            <a:r>
              <a:rPr lang="en-US" sz="2400" smtClean="0">
                <a:solidFill>
                  <a:schemeClr val="tx1"/>
                </a:solidFill>
                <a:latin typeface="Tahoma" pitchFamily="34" charset="0"/>
              </a:rPr>
              <a:t> FEMORAL NERVE</a:t>
            </a:r>
            <a:br>
              <a:rPr lang="en-US" sz="2400" smtClean="0">
                <a:solidFill>
                  <a:schemeClr val="tx1"/>
                </a:solidFill>
                <a:latin typeface="Tahoma" pitchFamily="34" charset="0"/>
              </a:rPr>
            </a:br>
            <a:r>
              <a:rPr lang="en-US" sz="2400" smtClean="0">
                <a:solidFill>
                  <a:schemeClr val="tx1"/>
                </a:solidFill>
                <a:latin typeface="Tahoma" pitchFamily="34" charset="0"/>
              </a:rPr>
              <a:t/>
            </a:r>
            <a:br>
              <a:rPr lang="en-US" sz="2400" smtClean="0">
                <a:solidFill>
                  <a:schemeClr val="tx1"/>
                </a:solidFill>
                <a:latin typeface="Tahoma" pitchFamily="34" charset="0"/>
              </a:rPr>
            </a:br>
            <a:r>
              <a:rPr lang="en-US" sz="2400" b="1" smtClean="0">
                <a:solidFill>
                  <a:srgbClr val="009900"/>
                </a:solidFill>
                <a:latin typeface="Tahoma" pitchFamily="34" charset="0"/>
              </a:rPr>
              <a:t>Semitendonosus</a:t>
            </a:r>
            <a:r>
              <a:rPr lang="en-US" sz="2400" smtClean="0">
                <a:solidFill>
                  <a:schemeClr val="tx1"/>
                </a:solidFill>
                <a:latin typeface="Tahoma" pitchFamily="34" charset="0"/>
              </a:rPr>
              <a:t> </a:t>
            </a:r>
            <a:r>
              <a:rPr lang="en-US" sz="2400" smtClean="0">
                <a:solidFill>
                  <a:srgbClr val="FFFFFF"/>
                </a:solidFill>
                <a:latin typeface="Tahoma" pitchFamily="34" charset="0"/>
              </a:rPr>
              <a:t>–</a:t>
            </a:r>
            <a:r>
              <a:rPr lang="en-US" sz="2400" smtClean="0">
                <a:solidFill>
                  <a:srgbClr val="009900"/>
                </a:solidFill>
                <a:latin typeface="Tahoma" pitchFamily="34" charset="0"/>
              </a:rPr>
              <a:t> </a:t>
            </a:r>
            <a:r>
              <a:rPr lang="en-US" sz="2400" smtClean="0">
                <a:solidFill>
                  <a:srgbClr val="FFFFFF"/>
                </a:solidFill>
                <a:latin typeface="Tahoma" pitchFamily="34" charset="0"/>
              </a:rPr>
              <a:t>distal to gracilis</a:t>
            </a:r>
            <a:r>
              <a:rPr lang="en-US" sz="2400" smtClean="0">
                <a:solidFill>
                  <a:srgbClr val="009900"/>
                </a:solidFill>
                <a:latin typeface="Tahoma" pitchFamily="34" charset="0"/>
              </a:rPr>
              <a:t> TIBIAL</a:t>
            </a:r>
            <a:r>
              <a:rPr lang="en-US" sz="2400" smtClean="0">
                <a:solidFill>
                  <a:schemeClr val="tx1"/>
                </a:solidFill>
                <a:latin typeface="Tahoma" pitchFamily="34" charset="0"/>
              </a:rPr>
              <a:t> </a:t>
            </a:r>
            <a:r>
              <a:rPr lang="en-US" sz="2400" smtClean="0">
                <a:solidFill>
                  <a:srgbClr val="009900"/>
                </a:solidFill>
                <a:latin typeface="Tahoma" pitchFamily="34" charset="0"/>
              </a:rPr>
              <a:t>DIVISION OF SCIATIC NERVE</a:t>
            </a:r>
            <a:br>
              <a:rPr lang="en-US" sz="2400" smtClean="0">
                <a:solidFill>
                  <a:srgbClr val="009900"/>
                </a:solidFill>
                <a:latin typeface="Tahoma" pitchFamily="34" charset="0"/>
              </a:rPr>
            </a:br>
            <a:endParaRPr lang="en-US" sz="2400" smtClean="0">
              <a:latin typeface="Tahoma" pitchFamily="34" charset="0"/>
            </a:endParaRPr>
          </a:p>
        </p:txBody>
      </p:sp>
      <p:pic>
        <p:nvPicPr>
          <p:cNvPr id="49155" name="Picture 3" descr="pes anserinus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800600" y="0"/>
            <a:ext cx="4021138" cy="6858000"/>
          </a:xfrm>
          <a:noFill/>
        </p:spPr>
      </p:pic>
      <p:sp>
        <p:nvSpPr>
          <p:cNvPr id="506884" name="Line 4"/>
          <p:cNvSpPr>
            <a:spLocks noChangeShapeType="1"/>
          </p:cNvSpPr>
          <p:nvPr/>
        </p:nvSpPr>
        <p:spPr bwMode="auto">
          <a:xfrm flipH="1">
            <a:off x="7086600" y="1143000"/>
            <a:ext cx="152400" cy="114300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06885" name="Line 5"/>
          <p:cNvSpPr>
            <a:spLocks noChangeShapeType="1"/>
          </p:cNvSpPr>
          <p:nvPr/>
        </p:nvSpPr>
        <p:spPr bwMode="auto">
          <a:xfrm flipH="1">
            <a:off x="7010400" y="990600"/>
            <a:ext cx="76200" cy="12192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06886" name="Line 6"/>
          <p:cNvSpPr>
            <a:spLocks noChangeShapeType="1"/>
          </p:cNvSpPr>
          <p:nvPr/>
        </p:nvSpPr>
        <p:spPr bwMode="auto">
          <a:xfrm flipH="1">
            <a:off x="7162800" y="762000"/>
            <a:ext cx="304800" cy="1676400"/>
          </a:xfrm>
          <a:prstGeom prst="line">
            <a:avLst/>
          </a:prstGeom>
          <a:noFill/>
          <a:ln w="57150">
            <a:solidFill>
              <a:srgbClr val="0099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 advClick="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6884" grpId="0" animBg="1"/>
      <p:bldP spid="506885" grpId="0" animBg="1"/>
      <p:bldP spid="506886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194" name="Object 15"/>
          <p:cNvGraphicFramePr>
            <a:graphicFrameLocks noChangeAspect="1"/>
          </p:cNvGraphicFramePr>
          <p:nvPr/>
        </p:nvGraphicFramePr>
        <p:xfrm>
          <a:off x="3816350" y="457200"/>
          <a:ext cx="1627188" cy="6400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0" name="Image" r:id="rId3" imgW="295556" imgH="1161389" progId="Photoshop.Image.5">
                  <p:embed/>
                </p:oleObj>
              </mc:Choice>
              <mc:Fallback>
                <p:oleObj name="Image" r:id="rId3" imgW="295556" imgH="1161389" progId="Photoshop.Image.5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6350" y="457200"/>
                        <a:ext cx="1627188" cy="6400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195" name="Object 3"/>
          <p:cNvGraphicFramePr>
            <a:graphicFrameLocks noChangeAspect="1"/>
          </p:cNvGraphicFramePr>
          <p:nvPr/>
        </p:nvGraphicFramePr>
        <p:xfrm>
          <a:off x="8213725" y="0"/>
          <a:ext cx="930275" cy="297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1" name="Image" r:id="rId5" imgW="1601130" imgH="4638193" progId="Photoshop.Image.5">
                  <p:embed/>
                </p:oleObj>
              </mc:Choice>
              <mc:Fallback>
                <p:oleObj name="Image" r:id="rId5" imgW="1601130" imgH="4638193" progId="Photoshop.Image.5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13725" y="0"/>
                        <a:ext cx="930275" cy="297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196" name="Object 4"/>
          <p:cNvGraphicFramePr>
            <a:graphicFrameLocks noChangeAspect="1"/>
          </p:cNvGraphicFramePr>
          <p:nvPr/>
        </p:nvGraphicFramePr>
        <p:xfrm>
          <a:off x="7948613" y="3048000"/>
          <a:ext cx="1195387" cy="289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2" name="Image" r:id="rId7" imgW="417612" imgH="1011938" progId="Photoshop.Image.5">
                  <p:embed/>
                </p:oleObj>
              </mc:Choice>
              <mc:Fallback>
                <p:oleObj name="Image" r:id="rId7" imgW="417612" imgH="1011938" progId="Photoshop.Image.5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48613" y="3048000"/>
                        <a:ext cx="1195387" cy="2895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197" name="Object 5"/>
          <p:cNvGraphicFramePr>
            <a:graphicFrameLocks noChangeAspect="1"/>
          </p:cNvGraphicFramePr>
          <p:nvPr/>
        </p:nvGraphicFramePr>
        <p:xfrm>
          <a:off x="0" y="3913188"/>
          <a:ext cx="3429000" cy="2944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3" name="Image" r:id="rId9" imgW="820053" imgH="954026" progId="Photoshop.Image.5">
                  <p:embed/>
                </p:oleObj>
              </mc:Choice>
              <mc:Fallback>
                <p:oleObj name="Image" r:id="rId9" imgW="820053" imgH="954026" progId="Photoshop.Image.5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-1401" t="25327" r="11934" b="8554"/>
                      <a:stretch>
                        <a:fillRect/>
                      </a:stretch>
                    </p:blipFill>
                    <p:spPr bwMode="auto">
                      <a:xfrm>
                        <a:off x="0" y="3913188"/>
                        <a:ext cx="3429000" cy="29448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198" name="Object 6"/>
          <p:cNvGraphicFramePr>
            <a:graphicFrameLocks noChangeAspect="1"/>
          </p:cNvGraphicFramePr>
          <p:nvPr/>
        </p:nvGraphicFramePr>
        <p:xfrm>
          <a:off x="6934200" y="5784850"/>
          <a:ext cx="2209800" cy="1073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4" name="Image" r:id="rId11" imgW="4930462" imgH="1969643" progId="Photoshop.Image.5">
                  <p:embed/>
                </p:oleObj>
              </mc:Choice>
              <mc:Fallback>
                <p:oleObj name="Image" r:id="rId11" imgW="4930462" imgH="1969643" progId="Photoshop.Image.5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34200" y="5784850"/>
                        <a:ext cx="2209800" cy="1073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99" name="Text Box 7"/>
          <p:cNvSpPr txBox="1">
            <a:spLocks noChangeArrowheads="1"/>
          </p:cNvSpPr>
          <p:nvPr/>
        </p:nvSpPr>
        <p:spPr bwMode="auto">
          <a:xfrm>
            <a:off x="136525" y="0"/>
            <a:ext cx="3273425" cy="155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3200" b="1">
                <a:solidFill>
                  <a:srgbClr val="009900"/>
                </a:solidFill>
                <a:latin typeface="News Gothic MT" pitchFamily="34" charset="0"/>
              </a:rPr>
              <a:t>Inferior/Anterior</a:t>
            </a:r>
          </a:p>
          <a:p>
            <a:pPr algn="ctr"/>
            <a:r>
              <a:rPr lang="en-US" sz="3200" b="1">
                <a:solidFill>
                  <a:srgbClr val="009900"/>
                </a:solidFill>
                <a:latin typeface="News Gothic MT" pitchFamily="34" charset="0"/>
              </a:rPr>
              <a:t>(Caudal/ventral)</a:t>
            </a:r>
          </a:p>
          <a:p>
            <a:pPr algn="ctr"/>
            <a:endParaRPr lang="en-US" sz="3200" b="1">
              <a:solidFill>
                <a:srgbClr val="009900"/>
              </a:solidFill>
              <a:latin typeface="News Gothic MT" pitchFamily="34" charset="0"/>
            </a:endParaRPr>
          </a:p>
        </p:txBody>
      </p:sp>
      <p:sp>
        <p:nvSpPr>
          <p:cNvPr id="8200" name="Text Box 9"/>
          <p:cNvSpPr txBox="1">
            <a:spLocks noChangeArrowheads="1"/>
          </p:cNvSpPr>
          <p:nvPr/>
        </p:nvSpPr>
        <p:spPr bwMode="auto">
          <a:xfrm>
            <a:off x="5715000" y="381000"/>
            <a:ext cx="205740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solidFill>
                  <a:schemeClr val="bg1"/>
                </a:solidFill>
                <a:latin typeface="News Gothic MT" pitchFamily="34" charset="0"/>
              </a:rPr>
              <a:t>SCIATIC NERVE (TIBIAL) </a:t>
            </a:r>
          </a:p>
        </p:txBody>
      </p:sp>
      <p:sp>
        <p:nvSpPr>
          <p:cNvPr id="8201" name="Text Box 11"/>
          <p:cNvSpPr txBox="1">
            <a:spLocks noChangeArrowheads="1"/>
          </p:cNvSpPr>
          <p:nvPr/>
        </p:nvSpPr>
        <p:spPr bwMode="auto">
          <a:xfrm>
            <a:off x="533400" y="1905000"/>
            <a:ext cx="2678113" cy="884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chemeClr val="bg1"/>
                </a:solidFill>
                <a:latin typeface="News Gothic MT" pitchFamily="34" charset="0"/>
              </a:rPr>
              <a:t>Gastrocnemus</a:t>
            </a:r>
            <a:endParaRPr lang="en-US" sz="2000" b="1" i="1">
              <a:solidFill>
                <a:schemeClr val="bg1"/>
              </a:solidFill>
              <a:latin typeface="News Gothic MT" pitchFamily="34" charset="0"/>
            </a:endParaRPr>
          </a:p>
          <a:p>
            <a:endParaRPr lang="en-US"/>
          </a:p>
        </p:txBody>
      </p:sp>
      <p:sp>
        <p:nvSpPr>
          <p:cNvPr id="8202" name="Line 13"/>
          <p:cNvSpPr>
            <a:spLocks noChangeShapeType="1"/>
          </p:cNvSpPr>
          <p:nvPr/>
        </p:nvSpPr>
        <p:spPr bwMode="auto">
          <a:xfrm>
            <a:off x="3276600" y="2286000"/>
            <a:ext cx="1066800" cy="121920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5029200"/>
            <a:ext cx="1130300" cy="1238801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>
              <a:tabLst>
                <a:tab pos="800100" algn="l"/>
              </a:tabLst>
            </a:pPr>
            <a:r>
              <a:rPr lang="en-US" sz="16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Obturator</a:t>
            </a:r>
          </a:p>
          <a:p>
            <a:pPr>
              <a:tabLst>
                <a:tab pos="800100" algn="l"/>
              </a:tabLst>
            </a:pPr>
            <a:endParaRPr lang="en-US" sz="16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>
              <a:tabLst>
                <a:tab pos="800100" algn="l"/>
              </a:tabLst>
            </a:pPr>
            <a:endParaRPr lang="en-US" sz="9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>
              <a:tabLst>
                <a:tab pos="800100" algn="l"/>
              </a:tabLst>
            </a:pPr>
            <a:r>
              <a:rPr lang="en-US" sz="16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(Sciatic)</a:t>
            </a:r>
          </a:p>
          <a:p>
            <a:pPr>
              <a:tabLst>
                <a:tab pos="800100" algn="l"/>
              </a:tabLst>
            </a:pPr>
            <a:r>
              <a:rPr lang="en-US" sz="16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Peroneal</a:t>
            </a:r>
            <a:endParaRPr lang="en-US" sz="16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xmlns:p14="http://schemas.microsoft.com/office/powerpoint/2010/main" advClick="0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Cal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79750" y="0"/>
            <a:ext cx="29829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CrusMedia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86075" y="0"/>
            <a:ext cx="33718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218" name="Object 1024"/>
          <p:cNvGraphicFramePr>
            <a:graphicFrameLocks noChangeAspect="1"/>
          </p:cNvGraphicFramePr>
          <p:nvPr/>
        </p:nvGraphicFramePr>
        <p:xfrm>
          <a:off x="3886200" y="457200"/>
          <a:ext cx="1419225" cy="609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4" name="Image" r:id="rId3" imgW="264952" imgH="1140147" progId="Photoshop.Image.5">
                  <p:embed/>
                </p:oleObj>
              </mc:Choice>
              <mc:Fallback>
                <p:oleObj name="Image" r:id="rId3" imgW="264952" imgH="1140147" progId="Photoshop.Image.5">
                  <p:embed/>
                  <p:pic>
                    <p:nvPicPr>
                      <p:cNvPr id="0" name="Object 10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86200" y="457200"/>
                        <a:ext cx="1419225" cy="6096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19" name="Object 1025"/>
          <p:cNvGraphicFramePr>
            <a:graphicFrameLocks noChangeAspect="1"/>
          </p:cNvGraphicFramePr>
          <p:nvPr/>
        </p:nvGraphicFramePr>
        <p:xfrm>
          <a:off x="8213725" y="0"/>
          <a:ext cx="930275" cy="297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5" name="Image" r:id="rId5" imgW="1601130" imgH="4638193" progId="Photoshop.Image.5">
                  <p:embed/>
                </p:oleObj>
              </mc:Choice>
              <mc:Fallback>
                <p:oleObj name="Image" r:id="rId5" imgW="1601130" imgH="4638193" progId="Photoshop.Image.5">
                  <p:embed/>
                  <p:pic>
                    <p:nvPicPr>
                      <p:cNvPr id="0" name="Object 10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13725" y="0"/>
                        <a:ext cx="930275" cy="297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20" name="Object 1026"/>
          <p:cNvGraphicFramePr>
            <a:graphicFrameLocks noChangeAspect="1"/>
          </p:cNvGraphicFramePr>
          <p:nvPr/>
        </p:nvGraphicFramePr>
        <p:xfrm>
          <a:off x="7948613" y="3048000"/>
          <a:ext cx="1195387" cy="289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6" name="Image" r:id="rId7" imgW="417612" imgH="1011938" progId="Photoshop.Image.5">
                  <p:embed/>
                </p:oleObj>
              </mc:Choice>
              <mc:Fallback>
                <p:oleObj name="Image" r:id="rId7" imgW="417612" imgH="1011938" progId="Photoshop.Image.5">
                  <p:embed/>
                  <p:pic>
                    <p:nvPicPr>
                      <p:cNvPr id="0" name="Object 10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48613" y="3048000"/>
                        <a:ext cx="1195387" cy="2895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21" name="Object 1027"/>
          <p:cNvGraphicFramePr>
            <a:graphicFrameLocks noChangeAspect="1"/>
          </p:cNvGraphicFramePr>
          <p:nvPr/>
        </p:nvGraphicFramePr>
        <p:xfrm>
          <a:off x="0" y="3913188"/>
          <a:ext cx="3429000" cy="2944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7" name="Image" r:id="rId9" imgW="820053" imgH="954026" progId="Photoshop.Image.5">
                  <p:embed/>
                </p:oleObj>
              </mc:Choice>
              <mc:Fallback>
                <p:oleObj name="Image" r:id="rId9" imgW="820053" imgH="954026" progId="Photoshop.Image.5">
                  <p:embed/>
                  <p:pic>
                    <p:nvPicPr>
                      <p:cNvPr id="0" name="Object 10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-1401" t="25327" r="11934" b="8554"/>
                      <a:stretch>
                        <a:fillRect/>
                      </a:stretch>
                    </p:blipFill>
                    <p:spPr bwMode="auto">
                      <a:xfrm>
                        <a:off x="0" y="3913188"/>
                        <a:ext cx="3429000" cy="29448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22" name="Object 1028"/>
          <p:cNvGraphicFramePr>
            <a:graphicFrameLocks noChangeAspect="1"/>
          </p:cNvGraphicFramePr>
          <p:nvPr/>
        </p:nvGraphicFramePr>
        <p:xfrm>
          <a:off x="6934200" y="5784850"/>
          <a:ext cx="2209800" cy="1073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8" name="Image" r:id="rId11" imgW="4930462" imgH="1969643" progId="Photoshop.Image.5">
                  <p:embed/>
                </p:oleObj>
              </mc:Choice>
              <mc:Fallback>
                <p:oleObj name="Image" r:id="rId11" imgW="4930462" imgH="1969643" progId="Photoshop.Image.5">
                  <p:embed/>
                  <p:pic>
                    <p:nvPicPr>
                      <p:cNvPr id="0" name="Object 10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34200" y="5784850"/>
                        <a:ext cx="2209800" cy="1073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23" name="Text Box 7"/>
          <p:cNvSpPr txBox="1">
            <a:spLocks noChangeArrowheads="1"/>
          </p:cNvSpPr>
          <p:nvPr/>
        </p:nvSpPr>
        <p:spPr bwMode="auto">
          <a:xfrm>
            <a:off x="136525" y="0"/>
            <a:ext cx="3273425" cy="155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3200" b="1">
                <a:solidFill>
                  <a:srgbClr val="009900"/>
                </a:solidFill>
                <a:latin typeface="News Gothic MT" pitchFamily="34" charset="0"/>
              </a:rPr>
              <a:t>Inferior/Anterior</a:t>
            </a:r>
          </a:p>
          <a:p>
            <a:pPr algn="ctr"/>
            <a:r>
              <a:rPr lang="en-US" sz="3200" b="1">
                <a:solidFill>
                  <a:srgbClr val="009900"/>
                </a:solidFill>
                <a:latin typeface="News Gothic MT" pitchFamily="34" charset="0"/>
              </a:rPr>
              <a:t>(Caudal/ventral)</a:t>
            </a:r>
          </a:p>
          <a:p>
            <a:pPr algn="ctr"/>
            <a:endParaRPr lang="en-US" sz="3200" b="1">
              <a:solidFill>
                <a:srgbClr val="009900"/>
              </a:solidFill>
              <a:latin typeface="News Gothic MT" pitchFamily="34" charset="0"/>
            </a:endParaRPr>
          </a:p>
        </p:txBody>
      </p:sp>
      <p:sp>
        <p:nvSpPr>
          <p:cNvPr id="9224" name="Text Box 8"/>
          <p:cNvSpPr txBox="1">
            <a:spLocks noChangeArrowheads="1"/>
          </p:cNvSpPr>
          <p:nvPr/>
        </p:nvSpPr>
        <p:spPr bwMode="auto">
          <a:xfrm>
            <a:off x="5715000" y="381000"/>
            <a:ext cx="205740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solidFill>
                  <a:schemeClr val="bg1"/>
                </a:solidFill>
                <a:latin typeface="News Gothic MT" pitchFamily="34" charset="0"/>
              </a:rPr>
              <a:t>SCIATIC NERVE (TIBIAL) </a:t>
            </a:r>
          </a:p>
        </p:txBody>
      </p:sp>
      <p:sp>
        <p:nvSpPr>
          <p:cNvPr id="9225" name="Text Box 9"/>
          <p:cNvSpPr txBox="1">
            <a:spLocks noChangeArrowheads="1"/>
          </p:cNvSpPr>
          <p:nvPr/>
        </p:nvSpPr>
        <p:spPr bwMode="auto">
          <a:xfrm>
            <a:off x="1828800" y="1828800"/>
            <a:ext cx="1350963" cy="884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chemeClr val="bg1"/>
                </a:solidFill>
                <a:latin typeface="News Gothic MT" pitchFamily="34" charset="0"/>
              </a:rPr>
              <a:t>Soleus</a:t>
            </a:r>
            <a:endParaRPr lang="en-US" sz="2000" b="1" i="1">
              <a:solidFill>
                <a:schemeClr val="bg1"/>
              </a:solidFill>
              <a:latin typeface="News Gothic MT" pitchFamily="34" charset="0"/>
            </a:endParaRPr>
          </a:p>
          <a:p>
            <a:endParaRPr lang="en-US"/>
          </a:p>
        </p:txBody>
      </p:sp>
      <p:sp>
        <p:nvSpPr>
          <p:cNvPr id="9226" name="Line 10"/>
          <p:cNvSpPr>
            <a:spLocks noChangeShapeType="1"/>
          </p:cNvSpPr>
          <p:nvPr/>
        </p:nvSpPr>
        <p:spPr bwMode="auto">
          <a:xfrm>
            <a:off x="3276600" y="2286000"/>
            <a:ext cx="1143000" cy="76200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4953000"/>
            <a:ext cx="1130300" cy="1238801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>
              <a:tabLst>
                <a:tab pos="800100" algn="l"/>
              </a:tabLst>
            </a:pPr>
            <a:r>
              <a:rPr lang="en-US" sz="16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Obturator</a:t>
            </a:r>
          </a:p>
          <a:p>
            <a:pPr>
              <a:tabLst>
                <a:tab pos="800100" algn="l"/>
              </a:tabLst>
            </a:pPr>
            <a:endParaRPr lang="en-US" sz="16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>
              <a:tabLst>
                <a:tab pos="800100" algn="l"/>
              </a:tabLst>
            </a:pPr>
            <a:endParaRPr lang="en-US" sz="9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>
              <a:tabLst>
                <a:tab pos="800100" algn="l"/>
              </a:tabLst>
            </a:pPr>
            <a:r>
              <a:rPr lang="en-US" sz="16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(Sciatic)</a:t>
            </a:r>
          </a:p>
          <a:p>
            <a:pPr>
              <a:tabLst>
                <a:tab pos="800100" algn="l"/>
              </a:tabLst>
            </a:pPr>
            <a:r>
              <a:rPr lang="en-US" sz="16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Peroneal</a:t>
            </a:r>
            <a:endParaRPr lang="en-US" sz="16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xmlns:p14="http://schemas.microsoft.com/office/powerpoint/2010/main" advClick="0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CalfDee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97013" y="0"/>
            <a:ext cx="614838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1026" descr="CalfPhot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25700" y="0"/>
            <a:ext cx="42926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42" name="Object 0"/>
          <p:cNvGraphicFramePr>
            <a:graphicFrameLocks noChangeAspect="1"/>
          </p:cNvGraphicFramePr>
          <p:nvPr/>
        </p:nvGraphicFramePr>
        <p:xfrm>
          <a:off x="3740150" y="304800"/>
          <a:ext cx="1744663" cy="655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8" name="Image" r:id="rId3" imgW="292683" imgH="1097282" progId="Photoshop.Image.5">
                  <p:embed/>
                </p:oleObj>
              </mc:Choice>
              <mc:Fallback>
                <p:oleObj name="Image" r:id="rId3" imgW="292683" imgH="1097282" progId="Photoshop.Image.5">
                  <p:embed/>
                  <p:pic>
                    <p:nvPicPr>
                      <p:cNvPr id="0" name="Object 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40150" y="304800"/>
                        <a:ext cx="1744663" cy="6553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43" name="Object 1"/>
          <p:cNvGraphicFramePr>
            <a:graphicFrameLocks noChangeAspect="1"/>
          </p:cNvGraphicFramePr>
          <p:nvPr/>
        </p:nvGraphicFramePr>
        <p:xfrm>
          <a:off x="8213725" y="0"/>
          <a:ext cx="930275" cy="297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9" name="Image" r:id="rId5" imgW="1601130" imgH="4638193" progId="Photoshop.Image.5">
                  <p:embed/>
                </p:oleObj>
              </mc:Choice>
              <mc:Fallback>
                <p:oleObj name="Image" r:id="rId5" imgW="1601130" imgH="4638193" progId="Photoshop.Image.5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13725" y="0"/>
                        <a:ext cx="930275" cy="297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44" name="Object 2"/>
          <p:cNvGraphicFramePr>
            <a:graphicFrameLocks noChangeAspect="1"/>
          </p:cNvGraphicFramePr>
          <p:nvPr/>
        </p:nvGraphicFramePr>
        <p:xfrm>
          <a:off x="7948613" y="3048000"/>
          <a:ext cx="1195387" cy="289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0" name="Image" r:id="rId7" imgW="417612" imgH="1011938" progId="Photoshop.Image.5">
                  <p:embed/>
                </p:oleObj>
              </mc:Choice>
              <mc:Fallback>
                <p:oleObj name="Image" r:id="rId7" imgW="417612" imgH="1011938" progId="Photoshop.Image.5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48613" y="3048000"/>
                        <a:ext cx="1195387" cy="2895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45" name="Object 3"/>
          <p:cNvGraphicFramePr>
            <a:graphicFrameLocks noChangeAspect="1"/>
          </p:cNvGraphicFramePr>
          <p:nvPr/>
        </p:nvGraphicFramePr>
        <p:xfrm>
          <a:off x="0" y="3913188"/>
          <a:ext cx="3429000" cy="2944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1" name="Image" r:id="rId9" imgW="820053" imgH="954026" progId="Photoshop.Image.5">
                  <p:embed/>
                </p:oleObj>
              </mc:Choice>
              <mc:Fallback>
                <p:oleObj name="Image" r:id="rId9" imgW="820053" imgH="954026" progId="Photoshop.Image.5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-1401" t="25327" r="11934" b="8554"/>
                      <a:stretch>
                        <a:fillRect/>
                      </a:stretch>
                    </p:blipFill>
                    <p:spPr bwMode="auto">
                      <a:xfrm>
                        <a:off x="0" y="3913188"/>
                        <a:ext cx="3429000" cy="29448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46" name="Object 4"/>
          <p:cNvGraphicFramePr>
            <a:graphicFrameLocks noChangeAspect="1"/>
          </p:cNvGraphicFramePr>
          <p:nvPr/>
        </p:nvGraphicFramePr>
        <p:xfrm>
          <a:off x="6934200" y="5784850"/>
          <a:ext cx="2209800" cy="1073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2" name="Image" r:id="rId11" imgW="4930462" imgH="1969643" progId="Photoshop.Image.5">
                  <p:embed/>
                </p:oleObj>
              </mc:Choice>
              <mc:Fallback>
                <p:oleObj name="Image" r:id="rId11" imgW="4930462" imgH="1969643" progId="Photoshop.Image.5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34200" y="5784850"/>
                        <a:ext cx="2209800" cy="1073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47" name="Text Box 7"/>
          <p:cNvSpPr txBox="1">
            <a:spLocks noChangeArrowheads="1"/>
          </p:cNvSpPr>
          <p:nvPr/>
        </p:nvSpPr>
        <p:spPr bwMode="auto">
          <a:xfrm>
            <a:off x="136525" y="0"/>
            <a:ext cx="3273425" cy="155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3200" b="1">
                <a:solidFill>
                  <a:srgbClr val="009900"/>
                </a:solidFill>
                <a:latin typeface="News Gothic MT" pitchFamily="34" charset="0"/>
              </a:rPr>
              <a:t>Inferior/Anterior</a:t>
            </a:r>
          </a:p>
          <a:p>
            <a:pPr algn="ctr"/>
            <a:r>
              <a:rPr lang="en-US" sz="3200" b="1">
                <a:solidFill>
                  <a:srgbClr val="009900"/>
                </a:solidFill>
                <a:latin typeface="News Gothic MT" pitchFamily="34" charset="0"/>
              </a:rPr>
              <a:t>(Caudal/ventral)</a:t>
            </a:r>
          </a:p>
          <a:p>
            <a:pPr algn="ctr"/>
            <a:endParaRPr lang="en-US" sz="3200" b="1">
              <a:solidFill>
                <a:srgbClr val="009900"/>
              </a:solidFill>
              <a:latin typeface="News Gothic MT" pitchFamily="34" charset="0"/>
            </a:endParaRPr>
          </a:p>
        </p:txBody>
      </p:sp>
      <p:sp>
        <p:nvSpPr>
          <p:cNvPr id="10248" name="Text Box 8"/>
          <p:cNvSpPr txBox="1">
            <a:spLocks noChangeArrowheads="1"/>
          </p:cNvSpPr>
          <p:nvPr/>
        </p:nvSpPr>
        <p:spPr bwMode="auto">
          <a:xfrm>
            <a:off x="5715000" y="381000"/>
            <a:ext cx="205740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solidFill>
                  <a:schemeClr val="bg1"/>
                </a:solidFill>
                <a:latin typeface="News Gothic MT" pitchFamily="34" charset="0"/>
              </a:rPr>
              <a:t>SCIATIC NERVE (TIBIAL) </a:t>
            </a:r>
          </a:p>
        </p:txBody>
      </p:sp>
      <p:sp>
        <p:nvSpPr>
          <p:cNvPr id="10249" name="Text Box 9"/>
          <p:cNvSpPr txBox="1">
            <a:spLocks noChangeArrowheads="1"/>
          </p:cNvSpPr>
          <p:nvPr/>
        </p:nvSpPr>
        <p:spPr bwMode="auto">
          <a:xfrm>
            <a:off x="1219200" y="1676400"/>
            <a:ext cx="1962150" cy="173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chemeClr val="bg1"/>
                </a:solidFill>
                <a:latin typeface="News Gothic MT" pitchFamily="34" charset="0"/>
              </a:rPr>
              <a:t>Flexor</a:t>
            </a:r>
          </a:p>
          <a:p>
            <a:r>
              <a:rPr lang="en-US" sz="2800" b="1">
                <a:solidFill>
                  <a:schemeClr val="bg1"/>
                </a:solidFill>
                <a:latin typeface="News Gothic MT" pitchFamily="34" charset="0"/>
              </a:rPr>
              <a:t>Digitorum </a:t>
            </a:r>
          </a:p>
          <a:p>
            <a:r>
              <a:rPr lang="en-US" sz="2800" b="1">
                <a:solidFill>
                  <a:schemeClr val="bg1"/>
                </a:solidFill>
                <a:latin typeface="News Gothic MT" pitchFamily="34" charset="0"/>
              </a:rPr>
              <a:t>Longus</a:t>
            </a:r>
            <a:endParaRPr lang="en-US" sz="2000" b="1" i="1">
              <a:solidFill>
                <a:schemeClr val="bg1"/>
              </a:solidFill>
              <a:latin typeface="News Gothic MT" pitchFamily="34" charset="0"/>
            </a:endParaRPr>
          </a:p>
          <a:p>
            <a:endParaRPr lang="en-US"/>
          </a:p>
        </p:txBody>
      </p:sp>
      <p:sp>
        <p:nvSpPr>
          <p:cNvPr id="10250" name="Line 10"/>
          <p:cNvSpPr>
            <a:spLocks noChangeShapeType="1"/>
          </p:cNvSpPr>
          <p:nvPr/>
        </p:nvSpPr>
        <p:spPr bwMode="auto">
          <a:xfrm>
            <a:off x="3124200" y="2819400"/>
            <a:ext cx="1371600" cy="91440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0251" name="Text Box 14"/>
          <p:cNvSpPr txBox="1">
            <a:spLocks noChangeArrowheads="1"/>
          </p:cNvSpPr>
          <p:nvPr/>
        </p:nvSpPr>
        <p:spPr bwMode="auto">
          <a:xfrm>
            <a:off x="6096000" y="2971800"/>
            <a:ext cx="1549400" cy="137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chemeClr val="bg1"/>
                </a:solidFill>
                <a:latin typeface="News Gothic MT" pitchFamily="34" charset="0"/>
              </a:rPr>
              <a:t>Flexor</a:t>
            </a:r>
          </a:p>
          <a:p>
            <a:r>
              <a:rPr lang="en-US" sz="2800" b="1">
                <a:solidFill>
                  <a:schemeClr val="bg1"/>
                </a:solidFill>
                <a:latin typeface="News Gothic MT" pitchFamily="34" charset="0"/>
              </a:rPr>
              <a:t>Hallucis</a:t>
            </a:r>
          </a:p>
          <a:p>
            <a:r>
              <a:rPr lang="en-US" sz="2800" b="1">
                <a:solidFill>
                  <a:schemeClr val="bg1"/>
                </a:solidFill>
                <a:latin typeface="News Gothic MT" pitchFamily="34" charset="0"/>
              </a:rPr>
              <a:t>Longus</a:t>
            </a:r>
          </a:p>
        </p:txBody>
      </p:sp>
      <p:sp>
        <p:nvSpPr>
          <p:cNvPr id="10252" name="Line 15"/>
          <p:cNvSpPr>
            <a:spLocks noChangeShapeType="1"/>
          </p:cNvSpPr>
          <p:nvPr/>
        </p:nvSpPr>
        <p:spPr bwMode="auto">
          <a:xfrm flipH="1">
            <a:off x="4953000" y="3352800"/>
            <a:ext cx="1066800" cy="53340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0" y="4953000"/>
            <a:ext cx="1130300" cy="1238801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>
              <a:tabLst>
                <a:tab pos="800100" algn="l"/>
              </a:tabLst>
            </a:pPr>
            <a:r>
              <a:rPr lang="en-US" sz="16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Obturator</a:t>
            </a:r>
          </a:p>
          <a:p>
            <a:pPr>
              <a:tabLst>
                <a:tab pos="800100" algn="l"/>
              </a:tabLst>
            </a:pPr>
            <a:endParaRPr lang="en-US" sz="16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>
              <a:tabLst>
                <a:tab pos="800100" algn="l"/>
              </a:tabLst>
            </a:pPr>
            <a:endParaRPr lang="en-US" sz="9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>
              <a:tabLst>
                <a:tab pos="800100" algn="l"/>
              </a:tabLst>
            </a:pPr>
            <a:r>
              <a:rPr lang="en-US" sz="16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(Sciatic)</a:t>
            </a:r>
          </a:p>
          <a:p>
            <a:pPr>
              <a:tabLst>
                <a:tab pos="800100" algn="l"/>
              </a:tabLst>
            </a:pPr>
            <a:r>
              <a:rPr lang="en-US" sz="16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Peroneal</a:t>
            </a:r>
            <a:endParaRPr lang="en-US" sz="16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xmlns:p14="http://schemas.microsoft.com/office/powerpoint/2010/main" advClick="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027" descr="Quads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36875" y="0"/>
            <a:ext cx="32702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CalfDeepPhot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51063" y="0"/>
            <a:ext cx="484028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266" name="Object 12"/>
          <p:cNvGraphicFramePr>
            <a:graphicFrameLocks noChangeAspect="1"/>
          </p:cNvGraphicFramePr>
          <p:nvPr/>
        </p:nvGraphicFramePr>
        <p:xfrm>
          <a:off x="3276600" y="1524000"/>
          <a:ext cx="3122613" cy="495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2" name="Image" r:id="rId3" imgW="518029" imgH="820053" progId="Photoshop.Image.5">
                  <p:embed/>
                </p:oleObj>
              </mc:Choice>
              <mc:Fallback>
                <p:oleObj name="Image" r:id="rId3" imgW="518029" imgH="820053" progId="Photoshop.Image.5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6600" y="1524000"/>
                        <a:ext cx="3122613" cy="4953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67" name="Object 3"/>
          <p:cNvGraphicFramePr>
            <a:graphicFrameLocks noChangeAspect="1"/>
          </p:cNvGraphicFramePr>
          <p:nvPr/>
        </p:nvGraphicFramePr>
        <p:xfrm>
          <a:off x="8213725" y="0"/>
          <a:ext cx="930275" cy="297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3" name="Image" r:id="rId5" imgW="1601130" imgH="4638193" progId="Photoshop.Image.5">
                  <p:embed/>
                </p:oleObj>
              </mc:Choice>
              <mc:Fallback>
                <p:oleObj name="Image" r:id="rId5" imgW="1601130" imgH="4638193" progId="Photoshop.Image.5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13725" y="0"/>
                        <a:ext cx="930275" cy="297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68" name="Object 4"/>
          <p:cNvGraphicFramePr>
            <a:graphicFrameLocks noChangeAspect="1"/>
          </p:cNvGraphicFramePr>
          <p:nvPr/>
        </p:nvGraphicFramePr>
        <p:xfrm>
          <a:off x="7948613" y="3048000"/>
          <a:ext cx="1195387" cy="289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4" name="Image" r:id="rId7" imgW="417612" imgH="1011938" progId="Photoshop.Image.5">
                  <p:embed/>
                </p:oleObj>
              </mc:Choice>
              <mc:Fallback>
                <p:oleObj name="Image" r:id="rId7" imgW="417612" imgH="1011938" progId="Photoshop.Image.5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48613" y="3048000"/>
                        <a:ext cx="1195387" cy="2895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69" name="Object 5"/>
          <p:cNvGraphicFramePr>
            <a:graphicFrameLocks noChangeAspect="1"/>
          </p:cNvGraphicFramePr>
          <p:nvPr/>
        </p:nvGraphicFramePr>
        <p:xfrm>
          <a:off x="0" y="3913188"/>
          <a:ext cx="3429000" cy="2944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5" name="Image" r:id="rId9" imgW="820053" imgH="954026" progId="Photoshop.Image.5">
                  <p:embed/>
                </p:oleObj>
              </mc:Choice>
              <mc:Fallback>
                <p:oleObj name="Image" r:id="rId9" imgW="820053" imgH="954026" progId="Photoshop.Image.5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-1401" t="25327" r="11934" b="8554"/>
                      <a:stretch>
                        <a:fillRect/>
                      </a:stretch>
                    </p:blipFill>
                    <p:spPr bwMode="auto">
                      <a:xfrm>
                        <a:off x="0" y="3913188"/>
                        <a:ext cx="3429000" cy="29448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70" name="Object 6"/>
          <p:cNvGraphicFramePr>
            <a:graphicFrameLocks noChangeAspect="1"/>
          </p:cNvGraphicFramePr>
          <p:nvPr/>
        </p:nvGraphicFramePr>
        <p:xfrm>
          <a:off x="6934200" y="5784850"/>
          <a:ext cx="2209800" cy="1073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6" name="Image" r:id="rId11" imgW="4930462" imgH="1969643" progId="Photoshop.Image.5">
                  <p:embed/>
                </p:oleObj>
              </mc:Choice>
              <mc:Fallback>
                <p:oleObj name="Image" r:id="rId11" imgW="4930462" imgH="1969643" progId="Photoshop.Image.5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34200" y="5784850"/>
                        <a:ext cx="2209800" cy="1073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71" name="Text Box 7"/>
          <p:cNvSpPr txBox="1">
            <a:spLocks noChangeArrowheads="1"/>
          </p:cNvSpPr>
          <p:nvPr/>
        </p:nvSpPr>
        <p:spPr bwMode="auto">
          <a:xfrm>
            <a:off x="136525" y="0"/>
            <a:ext cx="3275013" cy="204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3200" b="1">
                <a:solidFill>
                  <a:srgbClr val="009900"/>
                </a:solidFill>
                <a:latin typeface="News Gothic MT" pitchFamily="34" charset="0"/>
              </a:rPr>
              <a:t>Inferior/Anterior</a:t>
            </a:r>
          </a:p>
          <a:p>
            <a:pPr algn="ctr"/>
            <a:r>
              <a:rPr lang="en-US" sz="3200" b="1">
                <a:solidFill>
                  <a:srgbClr val="009900"/>
                </a:solidFill>
                <a:latin typeface="News Gothic MT" pitchFamily="34" charset="0"/>
              </a:rPr>
              <a:t>(Caudal/ventral)</a:t>
            </a:r>
          </a:p>
          <a:p>
            <a:pPr algn="ctr"/>
            <a:r>
              <a:rPr lang="en-US" sz="3200" b="1">
                <a:solidFill>
                  <a:srgbClr val="009900"/>
                </a:solidFill>
                <a:latin typeface="News Gothic MT" pitchFamily="34" charset="0"/>
              </a:rPr>
              <a:t>LATERAL HIP </a:t>
            </a:r>
          </a:p>
          <a:p>
            <a:pPr algn="ctr"/>
            <a:r>
              <a:rPr lang="en-US" sz="3200" b="1">
                <a:solidFill>
                  <a:srgbClr val="009900"/>
                </a:solidFill>
                <a:latin typeface="News Gothic MT" pitchFamily="34" charset="0"/>
              </a:rPr>
              <a:t>ROTATORS</a:t>
            </a:r>
          </a:p>
        </p:txBody>
      </p:sp>
      <p:sp>
        <p:nvSpPr>
          <p:cNvPr id="11272" name="Text Box 8"/>
          <p:cNvSpPr txBox="1">
            <a:spLocks noChangeArrowheads="1"/>
          </p:cNvSpPr>
          <p:nvPr/>
        </p:nvSpPr>
        <p:spPr bwMode="auto">
          <a:xfrm>
            <a:off x="6477000" y="3048000"/>
            <a:ext cx="19050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b="1">
                <a:solidFill>
                  <a:schemeClr val="bg1"/>
                </a:solidFill>
                <a:latin typeface="News Gothic MT" pitchFamily="34" charset="0"/>
              </a:rPr>
              <a:t>Quadratis Femoris</a:t>
            </a:r>
          </a:p>
        </p:txBody>
      </p:sp>
      <p:sp>
        <p:nvSpPr>
          <p:cNvPr id="11273" name="Line 10"/>
          <p:cNvSpPr>
            <a:spLocks noChangeShapeType="1"/>
          </p:cNvSpPr>
          <p:nvPr/>
        </p:nvSpPr>
        <p:spPr bwMode="auto">
          <a:xfrm flipH="1">
            <a:off x="5410200" y="4038600"/>
            <a:ext cx="1371600" cy="83820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1274" name="Text Box 11"/>
          <p:cNvSpPr txBox="1">
            <a:spLocks noChangeArrowheads="1"/>
          </p:cNvSpPr>
          <p:nvPr/>
        </p:nvSpPr>
        <p:spPr bwMode="auto">
          <a:xfrm>
            <a:off x="5715000" y="304800"/>
            <a:ext cx="1997075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b="1">
                <a:solidFill>
                  <a:schemeClr val="bg1"/>
                </a:solidFill>
                <a:latin typeface="News Gothic MT" pitchFamily="34" charset="0"/>
              </a:rPr>
              <a:t>SCIATIC NERVE (TIBIAL)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4953000"/>
            <a:ext cx="1130300" cy="1238801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>
              <a:tabLst>
                <a:tab pos="800100" algn="l"/>
              </a:tabLst>
            </a:pPr>
            <a:r>
              <a:rPr lang="en-US" sz="16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Obturator</a:t>
            </a:r>
          </a:p>
          <a:p>
            <a:pPr>
              <a:tabLst>
                <a:tab pos="800100" algn="l"/>
              </a:tabLst>
            </a:pPr>
            <a:endParaRPr lang="en-US" sz="16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>
              <a:tabLst>
                <a:tab pos="800100" algn="l"/>
              </a:tabLst>
            </a:pPr>
            <a:endParaRPr lang="en-US" sz="9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>
              <a:tabLst>
                <a:tab pos="800100" algn="l"/>
              </a:tabLst>
            </a:pPr>
            <a:r>
              <a:rPr lang="en-US" sz="16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(Sciatic)</a:t>
            </a:r>
          </a:p>
          <a:p>
            <a:pPr>
              <a:tabLst>
                <a:tab pos="800100" algn="l"/>
              </a:tabLst>
            </a:pPr>
            <a:r>
              <a:rPr lang="en-US" sz="16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Peroneal</a:t>
            </a:r>
            <a:endParaRPr lang="en-US" sz="16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xmlns:p14="http://schemas.microsoft.com/office/powerpoint/2010/main" advClick="0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Hi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63700" y="0"/>
            <a:ext cx="58150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4" descr="FootBon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34925"/>
            <a:ext cx="7620000" cy="678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3" descr="Foot-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-1905000"/>
            <a:ext cx="7918450" cy="838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Foot-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7963" y="0"/>
            <a:ext cx="61849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Foot-Layer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8763" y="0"/>
            <a:ext cx="608488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Foot-Layer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5913" y="0"/>
            <a:ext cx="59721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Foot-Layer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87488" y="0"/>
            <a:ext cx="61690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Foot-Layer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0013" y="0"/>
            <a:ext cx="64039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026" descr="QuadsPhot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63763" y="0"/>
            <a:ext cx="481488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6157913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1" name="Text Box 3"/>
          <p:cNvSpPr txBox="1">
            <a:spLocks noChangeArrowheads="1"/>
          </p:cNvSpPr>
          <p:nvPr/>
        </p:nvSpPr>
        <p:spPr bwMode="auto">
          <a:xfrm>
            <a:off x="3657600" y="2438400"/>
            <a:ext cx="762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rgbClr val="0000FF"/>
                </a:solidFill>
                <a:latin typeface="Arial" pitchFamily="34" charset="0"/>
              </a:rPr>
              <a:t>TDH</a:t>
            </a:r>
          </a:p>
        </p:txBody>
      </p:sp>
      <p:sp>
        <p:nvSpPr>
          <p:cNvPr id="63492" name="Text Box 4"/>
          <p:cNvSpPr txBox="1">
            <a:spLocks noChangeArrowheads="1"/>
          </p:cNvSpPr>
          <p:nvPr/>
        </p:nvSpPr>
        <p:spPr bwMode="auto">
          <a:xfrm>
            <a:off x="5638800" y="381000"/>
            <a:ext cx="3505200" cy="265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FFFFFF"/>
                </a:solidFill>
                <a:latin typeface="Arial" pitchFamily="34" charset="0"/>
              </a:rPr>
              <a:t>Extrinsic muscles:</a:t>
            </a:r>
          </a:p>
          <a:p>
            <a:pPr>
              <a:spcBef>
                <a:spcPct val="50000"/>
              </a:spcBef>
            </a:pPr>
            <a:r>
              <a:rPr lang="en-US" sz="2000">
                <a:solidFill>
                  <a:srgbClr val="FFFFFF"/>
                </a:solidFill>
                <a:latin typeface="Arial" pitchFamily="34" charset="0"/>
              </a:rPr>
              <a:t>Posterior compartment</a:t>
            </a:r>
          </a:p>
          <a:p>
            <a:pPr lvl="1">
              <a:spcBef>
                <a:spcPct val="50000"/>
              </a:spcBef>
            </a:pPr>
            <a:r>
              <a:rPr lang="en-US" sz="1800">
                <a:solidFill>
                  <a:srgbClr val="FFFFFF"/>
                </a:solidFill>
                <a:latin typeface="Arial" pitchFamily="34" charset="0"/>
              </a:rPr>
              <a:t>Superficial – triceps surae</a:t>
            </a:r>
          </a:p>
          <a:p>
            <a:pPr lvl="1">
              <a:spcBef>
                <a:spcPct val="50000"/>
              </a:spcBef>
            </a:pPr>
            <a:r>
              <a:rPr lang="en-US" sz="1800">
                <a:solidFill>
                  <a:srgbClr val="FFFFFF"/>
                </a:solidFill>
                <a:latin typeface="Arial" pitchFamily="34" charset="0"/>
              </a:rPr>
              <a:t>Deep - TDH</a:t>
            </a:r>
          </a:p>
          <a:p>
            <a:pPr>
              <a:spcBef>
                <a:spcPct val="50000"/>
              </a:spcBef>
            </a:pPr>
            <a:r>
              <a:rPr lang="en-US" sz="2000">
                <a:solidFill>
                  <a:srgbClr val="FFFFFF"/>
                </a:solidFill>
                <a:latin typeface="Arial" pitchFamily="34" charset="0"/>
              </a:rPr>
              <a:t>Anterior compartment</a:t>
            </a:r>
          </a:p>
          <a:p>
            <a:pPr>
              <a:spcBef>
                <a:spcPct val="50000"/>
              </a:spcBef>
            </a:pPr>
            <a:r>
              <a:rPr lang="en-US" sz="2000">
                <a:solidFill>
                  <a:srgbClr val="FFFFFF"/>
                </a:solidFill>
                <a:latin typeface="Arial" pitchFamily="34" charset="0"/>
              </a:rPr>
              <a:t>Lateral compartment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xmlns:p14="http://schemas.microsoft.com/office/powerpoint/2010/main" advClick="0"/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304800"/>
            <a:ext cx="6159500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15" name="Text Box 3"/>
          <p:cNvSpPr txBox="1">
            <a:spLocks noChangeArrowheads="1"/>
          </p:cNvSpPr>
          <p:nvPr/>
        </p:nvSpPr>
        <p:spPr bwMode="auto">
          <a:xfrm>
            <a:off x="5334000" y="1295400"/>
            <a:ext cx="35814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 b="1">
                <a:solidFill>
                  <a:srgbClr val="FFFFFF"/>
                </a:solidFill>
                <a:latin typeface="Arial" pitchFamily="34" charset="0"/>
              </a:rPr>
              <a:t>Posterior compartment</a:t>
            </a:r>
          </a:p>
          <a:p>
            <a:endParaRPr lang="en-US" sz="1800" b="1">
              <a:solidFill>
                <a:srgbClr val="FFFFFF"/>
              </a:solidFill>
              <a:latin typeface="Arial" pitchFamily="34" charset="0"/>
            </a:endParaRPr>
          </a:p>
          <a:p>
            <a:pPr lvl="1"/>
            <a:r>
              <a:rPr lang="en-US" sz="1800" b="1">
                <a:solidFill>
                  <a:srgbClr val="FFFFFF"/>
                </a:solidFill>
                <a:latin typeface="Arial" pitchFamily="34" charset="0"/>
              </a:rPr>
              <a:t>Deep – Tibialis posterior insertions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xmlns:p14="http://schemas.microsoft.com/office/powerpoint/2010/main" advClick="0"/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6157913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539" name="Text Box 3"/>
          <p:cNvSpPr txBox="1">
            <a:spLocks noChangeArrowheads="1"/>
          </p:cNvSpPr>
          <p:nvPr/>
        </p:nvSpPr>
        <p:spPr bwMode="auto">
          <a:xfrm>
            <a:off x="5257800" y="1371600"/>
            <a:ext cx="2895600" cy="2427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 b="1">
                <a:solidFill>
                  <a:srgbClr val="FFFFFF"/>
                </a:solidFill>
                <a:latin typeface="Arial" pitchFamily="34" charset="0"/>
              </a:rPr>
              <a:t>Posterior compartment</a:t>
            </a:r>
          </a:p>
          <a:p>
            <a:endParaRPr lang="en-US" sz="1800" b="1">
              <a:solidFill>
                <a:srgbClr val="FFFFFF"/>
              </a:solidFill>
              <a:latin typeface="Arial" pitchFamily="34" charset="0"/>
            </a:endParaRPr>
          </a:p>
          <a:p>
            <a:pPr lvl="1"/>
            <a:r>
              <a:rPr lang="en-US" sz="1800" b="1">
                <a:solidFill>
                  <a:srgbClr val="FFFFFF"/>
                </a:solidFill>
                <a:latin typeface="Arial" pitchFamily="34" charset="0"/>
              </a:rPr>
              <a:t>Deep – </a:t>
            </a:r>
          </a:p>
          <a:p>
            <a:pPr lvl="1"/>
            <a:r>
              <a:rPr lang="en-US" sz="1800" b="1">
                <a:solidFill>
                  <a:srgbClr val="FFFFFF"/>
                </a:solidFill>
                <a:latin typeface="Arial" pitchFamily="34" charset="0"/>
              </a:rPr>
              <a:t>Tibialis posterior</a:t>
            </a:r>
          </a:p>
          <a:p>
            <a:pPr lvl="1"/>
            <a:r>
              <a:rPr lang="en-US" sz="1800" b="1">
                <a:solidFill>
                  <a:srgbClr val="FFFFFF"/>
                </a:solidFill>
                <a:latin typeface="Arial" pitchFamily="34" charset="0"/>
              </a:rPr>
              <a:t>Flexor digitorum</a:t>
            </a:r>
          </a:p>
          <a:p>
            <a:pPr lvl="1"/>
            <a:r>
              <a:rPr lang="en-US" sz="1800" b="1">
                <a:solidFill>
                  <a:srgbClr val="FFFFFF"/>
                </a:solidFill>
                <a:latin typeface="Arial" pitchFamily="34" charset="0"/>
              </a:rPr>
              <a:t>Flexor hallicus longus insertions</a:t>
            </a:r>
          </a:p>
          <a:p>
            <a:pPr>
              <a:spcBef>
                <a:spcPct val="50000"/>
              </a:spcBef>
            </a:pPr>
            <a:endParaRPr lang="en-US" sz="1800">
              <a:solidFill>
                <a:srgbClr val="FFFFFF"/>
              </a:solidFill>
              <a:latin typeface="Arial" pitchFamily="34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xmlns:p14="http://schemas.microsoft.com/office/powerpoint/2010/main" advClick="0"/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6157913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63" name="Text Box 3"/>
          <p:cNvSpPr txBox="1">
            <a:spLocks noChangeArrowheads="1"/>
          </p:cNvSpPr>
          <p:nvPr/>
        </p:nvSpPr>
        <p:spPr bwMode="auto">
          <a:xfrm>
            <a:off x="381000" y="3733800"/>
            <a:ext cx="15240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>
                <a:solidFill>
                  <a:srgbClr val="FFFFFF"/>
                </a:solidFill>
                <a:latin typeface="Arial" pitchFamily="34" charset="0"/>
              </a:rPr>
              <a:t>Peroneus brevis</a:t>
            </a:r>
          </a:p>
        </p:txBody>
      </p:sp>
      <p:sp>
        <p:nvSpPr>
          <p:cNvPr id="66564" name="Line 4"/>
          <p:cNvSpPr>
            <a:spLocks noChangeShapeType="1"/>
          </p:cNvSpPr>
          <p:nvPr/>
        </p:nvSpPr>
        <p:spPr bwMode="auto">
          <a:xfrm flipV="1">
            <a:off x="1676400" y="3581400"/>
            <a:ext cx="5334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6565" name="Text Box 5"/>
          <p:cNvSpPr txBox="1">
            <a:spLocks noChangeArrowheads="1"/>
          </p:cNvSpPr>
          <p:nvPr/>
        </p:nvSpPr>
        <p:spPr bwMode="auto">
          <a:xfrm>
            <a:off x="3733800" y="4267200"/>
            <a:ext cx="2133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>
                <a:solidFill>
                  <a:srgbClr val="ED2403"/>
                </a:solidFill>
                <a:latin typeface="Arial" pitchFamily="34" charset="0"/>
              </a:rPr>
              <a:t>Peroneus longus</a:t>
            </a:r>
          </a:p>
        </p:txBody>
      </p:sp>
      <p:sp>
        <p:nvSpPr>
          <p:cNvPr id="66566" name="Line 6"/>
          <p:cNvSpPr>
            <a:spLocks noChangeShapeType="1"/>
          </p:cNvSpPr>
          <p:nvPr/>
        </p:nvSpPr>
        <p:spPr bwMode="auto">
          <a:xfrm flipH="1" flipV="1">
            <a:off x="2514600" y="4191000"/>
            <a:ext cx="1219200" cy="228600"/>
          </a:xfrm>
          <a:prstGeom prst="line">
            <a:avLst/>
          </a:prstGeom>
          <a:noFill/>
          <a:ln w="38100">
            <a:solidFill>
              <a:srgbClr val="ED2403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66567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85000" y="381000"/>
            <a:ext cx="2159000" cy="647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xmlns:p14="http://schemas.microsoft.com/office/powerpoint/2010/main" advClick="0"/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6157913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87" name="Text Box 3"/>
          <p:cNvSpPr txBox="1">
            <a:spLocks noChangeArrowheads="1"/>
          </p:cNvSpPr>
          <p:nvPr/>
        </p:nvSpPr>
        <p:spPr bwMode="auto">
          <a:xfrm>
            <a:off x="4800600" y="609600"/>
            <a:ext cx="3962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latin typeface="Arial" pitchFamily="34" charset="0"/>
              </a:rPr>
              <a:t>Anterior compartment</a:t>
            </a:r>
          </a:p>
        </p:txBody>
      </p:sp>
      <p:sp>
        <p:nvSpPr>
          <p:cNvPr id="67588" name="Text Box 4"/>
          <p:cNvSpPr txBox="1">
            <a:spLocks noChangeArrowheads="1"/>
          </p:cNvSpPr>
          <p:nvPr/>
        </p:nvSpPr>
        <p:spPr bwMode="auto">
          <a:xfrm>
            <a:off x="304800" y="3276600"/>
            <a:ext cx="2133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>
                <a:solidFill>
                  <a:srgbClr val="FFFFFF"/>
                </a:solidFill>
                <a:latin typeface="Arial" pitchFamily="34" charset="0"/>
              </a:rPr>
              <a:t>Tibialis anterior</a:t>
            </a:r>
          </a:p>
        </p:txBody>
      </p:sp>
      <p:sp>
        <p:nvSpPr>
          <p:cNvPr id="67589" name="Line 5"/>
          <p:cNvSpPr>
            <a:spLocks noChangeShapeType="1"/>
          </p:cNvSpPr>
          <p:nvPr/>
        </p:nvSpPr>
        <p:spPr bwMode="auto">
          <a:xfrm>
            <a:off x="2057400" y="3429000"/>
            <a:ext cx="990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7590" name="Text Box 6"/>
          <p:cNvSpPr txBox="1">
            <a:spLocks noChangeArrowheads="1"/>
          </p:cNvSpPr>
          <p:nvPr/>
        </p:nvSpPr>
        <p:spPr bwMode="auto">
          <a:xfrm>
            <a:off x="4343400" y="2133600"/>
            <a:ext cx="3200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>
                <a:solidFill>
                  <a:srgbClr val="FFFFFF"/>
                </a:solidFill>
                <a:latin typeface="Arial" pitchFamily="34" charset="0"/>
              </a:rPr>
              <a:t>Ext. hallicus longus</a:t>
            </a:r>
          </a:p>
        </p:txBody>
      </p:sp>
      <p:sp>
        <p:nvSpPr>
          <p:cNvPr id="67591" name="Line 7"/>
          <p:cNvSpPr>
            <a:spLocks noChangeShapeType="1"/>
          </p:cNvSpPr>
          <p:nvPr/>
        </p:nvSpPr>
        <p:spPr bwMode="auto">
          <a:xfrm flipH="1" flipV="1">
            <a:off x="2971800" y="2209800"/>
            <a:ext cx="1447800" cy="76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7592" name="Text Box 8"/>
          <p:cNvSpPr txBox="1">
            <a:spLocks noChangeArrowheads="1"/>
          </p:cNvSpPr>
          <p:nvPr/>
        </p:nvSpPr>
        <p:spPr bwMode="auto">
          <a:xfrm>
            <a:off x="3962400" y="2743200"/>
            <a:ext cx="2362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>
                <a:solidFill>
                  <a:srgbClr val="FFFFFF"/>
                </a:solidFill>
                <a:latin typeface="Arial" pitchFamily="34" charset="0"/>
              </a:rPr>
              <a:t>Ext. digitorum</a:t>
            </a:r>
          </a:p>
        </p:txBody>
      </p:sp>
      <p:sp>
        <p:nvSpPr>
          <p:cNvPr id="67593" name="Line 9"/>
          <p:cNvSpPr>
            <a:spLocks noChangeShapeType="1"/>
          </p:cNvSpPr>
          <p:nvPr/>
        </p:nvSpPr>
        <p:spPr bwMode="auto">
          <a:xfrm flipH="1">
            <a:off x="3810000" y="2895600"/>
            <a:ext cx="228600" cy="152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xmlns:p14="http://schemas.microsoft.com/office/powerpoint/2010/main" advClick="0"/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Dorsal INTRINSIC MUSCLES</a:t>
            </a:r>
          </a:p>
        </p:txBody>
      </p:sp>
      <p:pic>
        <p:nvPicPr>
          <p:cNvPr id="6861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1066800"/>
            <a:ext cx="5200650" cy="5181600"/>
          </a:xfrm>
          <a:noFill/>
        </p:spPr>
      </p:pic>
      <p:sp>
        <p:nvSpPr>
          <p:cNvPr id="68612" name="Text Box 4"/>
          <p:cNvSpPr txBox="1">
            <a:spLocks noChangeArrowheads="1"/>
          </p:cNvSpPr>
          <p:nvPr/>
        </p:nvSpPr>
        <p:spPr bwMode="auto">
          <a:xfrm>
            <a:off x="5791200" y="2286000"/>
            <a:ext cx="2895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>
                <a:solidFill>
                  <a:srgbClr val="FFFFFF"/>
                </a:solidFill>
                <a:latin typeface="Arial" pitchFamily="34" charset="0"/>
              </a:rPr>
              <a:t>Ext. dig. brevis</a:t>
            </a:r>
          </a:p>
        </p:txBody>
      </p:sp>
      <p:sp>
        <p:nvSpPr>
          <p:cNvPr id="68613" name="Line 5"/>
          <p:cNvSpPr>
            <a:spLocks noChangeShapeType="1"/>
          </p:cNvSpPr>
          <p:nvPr/>
        </p:nvSpPr>
        <p:spPr bwMode="auto">
          <a:xfrm flipH="1">
            <a:off x="2667000" y="2590800"/>
            <a:ext cx="3048000" cy="1600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xmlns:p14="http://schemas.microsoft.com/office/powerpoint/2010/main" advClick="0"/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62200" y="304800"/>
            <a:ext cx="4024313" cy="63246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  <p:sp>
        <p:nvSpPr>
          <p:cNvPr id="69635" name="Text Box 3"/>
          <p:cNvSpPr txBox="1">
            <a:spLocks noChangeArrowheads="1"/>
          </p:cNvSpPr>
          <p:nvPr/>
        </p:nvSpPr>
        <p:spPr bwMode="auto">
          <a:xfrm>
            <a:off x="3048000" y="685800"/>
            <a:ext cx="838200" cy="3968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latin typeface="Arial" pitchFamily="34" charset="0"/>
              </a:rPr>
              <a:t>EDL</a:t>
            </a:r>
          </a:p>
        </p:txBody>
      </p:sp>
      <p:sp>
        <p:nvSpPr>
          <p:cNvPr id="69636" name="Text Box 4"/>
          <p:cNvSpPr txBox="1">
            <a:spLocks noChangeArrowheads="1"/>
          </p:cNvSpPr>
          <p:nvPr/>
        </p:nvSpPr>
        <p:spPr bwMode="auto">
          <a:xfrm>
            <a:off x="3733800" y="990600"/>
            <a:ext cx="304800" cy="915988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>
                <a:latin typeface="Arial" pitchFamily="34" charset="0"/>
              </a:rPr>
              <a:t>EHL</a:t>
            </a:r>
          </a:p>
        </p:txBody>
      </p:sp>
      <p:sp>
        <p:nvSpPr>
          <p:cNvPr id="69637" name="Text Box 5"/>
          <p:cNvSpPr txBox="1">
            <a:spLocks noChangeArrowheads="1"/>
          </p:cNvSpPr>
          <p:nvPr/>
        </p:nvSpPr>
        <p:spPr bwMode="auto">
          <a:xfrm>
            <a:off x="3886200" y="457200"/>
            <a:ext cx="304800" cy="64135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>
                <a:solidFill>
                  <a:srgbClr val="0000FF"/>
                </a:solidFill>
                <a:latin typeface="Arial" pitchFamily="34" charset="0"/>
              </a:rPr>
              <a:t>TA</a:t>
            </a:r>
          </a:p>
        </p:txBody>
      </p:sp>
      <p:sp>
        <p:nvSpPr>
          <p:cNvPr id="69638" name="Text Box 6"/>
          <p:cNvSpPr txBox="1">
            <a:spLocks noChangeArrowheads="1"/>
          </p:cNvSpPr>
          <p:nvPr/>
        </p:nvSpPr>
        <p:spPr bwMode="auto">
          <a:xfrm>
            <a:off x="5715000" y="304800"/>
            <a:ext cx="2819400" cy="82232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Arial" pitchFamily="34" charset="0"/>
              </a:rPr>
              <a:t>DORSUM OF FOOT</a:t>
            </a:r>
          </a:p>
        </p:txBody>
      </p:sp>
      <p:sp>
        <p:nvSpPr>
          <p:cNvPr id="69639" name="Text Box 7"/>
          <p:cNvSpPr txBox="1">
            <a:spLocks noChangeArrowheads="1"/>
          </p:cNvSpPr>
          <p:nvPr/>
        </p:nvSpPr>
        <p:spPr bwMode="auto">
          <a:xfrm>
            <a:off x="5638800" y="1447800"/>
            <a:ext cx="2895600" cy="26828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chemeClr val="bg1"/>
                </a:solidFill>
                <a:latin typeface="Arial" pitchFamily="34" charset="0"/>
              </a:rPr>
              <a:t>EDL = extensor digitorum longus</a:t>
            </a:r>
          </a:p>
          <a:p>
            <a:pPr>
              <a:spcBef>
                <a:spcPct val="50000"/>
              </a:spcBef>
            </a:pPr>
            <a:r>
              <a:rPr lang="en-US" sz="2000">
                <a:solidFill>
                  <a:schemeClr val="bg1"/>
                </a:solidFill>
                <a:latin typeface="Arial" pitchFamily="34" charset="0"/>
              </a:rPr>
              <a:t>EHL = extensor hallucis longus</a:t>
            </a:r>
          </a:p>
          <a:p>
            <a:pPr>
              <a:spcBef>
                <a:spcPct val="50000"/>
              </a:spcBef>
            </a:pPr>
            <a:r>
              <a:rPr lang="en-US" sz="2000">
                <a:solidFill>
                  <a:schemeClr val="bg1"/>
                </a:solidFill>
                <a:latin typeface="Arial" pitchFamily="34" charset="0"/>
              </a:rPr>
              <a:t>TA = tibialis anterior</a:t>
            </a:r>
          </a:p>
          <a:p>
            <a:pPr>
              <a:spcBef>
                <a:spcPct val="50000"/>
              </a:spcBef>
            </a:pPr>
            <a:r>
              <a:rPr lang="en-US" sz="2000">
                <a:solidFill>
                  <a:schemeClr val="bg1"/>
                </a:solidFill>
                <a:latin typeface="Arial" pitchFamily="34" charset="0"/>
              </a:rPr>
              <a:t>EDB = extensor digitorum brevis</a:t>
            </a:r>
          </a:p>
        </p:txBody>
      </p:sp>
      <p:sp>
        <p:nvSpPr>
          <p:cNvPr id="69640" name="Text Box 8"/>
          <p:cNvSpPr txBox="1">
            <a:spLocks noChangeArrowheads="1"/>
          </p:cNvSpPr>
          <p:nvPr/>
        </p:nvSpPr>
        <p:spPr bwMode="auto">
          <a:xfrm>
            <a:off x="3048000" y="4038600"/>
            <a:ext cx="685800" cy="366713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>
                <a:latin typeface="Arial" pitchFamily="34" charset="0"/>
              </a:rPr>
              <a:t>EDB</a:t>
            </a:r>
          </a:p>
        </p:txBody>
      </p:sp>
      <p:sp>
        <p:nvSpPr>
          <p:cNvPr id="69641" name="Line 9"/>
          <p:cNvSpPr>
            <a:spLocks noChangeShapeType="1"/>
          </p:cNvSpPr>
          <p:nvPr/>
        </p:nvSpPr>
        <p:spPr bwMode="auto">
          <a:xfrm flipH="1">
            <a:off x="4419600" y="4876800"/>
            <a:ext cx="2743200" cy="76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69642" name="Text Box 10"/>
          <p:cNvSpPr txBox="1">
            <a:spLocks noChangeArrowheads="1"/>
          </p:cNvSpPr>
          <p:nvPr/>
        </p:nvSpPr>
        <p:spPr bwMode="auto">
          <a:xfrm>
            <a:off x="7467600" y="4343400"/>
            <a:ext cx="1447800" cy="13112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chemeClr val="bg1"/>
                </a:solidFill>
                <a:latin typeface="Arial" pitchFamily="34" charset="0"/>
              </a:rPr>
              <a:t>Tendon of extensor hallucis brevis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xmlns:p14="http://schemas.microsoft.com/office/powerpoint/2010/main" advClick="0"/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52400"/>
            <a:ext cx="6705600" cy="67056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  <p:sp>
        <p:nvSpPr>
          <p:cNvPr id="70659" name="Text Box 3"/>
          <p:cNvSpPr txBox="1">
            <a:spLocks noChangeArrowheads="1"/>
          </p:cNvSpPr>
          <p:nvPr/>
        </p:nvSpPr>
        <p:spPr bwMode="auto">
          <a:xfrm>
            <a:off x="3657600" y="4038600"/>
            <a:ext cx="762000" cy="82232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Arial" pitchFamily="34" charset="0"/>
              </a:rPr>
              <a:t>EDB</a:t>
            </a:r>
          </a:p>
        </p:txBody>
      </p:sp>
      <p:sp>
        <p:nvSpPr>
          <p:cNvPr id="70660" name="Text Box 4"/>
          <p:cNvSpPr txBox="1">
            <a:spLocks noChangeArrowheads="1"/>
          </p:cNvSpPr>
          <p:nvPr/>
        </p:nvSpPr>
        <p:spPr bwMode="auto">
          <a:xfrm>
            <a:off x="3124200" y="685800"/>
            <a:ext cx="838200" cy="4572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Arial" pitchFamily="34" charset="0"/>
              </a:rPr>
              <a:t>EDL</a:t>
            </a:r>
          </a:p>
        </p:txBody>
      </p:sp>
      <p:sp>
        <p:nvSpPr>
          <p:cNvPr id="70661" name="Text Box 5"/>
          <p:cNvSpPr txBox="1">
            <a:spLocks noChangeArrowheads="1"/>
          </p:cNvSpPr>
          <p:nvPr/>
        </p:nvSpPr>
        <p:spPr bwMode="auto">
          <a:xfrm>
            <a:off x="4419600" y="533400"/>
            <a:ext cx="3352800" cy="4572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chemeClr val="bg1"/>
                </a:solidFill>
                <a:latin typeface="Arial" pitchFamily="34" charset="0"/>
              </a:rPr>
              <a:t>Tibialis anterior tendon</a:t>
            </a:r>
          </a:p>
        </p:txBody>
      </p:sp>
      <p:sp>
        <p:nvSpPr>
          <p:cNvPr id="70662" name="Line 6"/>
          <p:cNvSpPr>
            <a:spLocks noChangeShapeType="1"/>
          </p:cNvSpPr>
          <p:nvPr/>
        </p:nvSpPr>
        <p:spPr bwMode="auto">
          <a:xfrm flipH="1" flipV="1">
            <a:off x="4191000" y="609600"/>
            <a:ext cx="3810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70663" name="Text Box 7"/>
          <p:cNvSpPr txBox="1">
            <a:spLocks noChangeArrowheads="1"/>
          </p:cNvSpPr>
          <p:nvPr/>
        </p:nvSpPr>
        <p:spPr bwMode="auto">
          <a:xfrm>
            <a:off x="6477000" y="1524000"/>
            <a:ext cx="2667000" cy="4572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Arial" pitchFamily="34" charset="0"/>
              </a:rPr>
              <a:t>LATERAL VIEW</a:t>
            </a:r>
          </a:p>
        </p:txBody>
      </p:sp>
      <p:sp>
        <p:nvSpPr>
          <p:cNvPr id="70664" name="Text Box 8"/>
          <p:cNvSpPr txBox="1">
            <a:spLocks noChangeArrowheads="1"/>
          </p:cNvSpPr>
          <p:nvPr/>
        </p:nvSpPr>
        <p:spPr bwMode="auto">
          <a:xfrm>
            <a:off x="4648200" y="1676400"/>
            <a:ext cx="2286000" cy="7016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chemeClr val="bg1"/>
                </a:solidFill>
                <a:latin typeface="Arial" pitchFamily="34" charset="0"/>
              </a:rPr>
              <a:t>Ext. hallucis longus</a:t>
            </a:r>
          </a:p>
        </p:txBody>
      </p:sp>
      <p:sp>
        <p:nvSpPr>
          <p:cNvPr id="70665" name="Line 9"/>
          <p:cNvSpPr>
            <a:spLocks noChangeShapeType="1"/>
          </p:cNvSpPr>
          <p:nvPr/>
        </p:nvSpPr>
        <p:spPr bwMode="auto">
          <a:xfrm flipH="1">
            <a:off x="4038600" y="1905000"/>
            <a:ext cx="4572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70666" name="Text Box 10"/>
          <p:cNvSpPr txBox="1">
            <a:spLocks noChangeArrowheads="1"/>
          </p:cNvSpPr>
          <p:nvPr/>
        </p:nvSpPr>
        <p:spPr bwMode="auto">
          <a:xfrm>
            <a:off x="3124200" y="4953000"/>
            <a:ext cx="685800" cy="4572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0000FF"/>
                </a:solidFill>
                <a:latin typeface="Arial" pitchFamily="34" charset="0"/>
              </a:rPr>
              <a:t>PB</a:t>
            </a:r>
          </a:p>
        </p:txBody>
      </p:sp>
      <p:sp>
        <p:nvSpPr>
          <p:cNvPr id="70667" name="Text Box 11"/>
          <p:cNvSpPr txBox="1">
            <a:spLocks noChangeArrowheads="1"/>
          </p:cNvSpPr>
          <p:nvPr/>
        </p:nvSpPr>
        <p:spPr bwMode="auto">
          <a:xfrm>
            <a:off x="1981200" y="4191000"/>
            <a:ext cx="533400" cy="82232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0000FF"/>
                </a:solidFill>
                <a:latin typeface="Arial" pitchFamily="34" charset="0"/>
              </a:rPr>
              <a:t>PL</a:t>
            </a:r>
          </a:p>
        </p:txBody>
      </p:sp>
      <p:sp>
        <p:nvSpPr>
          <p:cNvPr id="70668" name="Line 13"/>
          <p:cNvSpPr>
            <a:spLocks noChangeShapeType="1"/>
          </p:cNvSpPr>
          <p:nvPr/>
        </p:nvSpPr>
        <p:spPr bwMode="auto">
          <a:xfrm flipH="1">
            <a:off x="4114800" y="533400"/>
            <a:ext cx="4572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xmlns:p14="http://schemas.microsoft.com/office/powerpoint/2010/main" advClick="0"/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609600"/>
            <a:ext cx="6096000" cy="605472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  <p:sp>
        <p:nvSpPr>
          <p:cNvPr id="71683" name="Text Box 3"/>
          <p:cNvSpPr txBox="1">
            <a:spLocks noChangeArrowheads="1"/>
          </p:cNvSpPr>
          <p:nvPr/>
        </p:nvSpPr>
        <p:spPr bwMode="auto">
          <a:xfrm>
            <a:off x="4953000" y="1752600"/>
            <a:ext cx="2895600" cy="3968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chemeClr val="bg1"/>
                </a:solidFill>
                <a:latin typeface="Arial" pitchFamily="34" charset="0"/>
              </a:rPr>
              <a:t>ant. medial malleolar a.</a:t>
            </a:r>
          </a:p>
        </p:txBody>
      </p:sp>
      <p:sp>
        <p:nvSpPr>
          <p:cNvPr id="71684" name="Line 4"/>
          <p:cNvSpPr>
            <a:spLocks noChangeShapeType="1"/>
          </p:cNvSpPr>
          <p:nvPr/>
        </p:nvSpPr>
        <p:spPr bwMode="auto">
          <a:xfrm flipH="1">
            <a:off x="4191000" y="1981200"/>
            <a:ext cx="762000" cy="76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71685" name="Text Box 5"/>
          <p:cNvSpPr txBox="1">
            <a:spLocks noChangeArrowheads="1"/>
          </p:cNvSpPr>
          <p:nvPr/>
        </p:nvSpPr>
        <p:spPr bwMode="auto">
          <a:xfrm>
            <a:off x="381000" y="1600200"/>
            <a:ext cx="1676400" cy="7016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chemeClr val="bg1"/>
                </a:solidFill>
                <a:latin typeface="Arial" pitchFamily="34" charset="0"/>
              </a:rPr>
              <a:t>ant. lateral malleolar a.</a:t>
            </a:r>
          </a:p>
        </p:txBody>
      </p:sp>
      <p:sp>
        <p:nvSpPr>
          <p:cNvPr id="71686" name="Line 6"/>
          <p:cNvSpPr>
            <a:spLocks noChangeShapeType="1"/>
          </p:cNvSpPr>
          <p:nvPr/>
        </p:nvSpPr>
        <p:spPr bwMode="auto">
          <a:xfrm flipV="1">
            <a:off x="1676400" y="1752600"/>
            <a:ext cx="381000" cy="76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71687" name="Text Box 7"/>
          <p:cNvSpPr txBox="1">
            <a:spLocks noChangeArrowheads="1"/>
          </p:cNvSpPr>
          <p:nvPr/>
        </p:nvSpPr>
        <p:spPr bwMode="auto">
          <a:xfrm>
            <a:off x="3962400" y="914400"/>
            <a:ext cx="1219200" cy="7016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chemeClr val="bg1"/>
                </a:solidFill>
                <a:latin typeface="Arial" pitchFamily="34" charset="0"/>
              </a:rPr>
              <a:t>Ant. Tibial a.</a:t>
            </a:r>
          </a:p>
        </p:txBody>
      </p:sp>
      <p:sp>
        <p:nvSpPr>
          <p:cNvPr id="71688" name="Line 8"/>
          <p:cNvSpPr>
            <a:spLocks noChangeShapeType="1"/>
          </p:cNvSpPr>
          <p:nvPr/>
        </p:nvSpPr>
        <p:spPr bwMode="auto">
          <a:xfrm flipH="1">
            <a:off x="3124200" y="1143000"/>
            <a:ext cx="838200" cy="0"/>
          </a:xfrm>
          <a:prstGeom prst="line">
            <a:avLst/>
          </a:prstGeom>
          <a:noFill/>
          <a:ln w="57150">
            <a:solidFill>
              <a:srgbClr val="00FFFF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71689" name="Text Box 9"/>
          <p:cNvSpPr txBox="1">
            <a:spLocks noChangeArrowheads="1"/>
          </p:cNvSpPr>
          <p:nvPr/>
        </p:nvSpPr>
        <p:spPr bwMode="auto">
          <a:xfrm>
            <a:off x="228600" y="304800"/>
            <a:ext cx="2133600" cy="10064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chemeClr val="bg1"/>
                </a:solidFill>
                <a:latin typeface="Arial" pitchFamily="34" charset="0"/>
              </a:rPr>
              <a:t>Perforating branch of peroneal a.</a:t>
            </a:r>
          </a:p>
        </p:txBody>
      </p:sp>
      <p:sp>
        <p:nvSpPr>
          <p:cNvPr id="71690" name="Line 10"/>
          <p:cNvSpPr>
            <a:spLocks noChangeShapeType="1"/>
          </p:cNvSpPr>
          <p:nvPr/>
        </p:nvSpPr>
        <p:spPr bwMode="auto">
          <a:xfrm flipV="1">
            <a:off x="1524000" y="914400"/>
            <a:ext cx="12192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71691" name="Text Box 11"/>
          <p:cNvSpPr txBox="1">
            <a:spLocks noChangeArrowheads="1"/>
          </p:cNvSpPr>
          <p:nvPr/>
        </p:nvSpPr>
        <p:spPr bwMode="auto">
          <a:xfrm>
            <a:off x="4648200" y="3048000"/>
            <a:ext cx="1905000" cy="7016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chemeClr val="bg1"/>
                </a:solidFill>
                <a:latin typeface="Arial" pitchFamily="34" charset="0"/>
              </a:rPr>
              <a:t>Dorsalis pedis artery</a:t>
            </a:r>
          </a:p>
        </p:txBody>
      </p:sp>
      <p:sp>
        <p:nvSpPr>
          <p:cNvPr id="71692" name="Line 12"/>
          <p:cNvSpPr>
            <a:spLocks noChangeShapeType="1"/>
          </p:cNvSpPr>
          <p:nvPr/>
        </p:nvSpPr>
        <p:spPr bwMode="auto">
          <a:xfrm flipH="1">
            <a:off x="4343400" y="3276600"/>
            <a:ext cx="304800" cy="228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71693" name="Text Box 13"/>
          <p:cNvSpPr txBox="1">
            <a:spLocks noChangeArrowheads="1"/>
          </p:cNvSpPr>
          <p:nvPr/>
        </p:nvSpPr>
        <p:spPr bwMode="auto">
          <a:xfrm>
            <a:off x="4038600" y="4648200"/>
            <a:ext cx="1600200" cy="64135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>
                <a:solidFill>
                  <a:schemeClr val="bg1"/>
                </a:solidFill>
                <a:latin typeface="Arial" pitchFamily="34" charset="0"/>
              </a:rPr>
              <a:t>Lat. Tarsal branch </a:t>
            </a:r>
          </a:p>
        </p:txBody>
      </p:sp>
      <p:sp>
        <p:nvSpPr>
          <p:cNvPr id="71694" name="Line 14"/>
          <p:cNvSpPr>
            <a:spLocks noChangeShapeType="1"/>
          </p:cNvSpPr>
          <p:nvPr/>
        </p:nvSpPr>
        <p:spPr bwMode="auto">
          <a:xfrm flipH="1" flipV="1">
            <a:off x="3810000" y="4648200"/>
            <a:ext cx="304800" cy="15240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71695" name="Text Box 15"/>
          <p:cNvSpPr txBox="1">
            <a:spLocks noChangeArrowheads="1"/>
          </p:cNvSpPr>
          <p:nvPr/>
        </p:nvSpPr>
        <p:spPr bwMode="auto">
          <a:xfrm>
            <a:off x="0" y="3733800"/>
            <a:ext cx="1371600" cy="7016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chemeClr val="bg1"/>
                </a:solidFill>
                <a:latin typeface="Arial" pitchFamily="34" charset="0"/>
              </a:rPr>
              <a:t>peroneal a.</a:t>
            </a:r>
          </a:p>
        </p:txBody>
      </p:sp>
      <p:sp>
        <p:nvSpPr>
          <p:cNvPr id="71696" name="Line 16"/>
          <p:cNvSpPr>
            <a:spLocks noChangeShapeType="1"/>
          </p:cNvSpPr>
          <p:nvPr/>
        </p:nvSpPr>
        <p:spPr bwMode="auto">
          <a:xfrm>
            <a:off x="1295400" y="3886200"/>
            <a:ext cx="6858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71697" name="Text Box 17"/>
          <p:cNvSpPr txBox="1">
            <a:spLocks noChangeArrowheads="1"/>
          </p:cNvSpPr>
          <p:nvPr/>
        </p:nvSpPr>
        <p:spPr bwMode="auto">
          <a:xfrm>
            <a:off x="6019800" y="4648200"/>
            <a:ext cx="2667000" cy="7016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latin typeface="Arial" pitchFamily="34" charset="0"/>
              </a:rPr>
              <a:t>1</a:t>
            </a:r>
            <a:r>
              <a:rPr lang="en-US" sz="2000" baseline="30000">
                <a:latin typeface="Arial" pitchFamily="34" charset="0"/>
              </a:rPr>
              <a:t>st</a:t>
            </a:r>
            <a:r>
              <a:rPr lang="en-US" sz="2000">
                <a:latin typeface="Arial" pitchFamily="34" charset="0"/>
              </a:rPr>
              <a:t> dorsal metatarsal a.</a:t>
            </a:r>
          </a:p>
        </p:txBody>
      </p:sp>
      <p:sp>
        <p:nvSpPr>
          <p:cNvPr id="71698" name="Line 18"/>
          <p:cNvSpPr>
            <a:spLocks noChangeShapeType="1"/>
          </p:cNvSpPr>
          <p:nvPr/>
        </p:nvSpPr>
        <p:spPr bwMode="auto">
          <a:xfrm flipH="1">
            <a:off x="5562600" y="4800600"/>
            <a:ext cx="4572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71699" name="Text Box 19"/>
          <p:cNvSpPr txBox="1">
            <a:spLocks noChangeArrowheads="1"/>
          </p:cNvSpPr>
          <p:nvPr/>
        </p:nvSpPr>
        <p:spPr bwMode="auto">
          <a:xfrm>
            <a:off x="381000" y="5943600"/>
            <a:ext cx="2057400" cy="3968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chemeClr val="bg1"/>
                </a:solidFill>
                <a:latin typeface="Arial" pitchFamily="34" charset="0"/>
              </a:rPr>
              <a:t>Arcuate artery</a:t>
            </a:r>
          </a:p>
        </p:txBody>
      </p:sp>
      <p:sp>
        <p:nvSpPr>
          <p:cNvPr id="71700" name="Line 20"/>
          <p:cNvSpPr>
            <a:spLocks noChangeShapeType="1"/>
          </p:cNvSpPr>
          <p:nvPr/>
        </p:nvSpPr>
        <p:spPr bwMode="auto">
          <a:xfrm flipV="1">
            <a:off x="2057400" y="5867400"/>
            <a:ext cx="2590800" cy="304800"/>
          </a:xfrm>
          <a:prstGeom prst="line">
            <a:avLst/>
          </a:prstGeom>
          <a:noFill/>
          <a:ln w="38100">
            <a:solidFill>
              <a:srgbClr val="00FFFF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71701" name="Text Box 21"/>
          <p:cNvSpPr txBox="1">
            <a:spLocks noChangeArrowheads="1"/>
          </p:cNvSpPr>
          <p:nvPr/>
        </p:nvSpPr>
        <p:spPr bwMode="auto">
          <a:xfrm>
            <a:off x="6172200" y="990600"/>
            <a:ext cx="2971800" cy="3968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chemeClr val="bg1"/>
                </a:solidFill>
                <a:latin typeface="Arial" pitchFamily="34" charset="0"/>
              </a:rPr>
              <a:t>Anterio-lateral view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xmlns:p14="http://schemas.microsoft.com/office/powerpoint/2010/main" advClick="0"/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planter1s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0200" y="228600"/>
            <a:ext cx="6337300" cy="6284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overrideClrMapping bg1="dk2" tx1="lt1" bg2="dk1" tx2="lt2" accent1="accent1" accent2="accent2" accent3="accent3" accent4="accent4" accent5="accent5" accent6="accent6" hlink="hlink" folHlink="folHlink"/>
  </p:clrMapOvr>
  <p:transition xmlns:p14="http://schemas.microsoft.com/office/powerpoint/2010/main" advClick="0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21"/>
          <p:cNvGraphicFramePr>
            <a:graphicFrameLocks noChangeAspect="1"/>
          </p:cNvGraphicFramePr>
          <p:nvPr/>
        </p:nvGraphicFramePr>
        <p:xfrm>
          <a:off x="2286000" y="1828800"/>
          <a:ext cx="4705350" cy="3571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0" name="Image" r:id="rId3" imgW="1179678" imgH="896038" progId="Photoshop.Image.5">
                  <p:embed/>
                </p:oleObj>
              </mc:Choice>
              <mc:Fallback>
                <p:oleObj name="Image" r:id="rId3" imgW="1179678" imgH="896038" progId="Photoshop.Image.5">
                  <p:embed/>
                  <p:pic>
                    <p:nvPicPr>
                      <p:cNvPr id="0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0" y="1828800"/>
                        <a:ext cx="4705350" cy="3571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5" name="Object 2"/>
          <p:cNvGraphicFramePr>
            <a:graphicFrameLocks noChangeAspect="1"/>
          </p:cNvGraphicFramePr>
          <p:nvPr/>
        </p:nvGraphicFramePr>
        <p:xfrm>
          <a:off x="8213725" y="0"/>
          <a:ext cx="930275" cy="297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1" name="Image" r:id="rId5" imgW="1601130" imgH="4638193" progId="Photoshop.Image.5">
                  <p:embed/>
                </p:oleObj>
              </mc:Choice>
              <mc:Fallback>
                <p:oleObj name="Image" r:id="rId5" imgW="1601130" imgH="4638193" progId="Photoshop.Image.5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13725" y="0"/>
                        <a:ext cx="930275" cy="297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6" name="Object 3"/>
          <p:cNvGraphicFramePr>
            <a:graphicFrameLocks noChangeAspect="1"/>
          </p:cNvGraphicFramePr>
          <p:nvPr/>
        </p:nvGraphicFramePr>
        <p:xfrm>
          <a:off x="7948613" y="3048000"/>
          <a:ext cx="1195387" cy="289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2" name="Image" r:id="rId7" imgW="417612" imgH="1011938" progId="Photoshop.Image.5">
                  <p:embed/>
                </p:oleObj>
              </mc:Choice>
              <mc:Fallback>
                <p:oleObj name="Image" r:id="rId7" imgW="417612" imgH="1011938" progId="Photoshop.Image.5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48613" y="3048000"/>
                        <a:ext cx="1195387" cy="2895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7" name="Object 4"/>
          <p:cNvGraphicFramePr>
            <a:graphicFrameLocks noChangeAspect="1"/>
          </p:cNvGraphicFramePr>
          <p:nvPr/>
        </p:nvGraphicFramePr>
        <p:xfrm>
          <a:off x="0" y="4305300"/>
          <a:ext cx="2971800" cy="2552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3" name="Image" r:id="rId9" imgW="820053" imgH="954026" progId="Photoshop.Image.5">
                  <p:embed/>
                </p:oleObj>
              </mc:Choice>
              <mc:Fallback>
                <p:oleObj name="Image" r:id="rId9" imgW="820053" imgH="954026" progId="Photoshop.Image.5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-1401" t="25327" r="11934" b="8554"/>
                      <a:stretch>
                        <a:fillRect/>
                      </a:stretch>
                    </p:blipFill>
                    <p:spPr bwMode="auto">
                      <a:xfrm>
                        <a:off x="0" y="4305300"/>
                        <a:ext cx="2971800" cy="2552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8" name="Object 5"/>
          <p:cNvGraphicFramePr>
            <a:graphicFrameLocks noChangeAspect="1"/>
          </p:cNvGraphicFramePr>
          <p:nvPr/>
        </p:nvGraphicFramePr>
        <p:xfrm>
          <a:off x="6934200" y="5784850"/>
          <a:ext cx="2209800" cy="1073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4" name="Image" r:id="rId11" imgW="4930462" imgH="1969643" progId="Photoshop.Image.5">
                  <p:embed/>
                </p:oleObj>
              </mc:Choice>
              <mc:Fallback>
                <p:oleObj name="Image" r:id="rId11" imgW="4930462" imgH="1969643" progId="Photoshop.Image.5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34200" y="5784850"/>
                        <a:ext cx="2209800" cy="1073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9" name="Text Box 6"/>
          <p:cNvSpPr txBox="1">
            <a:spLocks noChangeArrowheads="1"/>
          </p:cNvSpPr>
          <p:nvPr/>
        </p:nvSpPr>
        <p:spPr bwMode="auto">
          <a:xfrm>
            <a:off x="23813" y="0"/>
            <a:ext cx="3705225" cy="155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News Gothic MT" pitchFamily="34" charset="0"/>
              </a:rPr>
              <a:t>Inferior/Posterior</a:t>
            </a:r>
          </a:p>
          <a:p>
            <a:pPr algn="ctr"/>
            <a:r>
              <a:rPr lang="en-US" sz="3200" b="1">
                <a:solidFill>
                  <a:srgbClr val="FF0000"/>
                </a:solidFill>
                <a:latin typeface="News Gothic MT" pitchFamily="34" charset="0"/>
              </a:rPr>
              <a:t>(Caudal/dorsal)</a:t>
            </a:r>
          </a:p>
          <a:p>
            <a:pPr algn="ctr"/>
            <a:r>
              <a:rPr lang="en-US" sz="3200" b="1">
                <a:solidFill>
                  <a:srgbClr val="FF0000"/>
                </a:solidFill>
                <a:latin typeface="News Gothic MT" pitchFamily="34" charset="0"/>
              </a:rPr>
              <a:t>GLUTEAL GROUP</a:t>
            </a:r>
          </a:p>
        </p:txBody>
      </p:sp>
      <p:sp>
        <p:nvSpPr>
          <p:cNvPr id="3080" name="Text Box 7"/>
          <p:cNvSpPr txBox="1">
            <a:spLocks noChangeArrowheads="1"/>
          </p:cNvSpPr>
          <p:nvPr/>
        </p:nvSpPr>
        <p:spPr bwMode="auto">
          <a:xfrm>
            <a:off x="3733800" y="457200"/>
            <a:ext cx="45196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chemeClr val="bg1"/>
                </a:solidFill>
                <a:latin typeface="News Gothic MT" pitchFamily="34" charset="0"/>
              </a:rPr>
              <a:t>SCIATIC NERVE (PERONEAL)</a:t>
            </a:r>
          </a:p>
        </p:txBody>
      </p:sp>
      <p:sp>
        <p:nvSpPr>
          <p:cNvPr id="3081" name="Text Box 9"/>
          <p:cNvSpPr txBox="1">
            <a:spLocks noChangeArrowheads="1"/>
          </p:cNvSpPr>
          <p:nvPr/>
        </p:nvSpPr>
        <p:spPr bwMode="auto">
          <a:xfrm>
            <a:off x="4191000" y="1219200"/>
            <a:ext cx="171608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chemeClr val="bg1"/>
                </a:solidFill>
                <a:latin typeface="News Gothic MT" pitchFamily="34" charset="0"/>
              </a:rPr>
              <a:t>Maximus</a:t>
            </a:r>
          </a:p>
        </p:txBody>
      </p:sp>
      <p:sp>
        <p:nvSpPr>
          <p:cNvPr id="3082" name="Text Box 10"/>
          <p:cNvSpPr txBox="1">
            <a:spLocks noChangeArrowheads="1"/>
          </p:cNvSpPr>
          <p:nvPr/>
        </p:nvSpPr>
        <p:spPr bwMode="auto">
          <a:xfrm>
            <a:off x="3886200" y="4343400"/>
            <a:ext cx="14351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chemeClr val="bg1"/>
                </a:solidFill>
                <a:latin typeface="News Gothic MT" pitchFamily="34" charset="0"/>
              </a:rPr>
              <a:t>Medius</a:t>
            </a:r>
          </a:p>
        </p:txBody>
      </p:sp>
      <p:sp>
        <p:nvSpPr>
          <p:cNvPr id="3083" name="Text Box 12"/>
          <p:cNvSpPr txBox="1">
            <a:spLocks noChangeArrowheads="1"/>
          </p:cNvSpPr>
          <p:nvPr/>
        </p:nvSpPr>
        <p:spPr bwMode="auto">
          <a:xfrm>
            <a:off x="0" y="2743200"/>
            <a:ext cx="176053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chemeClr val="bg1"/>
                </a:solidFill>
                <a:latin typeface="News Gothic MT" pitchFamily="34" charset="0"/>
              </a:rPr>
              <a:t>Minumus</a:t>
            </a:r>
          </a:p>
        </p:txBody>
      </p:sp>
      <p:sp>
        <p:nvSpPr>
          <p:cNvPr id="3084" name="Line 14"/>
          <p:cNvSpPr>
            <a:spLocks noChangeShapeType="1"/>
          </p:cNvSpPr>
          <p:nvPr/>
        </p:nvSpPr>
        <p:spPr bwMode="auto">
          <a:xfrm flipH="1">
            <a:off x="5029200" y="1752600"/>
            <a:ext cx="76200" cy="121920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085" name="Line 15"/>
          <p:cNvSpPr>
            <a:spLocks noChangeShapeType="1"/>
          </p:cNvSpPr>
          <p:nvPr/>
        </p:nvSpPr>
        <p:spPr bwMode="auto">
          <a:xfrm flipH="1" flipV="1">
            <a:off x="3810000" y="2057400"/>
            <a:ext cx="685800" cy="213360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086" name="Line 16"/>
          <p:cNvSpPr>
            <a:spLocks noChangeShapeType="1"/>
          </p:cNvSpPr>
          <p:nvPr/>
        </p:nvSpPr>
        <p:spPr bwMode="auto">
          <a:xfrm flipV="1">
            <a:off x="4648200" y="2667000"/>
            <a:ext cx="1219200" cy="160020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087" name="Line 19"/>
          <p:cNvSpPr>
            <a:spLocks noChangeShapeType="1"/>
          </p:cNvSpPr>
          <p:nvPr/>
        </p:nvSpPr>
        <p:spPr bwMode="auto">
          <a:xfrm flipV="1">
            <a:off x="1981200" y="3048000"/>
            <a:ext cx="1524000" cy="7620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088" name="Text Box 22"/>
          <p:cNvSpPr txBox="1">
            <a:spLocks noChangeArrowheads="1"/>
          </p:cNvSpPr>
          <p:nvPr/>
        </p:nvSpPr>
        <p:spPr bwMode="auto">
          <a:xfrm>
            <a:off x="6858000" y="2133600"/>
            <a:ext cx="1828800" cy="173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b="1">
                <a:solidFill>
                  <a:schemeClr val="bg1"/>
                </a:solidFill>
                <a:latin typeface="News Gothic MT" pitchFamily="34" charset="0"/>
              </a:rPr>
              <a:t>Tensor Fascia Latae</a:t>
            </a:r>
          </a:p>
          <a:p>
            <a:endParaRPr lang="en-US"/>
          </a:p>
        </p:txBody>
      </p:sp>
      <p:sp>
        <p:nvSpPr>
          <p:cNvPr id="3089" name="Line 23"/>
          <p:cNvSpPr>
            <a:spLocks noChangeShapeType="1"/>
          </p:cNvSpPr>
          <p:nvPr/>
        </p:nvSpPr>
        <p:spPr bwMode="auto">
          <a:xfrm flipH="1" flipV="1">
            <a:off x="6400800" y="2971800"/>
            <a:ext cx="609600" cy="7620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0" y="5105400"/>
            <a:ext cx="1130300" cy="1238801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>
              <a:tabLst>
                <a:tab pos="800100" algn="l"/>
              </a:tabLst>
            </a:pPr>
            <a:r>
              <a:rPr lang="en-US" sz="16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Obturator</a:t>
            </a:r>
          </a:p>
          <a:p>
            <a:pPr>
              <a:tabLst>
                <a:tab pos="800100" algn="l"/>
              </a:tabLst>
            </a:pPr>
            <a:endParaRPr lang="en-US" sz="16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>
              <a:tabLst>
                <a:tab pos="800100" algn="l"/>
              </a:tabLst>
            </a:pPr>
            <a:endParaRPr lang="en-US" sz="9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>
              <a:tabLst>
                <a:tab pos="800100" algn="l"/>
              </a:tabLst>
            </a:pPr>
            <a:r>
              <a:rPr lang="en-US" sz="16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(Sciatic)</a:t>
            </a:r>
          </a:p>
          <a:p>
            <a:pPr>
              <a:tabLst>
                <a:tab pos="800100" algn="l"/>
              </a:tabLst>
            </a:pPr>
            <a:r>
              <a:rPr lang="en-US" sz="16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Peroneal</a:t>
            </a:r>
            <a:endParaRPr lang="en-US" sz="16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xmlns:p14="http://schemas.microsoft.com/office/powerpoint/2010/main" advClick="0"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1600" y="152400"/>
            <a:ext cx="6629400" cy="650875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  <p:sp>
        <p:nvSpPr>
          <p:cNvPr id="73731" name="Text Box 3"/>
          <p:cNvSpPr txBox="1">
            <a:spLocks noChangeArrowheads="1"/>
          </p:cNvSpPr>
          <p:nvPr/>
        </p:nvSpPr>
        <p:spPr bwMode="auto">
          <a:xfrm>
            <a:off x="5486400" y="3962400"/>
            <a:ext cx="2819400" cy="3968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latin typeface="Arial" pitchFamily="34" charset="0"/>
              </a:rPr>
              <a:t>Abductor hallicus m.</a:t>
            </a:r>
          </a:p>
        </p:txBody>
      </p:sp>
      <p:sp>
        <p:nvSpPr>
          <p:cNvPr id="73732" name="Line 4"/>
          <p:cNvSpPr>
            <a:spLocks noChangeShapeType="1"/>
          </p:cNvSpPr>
          <p:nvPr/>
        </p:nvSpPr>
        <p:spPr bwMode="auto">
          <a:xfrm flipH="1" flipV="1">
            <a:off x="5486400" y="3733800"/>
            <a:ext cx="609600" cy="304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73733" name="Text Box 5"/>
          <p:cNvSpPr txBox="1">
            <a:spLocks noChangeArrowheads="1"/>
          </p:cNvSpPr>
          <p:nvPr/>
        </p:nvSpPr>
        <p:spPr bwMode="auto">
          <a:xfrm>
            <a:off x="838200" y="3200400"/>
            <a:ext cx="2667000" cy="11588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latin typeface="Arial" pitchFamily="34" charset="0"/>
              </a:rPr>
              <a:t>Abductor digiti minimi m.</a:t>
            </a:r>
          </a:p>
          <a:p>
            <a:pPr>
              <a:spcBef>
                <a:spcPct val="50000"/>
              </a:spcBef>
            </a:pPr>
            <a:endParaRPr lang="en-US" sz="2000">
              <a:latin typeface="Arial" pitchFamily="34" charset="0"/>
            </a:endParaRPr>
          </a:p>
        </p:txBody>
      </p:sp>
      <p:sp>
        <p:nvSpPr>
          <p:cNvPr id="73734" name="Line 6"/>
          <p:cNvSpPr>
            <a:spLocks noChangeShapeType="1"/>
          </p:cNvSpPr>
          <p:nvPr/>
        </p:nvSpPr>
        <p:spPr bwMode="auto">
          <a:xfrm flipV="1">
            <a:off x="2362200" y="3505200"/>
            <a:ext cx="1524000" cy="228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73735" name="Text Box 7"/>
          <p:cNvSpPr txBox="1">
            <a:spLocks noChangeArrowheads="1"/>
          </p:cNvSpPr>
          <p:nvPr/>
        </p:nvSpPr>
        <p:spPr bwMode="auto">
          <a:xfrm>
            <a:off x="1295400" y="5638800"/>
            <a:ext cx="2133600" cy="10064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latin typeface="Arial" pitchFamily="34" charset="0"/>
              </a:rPr>
              <a:t>Calcaneal fat pad w/ medial calcaneal n.</a:t>
            </a:r>
          </a:p>
        </p:txBody>
      </p:sp>
      <p:sp>
        <p:nvSpPr>
          <p:cNvPr id="73736" name="Line 8"/>
          <p:cNvSpPr>
            <a:spLocks noChangeShapeType="1"/>
          </p:cNvSpPr>
          <p:nvPr/>
        </p:nvSpPr>
        <p:spPr bwMode="auto">
          <a:xfrm flipV="1">
            <a:off x="2819400" y="5715000"/>
            <a:ext cx="1676400" cy="533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73737" name="Text Box 9"/>
          <p:cNvSpPr txBox="1">
            <a:spLocks noChangeArrowheads="1"/>
          </p:cNvSpPr>
          <p:nvPr/>
        </p:nvSpPr>
        <p:spPr bwMode="auto">
          <a:xfrm>
            <a:off x="6400800" y="990600"/>
            <a:ext cx="2743200" cy="7016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latin typeface="Arial" pitchFamily="34" charset="0"/>
              </a:rPr>
              <a:t>Plantar cutaneous arch v.</a:t>
            </a:r>
          </a:p>
        </p:txBody>
      </p:sp>
      <p:sp>
        <p:nvSpPr>
          <p:cNvPr id="73738" name="Line 10"/>
          <p:cNvSpPr>
            <a:spLocks noChangeShapeType="1"/>
          </p:cNvSpPr>
          <p:nvPr/>
        </p:nvSpPr>
        <p:spPr bwMode="auto">
          <a:xfrm flipH="1">
            <a:off x="5410200" y="1371600"/>
            <a:ext cx="1066800" cy="5334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ransition xmlns:p14="http://schemas.microsoft.com/office/powerpoint/2010/main" advClick="0"/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6157913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755" name="Text Box 3"/>
          <p:cNvSpPr txBox="1">
            <a:spLocks noChangeArrowheads="1"/>
          </p:cNvSpPr>
          <p:nvPr/>
        </p:nvSpPr>
        <p:spPr bwMode="auto">
          <a:xfrm>
            <a:off x="4876800" y="304800"/>
            <a:ext cx="3962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1800">
              <a:latin typeface="Arial" pitchFamily="34" charset="0"/>
            </a:endParaRPr>
          </a:p>
        </p:txBody>
      </p:sp>
      <p:sp>
        <p:nvSpPr>
          <p:cNvPr id="74756" name="Text Box 4"/>
          <p:cNvSpPr txBox="1">
            <a:spLocks noChangeArrowheads="1"/>
          </p:cNvSpPr>
          <p:nvPr/>
        </p:nvSpPr>
        <p:spPr bwMode="auto">
          <a:xfrm>
            <a:off x="4876800" y="152400"/>
            <a:ext cx="3810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solidFill>
                  <a:schemeClr val="tx2"/>
                </a:solidFill>
                <a:latin typeface="Arial" pitchFamily="34" charset="0"/>
              </a:rPr>
              <a:t>Ventral INTRINSIC MUSCLES</a:t>
            </a:r>
          </a:p>
        </p:txBody>
      </p:sp>
      <p:sp>
        <p:nvSpPr>
          <p:cNvPr id="74757" name="Text Box 5"/>
          <p:cNvSpPr txBox="1">
            <a:spLocks noChangeArrowheads="1"/>
          </p:cNvSpPr>
          <p:nvPr/>
        </p:nvSpPr>
        <p:spPr bwMode="auto">
          <a:xfrm>
            <a:off x="228600" y="3810000"/>
            <a:ext cx="2133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>
                <a:latin typeface="Arial" pitchFamily="34" charset="0"/>
              </a:rPr>
              <a:t>“hypothenar”</a:t>
            </a:r>
          </a:p>
        </p:txBody>
      </p:sp>
      <p:sp>
        <p:nvSpPr>
          <p:cNvPr id="74758" name="Text Box 6"/>
          <p:cNvSpPr txBox="1">
            <a:spLocks noChangeArrowheads="1"/>
          </p:cNvSpPr>
          <p:nvPr/>
        </p:nvSpPr>
        <p:spPr bwMode="auto">
          <a:xfrm>
            <a:off x="3962400" y="3886200"/>
            <a:ext cx="2362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>
                <a:latin typeface="Arial" pitchFamily="34" charset="0"/>
              </a:rPr>
              <a:t>“thenar”</a:t>
            </a:r>
          </a:p>
        </p:txBody>
      </p:sp>
      <p:sp>
        <p:nvSpPr>
          <p:cNvPr id="74759" name="Line 7"/>
          <p:cNvSpPr>
            <a:spLocks noChangeShapeType="1"/>
          </p:cNvSpPr>
          <p:nvPr/>
        </p:nvSpPr>
        <p:spPr bwMode="auto">
          <a:xfrm flipH="1">
            <a:off x="3200400" y="2895600"/>
            <a:ext cx="26670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74760" name="Text Box 8"/>
          <p:cNvSpPr txBox="1">
            <a:spLocks noChangeArrowheads="1"/>
          </p:cNvSpPr>
          <p:nvPr/>
        </p:nvSpPr>
        <p:spPr bwMode="auto">
          <a:xfrm>
            <a:off x="6096000" y="2438400"/>
            <a:ext cx="2438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>
                <a:latin typeface="Arial" pitchFamily="34" charset="0"/>
              </a:rPr>
              <a:t>Flex. Digitorum brevis</a:t>
            </a:r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ransition xmlns:p14="http://schemas.microsoft.com/office/powerpoint/2010/main" advClick="0"/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0" y="103188"/>
            <a:ext cx="7010400" cy="675481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  <p:sp>
        <p:nvSpPr>
          <p:cNvPr id="75779" name="Text Box 3"/>
          <p:cNvSpPr txBox="1">
            <a:spLocks noChangeArrowheads="1"/>
          </p:cNvSpPr>
          <p:nvPr/>
        </p:nvSpPr>
        <p:spPr bwMode="auto">
          <a:xfrm>
            <a:off x="457200" y="685800"/>
            <a:ext cx="2743200" cy="3968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rgbClr val="0066FF"/>
                </a:solidFill>
                <a:latin typeface="Arial" pitchFamily="34" charset="0"/>
              </a:rPr>
              <a:t>LAYER 1</a:t>
            </a:r>
          </a:p>
        </p:txBody>
      </p:sp>
      <p:sp>
        <p:nvSpPr>
          <p:cNvPr id="75780" name="Text Box 4"/>
          <p:cNvSpPr txBox="1">
            <a:spLocks noChangeArrowheads="1"/>
          </p:cNvSpPr>
          <p:nvPr/>
        </p:nvSpPr>
        <p:spPr bwMode="auto">
          <a:xfrm>
            <a:off x="5943600" y="3657600"/>
            <a:ext cx="1905000" cy="10064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latin typeface="Arial" pitchFamily="34" charset="0"/>
              </a:rPr>
              <a:t>Flexor digitorum brevis</a:t>
            </a:r>
          </a:p>
        </p:txBody>
      </p:sp>
      <p:sp>
        <p:nvSpPr>
          <p:cNvPr id="75781" name="Line 5"/>
          <p:cNvSpPr>
            <a:spLocks noChangeShapeType="1"/>
          </p:cNvSpPr>
          <p:nvPr/>
        </p:nvSpPr>
        <p:spPr bwMode="auto">
          <a:xfrm flipH="1">
            <a:off x="4648200" y="4267200"/>
            <a:ext cx="12954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75782" name="Text Box 6"/>
          <p:cNvSpPr txBox="1">
            <a:spLocks noChangeArrowheads="1"/>
          </p:cNvSpPr>
          <p:nvPr/>
        </p:nvSpPr>
        <p:spPr bwMode="auto">
          <a:xfrm>
            <a:off x="4724400" y="4648200"/>
            <a:ext cx="762000" cy="366713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>
                <a:latin typeface="Arial" pitchFamily="34" charset="0"/>
              </a:rPr>
              <a:t>AbH</a:t>
            </a:r>
          </a:p>
        </p:txBody>
      </p:sp>
      <p:sp>
        <p:nvSpPr>
          <p:cNvPr id="75783" name="Text Box 7"/>
          <p:cNvSpPr txBox="1">
            <a:spLocks noChangeArrowheads="1"/>
          </p:cNvSpPr>
          <p:nvPr/>
        </p:nvSpPr>
        <p:spPr bwMode="auto">
          <a:xfrm>
            <a:off x="990600" y="5029200"/>
            <a:ext cx="2057400" cy="7016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latin typeface="Arial" pitchFamily="34" charset="0"/>
              </a:rPr>
              <a:t>Abductor digiti minimi m.</a:t>
            </a:r>
          </a:p>
        </p:txBody>
      </p:sp>
      <p:sp>
        <p:nvSpPr>
          <p:cNvPr id="75784" name="Line 8"/>
          <p:cNvSpPr>
            <a:spLocks noChangeShapeType="1"/>
          </p:cNvSpPr>
          <p:nvPr/>
        </p:nvSpPr>
        <p:spPr bwMode="auto">
          <a:xfrm flipV="1">
            <a:off x="2286000" y="5257800"/>
            <a:ext cx="1752600" cy="228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75785" name="Text Box 9"/>
          <p:cNvSpPr txBox="1">
            <a:spLocks noChangeArrowheads="1"/>
          </p:cNvSpPr>
          <p:nvPr/>
        </p:nvSpPr>
        <p:spPr bwMode="auto">
          <a:xfrm>
            <a:off x="1447800" y="3886200"/>
            <a:ext cx="1828800" cy="3968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latin typeface="Arial" pitchFamily="34" charset="0"/>
              </a:rPr>
              <a:t>Lat. Plantar n.</a:t>
            </a:r>
          </a:p>
        </p:txBody>
      </p:sp>
      <p:sp>
        <p:nvSpPr>
          <p:cNvPr id="75786" name="Line 10"/>
          <p:cNvSpPr>
            <a:spLocks noChangeShapeType="1"/>
          </p:cNvSpPr>
          <p:nvPr/>
        </p:nvSpPr>
        <p:spPr bwMode="auto">
          <a:xfrm flipV="1">
            <a:off x="3124200" y="4038600"/>
            <a:ext cx="7620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ransition xmlns:p14="http://schemas.microsoft.com/office/powerpoint/2010/main" advClick="0"/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273050"/>
            <a:ext cx="6629400" cy="658495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  <p:sp>
        <p:nvSpPr>
          <p:cNvPr id="76803" name="Text Box 3"/>
          <p:cNvSpPr txBox="1">
            <a:spLocks noChangeArrowheads="1"/>
          </p:cNvSpPr>
          <p:nvPr/>
        </p:nvSpPr>
        <p:spPr bwMode="auto">
          <a:xfrm>
            <a:off x="228600" y="914400"/>
            <a:ext cx="2362200" cy="16160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latin typeface="Arial" pitchFamily="34" charset="0"/>
              </a:rPr>
              <a:t>MOST VASCULATURE AND NERVES BETWEEN LAYERS 1 &amp; 2</a:t>
            </a:r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ransition xmlns:p14="http://schemas.microsoft.com/office/powerpoint/2010/main" advClick="0"/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0" y="0"/>
            <a:ext cx="33845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overrideClrMapping bg1="dk2" tx1="lt1" bg2="dk1" tx2="lt2" accent1="accent1" accent2="accent2" accent3="accent3" accent4="accent4" accent5="accent5" accent6="accent6" hlink="hlink" folHlink="folHlink"/>
  </p:clrMapOvr>
  <p:transition xmlns:p14="http://schemas.microsoft.com/office/powerpoint/2010/main" advClick="0"/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0400" y="0"/>
            <a:ext cx="27257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overrideClrMapping bg1="dk2" tx1="lt1" bg2="dk1" tx2="lt2" accent1="accent1" accent2="accent2" accent3="accent3" accent4="accent4" accent5="accent5" accent6="accent6" hlink="hlink" folHlink="folHlink"/>
  </p:clrMapOvr>
  <p:transition xmlns:p14="http://schemas.microsoft.com/office/powerpoint/2010/main" advClick="0"/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0" y="304800"/>
            <a:ext cx="3584575" cy="65532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  <p:sp>
        <p:nvSpPr>
          <p:cNvPr id="79875" name="Text Box 3"/>
          <p:cNvSpPr txBox="1">
            <a:spLocks noChangeArrowheads="1"/>
          </p:cNvSpPr>
          <p:nvPr/>
        </p:nvSpPr>
        <p:spPr bwMode="auto">
          <a:xfrm>
            <a:off x="304800" y="838200"/>
            <a:ext cx="2209800" cy="7016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latin typeface="Arial" pitchFamily="34" charset="0"/>
              </a:rPr>
              <a:t>LAYER 2, (MOSTLY)</a:t>
            </a:r>
          </a:p>
        </p:txBody>
      </p:sp>
      <p:sp>
        <p:nvSpPr>
          <p:cNvPr id="79876" name="Text Box 4"/>
          <p:cNvSpPr txBox="1">
            <a:spLocks noChangeArrowheads="1"/>
          </p:cNvSpPr>
          <p:nvPr/>
        </p:nvSpPr>
        <p:spPr bwMode="auto">
          <a:xfrm>
            <a:off x="914400" y="5029200"/>
            <a:ext cx="2895600" cy="3968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latin typeface="Arial" pitchFamily="34" charset="0"/>
              </a:rPr>
              <a:t>Quadratus plantae m.</a:t>
            </a:r>
          </a:p>
        </p:txBody>
      </p:sp>
      <p:sp>
        <p:nvSpPr>
          <p:cNvPr id="79877" name="Line 5"/>
          <p:cNvSpPr>
            <a:spLocks noChangeShapeType="1"/>
          </p:cNvSpPr>
          <p:nvPr/>
        </p:nvSpPr>
        <p:spPr bwMode="auto">
          <a:xfrm flipV="1">
            <a:off x="3429000" y="4419600"/>
            <a:ext cx="1219200" cy="762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79878" name="Text Box 6"/>
          <p:cNvSpPr txBox="1">
            <a:spLocks noChangeArrowheads="1"/>
          </p:cNvSpPr>
          <p:nvPr/>
        </p:nvSpPr>
        <p:spPr bwMode="auto">
          <a:xfrm>
            <a:off x="6172200" y="4114800"/>
            <a:ext cx="2133600" cy="7016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latin typeface="Arial" pitchFamily="34" charset="0"/>
              </a:rPr>
              <a:t>Flexor digitorum longus</a:t>
            </a:r>
          </a:p>
        </p:txBody>
      </p:sp>
      <p:sp>
        <p:nvSpPr>
          <p:cNvPr id="79879" name="Line 7"/>
          <p:cNvSpPr>
            <a:spLocks noChangeShapeType="1"/>
          </p:cNvSpPr>
          <p:nvPr/>
        </p:nvSpPr>
        <p:spPr bwMode="auto">
          <a:xfrm flipH="1" flipV="1">
            <a:off x="4876800" y="3962400"/>
            <a:ext cx="1371600" cy="533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79880" name="Text Box 8"/>
          <p:cNvSpPr txBox="1">
            <a:spLocks noChangeArrowheads="1"/>
          </p:cNvSpPr>
          <p:nvPr/>
        </p:nvSpPr>
        <p:spPr bwMode="auto">
          <a:xfrm>
            <a:off x="6096000" y="1981200"/>
            <a:ext cx="1981200" cy="3968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latin typeface="Arial" pitchFamily="34" charset="0"/>
              </a:rPr>
              <a:t>lumbricals</a:t>
            </a:r>
          </a:p>
        </p:txBody>
      </p:sp>
      <p:sp>
        <p:nvSpPr>
          <p:cNvPr id="79881" name="Line 9"/>
          <p:cNvSpPr>
            <a:spLocks noChangeShapeType="1"/>
          </p:cNvSpPr>
          <p:nvPr/>
        </p:nvSpPr>
        <p:spPr bwMode="auto">
          <a:xfrm flipH="1">
            <a:off x="5105400" y="2209800"/>
            <a:ext cx="990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79882" name="Line 10"/>
          <p:cNvSpPr>
            <a:spLocks noChangeShapeType="1"/>
          </p:cNvSpPr>
          <p:nvPr/>
        </p:nvSpPr>
        <p:spPr bwMode="auto">
          <a:xfrm flipH="1">
            <a:off x="5029200" y="2209800"/>
            <a:ext cx="1066800" cy="533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79883" name="Line 11"/>
          <p:cNvSpPr>
            <a:spLocks noChangeShapeType="1"/>
          </p:cNvSpPr>
          <p:nvPr/>
        </p:nvSpPr>
        <p:spPr bwMode="auto">
          <a:xfrm flipH="1">
            <a:off x="4724400" y="2209800"/>
            <a:ext cx="137160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79884" name="Line 12"/>
          <p:cNvSpPr>
            <a:spLocks noChangeShapeType="1"/>
          </p:cNvSpPr>
          <p:nvPr/>
        </p:nvSpPr>
        <p:spPr bwMode="auto">
          <a:xfrm flipH="1">
            <a:off x="4495800" y="2286000"/>
            <a:ext cx="1600200" cy="762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ransition xmlns:p14="http://schemas.microsoft.com/office/powerpoint/2010/main" advClick="0"/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62400" y="152400"/>
            <a:ext cx="2909888" cy="67056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  <p:sp>
        <p:nvSpPr>
          <p:cNvPr id="80899" name="Text Box 3"/>
          <p:cNvSpPr txBox="1">
            <a:spLocks noChangeArrowheads="1"/>
          </p:cNvSpPr>
          <p:nvPr/>
        </p:nvSpPr>
        <p:spPr bwMode="auto">
          <a:xfrm>
            <a:off x="228600" y="914400"/>
            <a:ext cx="2895600" cy="3968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latin typeface="Arial" pitchFamily="34" charset="0"/>
              </a:rPr>
              <a:t>LAYER 2 cont + 3</a:t>
            </a:r>
          </a:p>
        </p:txBody>
      </p:sp>
      <p:sp>
        <p:nvSpPr>
          <p:cNvPr id="80900" name="Text Box 4"/>
          <p:cNvSpPr txBox="1">
            <a:spLocks noChangeArrowheads="1"/>
          </p:cNvSpPr>
          <p:nvPr/>
        </p:nvSpPr>
        <p:spPr bwMode="auto">
          <a:xfrm>
            <a:off x="1981200" y="3048000"/>
            <a:ext cx="1981200" cy="3968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2000">
              <a:latin typeface="Arial" pitchFamily="34" charset="0"/>
            </a:endParaRPr>
          </a:p>
        </p:txBody>
      </p:sp>
      <p:sp>
        <p:nvSpPr>
          <p:cNvPr id="80901" name="Text Box 5"/>
          <p:cNvSpPr txBox="1">
            <a:spLocks noChangeArrowheads="1"/>
          </p:cNvSpPr>
          <p:nvPr/>
        </p:nvSpPr>
        <p:spPr bwMode="auto">
          <a:xfrm>
            <a:off x="1219200" y="3124200"/>
            <a:ext cx="2895600" cy="3968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latin typeface="Arial" pitchFamily="34" charset="0"/>
              </a:rPr>
              <a:t>Flexor digiti minimi</a:t>
            </a:r>
          </a:p>
        </p:txBody>
      </p:sp>
      <p:sp>
        <p:nvSpPr>
          <p:cNvPr id="80902" name="Line 6"/>
          <p:cNvSpPr>
            <a:spLocks noChangeShapeType="1"/>
          </p:cNvSpPr>
          <p:nvPr/>
        </p:nvSpPr>
        <p:spPr bwMode="auto">
          <a:xfrm>
            <a:off x="3657600" y="3352800"/>
            <a:ext cx="8382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80903" name="Text Box 7"/>
          <p:cNvSpPr txBox="1">
            <a:spLocks noChangeArrowheads="1"/>
          </p:cNvSpPr>
          <p:nvPr/>
        </p:nvSpPr>
        <p:spPr bwMode="auto">
          <a:xfrm>
            <a:off x="6781800" y="2819400"/>
            <a:ext cx="1905000" cy="3968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2000">
              <a:latin typeface="Arial" pitchFamily="34" charset="0"/>
            </a:endParaRPr>
          </a:p>
        </p:txBody>
      </p:sp>
      <p:sp>
        <p:nvSpPr>
          <p:cNvPr id="80904" name="Line 8"/>
          <p:cNvSpPr>
            <a:spLocks noChangeShapeType="1"/>
          </p:cNvSpPr>
          <p:nvPr/>
        </p:nvSpPr>
        <p:spPr bwMode="auto">
          <a:xfrm flipH="1">
            <a:off x="5943600" y="2895600"/>
            <a:ext cx="7620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80905" name="Line 9"/>
          <p:cNvSpPr>
            <a:spLocks noChangeShapeType="1"/>
          </p:cNvSpPr>
          <p:nvPr/>
        </p:nvSpPr>
        <p:spPr bwMode="auto">
          <a:xfrm flipH="1">
            <a:off x="6096000" y="2895600"/>
            <a:ext cx="6096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80906" name="Text Box 10"/>
          <p:cNvSpPr txBox="1">
            <a:spLocks noChangeArrowheads="1"/>
          </p:cNvSpPr>
          <p:nvPr/>
        </p:nvSpPr>
        <p:spPr bwMode="auto">
          <a:xfrm>
            <a:off x="6705600" y="2590800"/>
            <a:ext cx="1752600" cy="10064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latin typeface="Arial" pitchFamily="34" charset="0"/>
              </a:rPr>
              <a:t>Flexor hallucis brevis</a:t>
            </a:r>
          </a:p>
        </p:txBody>
      </p:sp>
      <p:sp>
        <p:nvSpPr>
          <p:cNvPr id="80907" name="Text Box 11"/>
          <p:cNvSpPr txBox="1">
            <a:spLocks noChangeArrowheads="1"/>
          </p:cNvSpPr>
          <p:nvPr/>
        </p:nvSpPr>
        <p:spPr bwMode="auto">
          <a:xfrm>
            <a:off x="6553200" y="1676400"/>
            <a:ext cx="2286000" cy="7016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latin typeface="Arial" pitchFamily="34" charset="0"/>
              </a:rPr>
              <a:t>Flexor hallucis longus tendon</a:t>
            </a:r>
          </a:p>
        </p:txBody>
      </p:sp>
      <p:sp>
        <p:nvSpPr>
          <p:cNvPr id="80908" name="Line 12"/>
          <p:cNvSpPr>
            <a:spLocks noChangeShapeType="1"/>
          </p:cNvSpPr>
          <p:nvPr/>
        </p:nvSpPr>
        <p:spPr bwMode="auto">
          <a:xfrm flipH="1">
            <a:off x="6248400" y="1981200"/>
            <a:ext cx="457200" cy="22860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ransition xmlns:p14="http://schemas.microsoft.com/office/powerpoint/2010/main" advClick="0"/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5000" y="228600"/>
            <a:ext cx="3736975" cy="66294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  <p:sp>
        <p:nvSpPr>
          <p:cNvPr id="81923" name="Text Box 3"/>
          <p:cNvSpPr txBox="1">
            <a:spLocks noChangeArrowheads="1"/>
          </p:cNvSpPr>
          <p:nvPr/>
        </p:nvSpPr>
        <p:spPr bwMode="auto">
          <a:xfrm>
            <a:off x="6019800" y="685800"/>
            <a:ext cx="2743200" cy="26828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i="1">
                <a:latin typeface="Arial" pitchFamily="34" charset="0"/>
              </a:rPr>
              <a:t>Muscles innervated  </a:t>
            </a:r>
          </a:p>
          <a:p>
            <a:pPr>
              <a:spcBef>
                <a:spcPct val="50000"/>
              </a:spcBef>
            </a:pPr>
            <a:r>
              <a:rPr lang="en-US" sz="2000" i="1">
                <a:latin typeface="Arial" pitchFamily="34" charset="0"/>
              </a:rPr>
              <a:t>by medial plantar n.:</a:t>
            </a:r>
          </a:p>
          <a:p>
            <a:pPr>
              <a:spcBef>
                <a:spcPct val="50000"/>
              </a:spcBef>
              <a:buClr>
                <a:schemeClr val="tx2"/>
              </a:buClr>
              <a:buFont typeface="Wingdings" pitchFamily="2" charset="2"/>
              <a:buChar char="§"/>
            </a:pPr>
            <a:r>
              <a:rPr lang="en-US" sz="2000">
                <a:latin typeface="Arial" pitchFamily="34" charset="0"/>
              </a:rPr>
              <a:t>Abductor hallicus</a:t>
            </a:r>
          </a:p>
          <a:p>
            <a:pPr>
              <a:spcBef>
                <a:spcPct val="50000"/>
              </a:spcBef>
              <a:buClr>
                <a:schemeClr val="tx2"/>
              </a:buClr>
              <a:buFont typeface="Wingdings" pitchFamily="2" charset="2"/>
              <a:buChar char="§"/>
            </a:pPr>
            <a:r>
              <a:rPr lang="en-US" sz="2000">
                <a:latin typeface="Arial" pitchFamily="34" charset="0"/>
              </a:rPr>
              <a:t>Flexor hallucis brevis</a:t>
            </a:r>
          </a:p>
          <a:p>
            <a:pPr>
              <a:spcBef>
                <a:spcPct val="50000"/>
              </a:spcBef>
              <a:buClr>
                <a:schemeClr val="tx2"/>
              </a:buClr>
              <a:buFont typeface="Wingdings" pitchFamily="2" charset="2"/>
              <a:buChar char="§"/>
            </a:pPr>
            <a:r>
              <a:rPr lang="en-US" sz="2000">
                <a:latin typeface="Arial" pitchFamily="34" charset="0"/>
              </a:rPr>
              <a:t>1</a:t>
            </a:r>
            <a:r>
              <a:rPr lang="en-US" sz="2000" baseline="30000">
                <a:latin typeface="Arial" pitchFamily="34" charset="0"/>
              </a:rPr>
              <a:t>st</a:t>
            </a:r>
            <a:r>
              <a:rPr lang="en-US" sz="2000">
                <a:latin typeface="Arial" pitchFamily="34" charset="0"/>
              </a:rPr>
              <a:t> &amp; 2</a:t>
            </a:r>
            <a:r>
              <a:rPr lang="en-US" sz="2000" baseline="30000">
                <a:latin typeface="Arial" pitchFamily="34" charset="0"/>
              </a:rPr>
              <a:t>nd</a:t>
            </a:r>
            <a:r>
              <a:rPr lang="en-US" sz="2000">
                <a:latin typeface="Arial" pitchFamily="34" charset="0"/>
              </a:rPr>
              <a:t> lumbricals</a:t>
            </a:r>
          </a:p>
          <a:p>
            <a:pPr>
              <a:spcBef>
                <a:spcPct val="50000"/>
              </a:spcBef>
            </a:pPr>
            <a:endParaRPr lang="en-US" sz="2000">
              <a:latin typeface="Arial" pitchFamily="34" charset="0"/>
            </a:endParaRPr>
          </a:p>
        </p:txBody>
      </p:sp>
      <p:sp>
        <p:nvSpPr>
          <p:cNvPr id="81924" name="Text Box 4"/>
          <p:cNvSpPr txBox="1">
            <a:spLocks noChangeArrowheads="1"/>
          </p:cNvSpPr>
          <p:nvPr/>
        </p:nvSpPr>
        <p:spPr bwMode="auto">
          <a:xfrm>
            <a:off x="533400" y="1295400"/>
            <a:ext cx="1600200" cy="7016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latin typeface="Arial" pitchFamily="34" charset="0"/>
              </a:rPr>
              <a:t>Deep plantar arch</a:t>
            </a:r>
          </a:p>
        </p:txBody>
      </p:sp>
      <p:sp>
        <p:nvSpPr>
          <p:cNvPr id="81925" name="Line 5"/>
          <p:cNvSpPr>
            <a:spLocks noChangeShapeType="1"/>
          </p:cNvSpPr>
          <p:nvPr/>
        </p:nvSpPr>
        <p:spPr bwMode="auto">
          <a:xfrm>
            <a:off x="1295400" y="1676400"/>
            <a:ext cx="2133600" cy="990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81926" name="Line 6"/>
          <p:cNvSpPr>
            <a:spLocks noChangeShapeType="1"/>
          </p:cNvSpPr>
          <p:nvPr/>
        </p:nvSpPr>
        <p:spPr bwMode="auto">
          <a:xfrm flipH="1" flipV="1">
            <a:off x="5105400" y="2362200"/>
            <a:ext cx="914400" cy="1752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81927" name="Line 7"/>
          <p:cNvSpPr>
            <a:spLocks noChangeShapeType="1"/>
          </p:cNvSpPr>
          <p:nvPr/>
        </p:nvSpPr>
        <p:spPr bwMode="auto">
          <a:xfrm flipH="1" flipV="1">
            <a:off x="4648200" y="2057400"/>
            <a:ext cx="1371600" cy="2133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81928" name="Text Box 8"/>
          <p:cNvSpPr txBox="1">
            <a:spLocks noChangeArrowheads="1"/>
          </p:cNvSpPr>
          <p:nvPr/>
        </p:nvSpPr>
        <p:spPr bwMode="auto">
          <a:xfrm>
            <a:off x="6324600" y="3962400"/>
            <a:ext cx="1676400" cy="13112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latin typeface="Arial" pitchFamily="34" charset="0"/>
              </a:rPr>
              <a:t>Medial plantar artery &amp; “arch”</a:t>
            </a:r>
          </a:p>
        </p:txBody>
      </p:sp>
      <p:sp>
        <p:nvSpPr>
          <p:cNvPr id="81929" name="Text Box 9"/>
          <p:cNvSpPr txBox="1">
            <a:spLocks noChangeArrowheads="1"/>
          </p:cNvSpPr>
          <p:nvPr/>
        </p:nvSpPr>
        <p:spPr bwMode="auto">
          <a:xfrm>
            <a:off x="1219200" y="4267200"/>
            <a:ext cx="1981200" cy="7016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latin typeface="Arial" pitchFamily="34" charset="0"/>
              </a:rPr>
              <a:t>Lateral plantar a.</a:t>
            </a:r>
          </a:p>
        </p:txBody>
      </p:sp>
      <p:sp>
        <p:nvSpPr>
          <p:cNvPr id="81930" name="Line 10"/>
          <p:cNvSpPr>
            <a:spLocks noChangeShapeType="1"/>
          </p:cNvSpPr>
          <p:nvPr/>
        </p:nvSpPr>
        <p:spPr bwMode="auto">
          <a:xfrm>
            <a:off x="3048000" y="4572000"/>
            <a:ext cx="914400" cy="381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ransition xmlns:p14="http://schemas.microsoft.com/office/powerpoint/2010/main" advClick="0"/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ext Box 2"/>
          <p:cNvSpPr txBox="1">
            <a:spLocks noChangeArrowheads="1"/>
          </p:cNvSpPr>
          <p:nvPr/>
        </p:nvSpPr>
        <p:spPr bwMode="auto">
          <a:xfrm>
            <a:off x="228600" y="533400"/>
            <a:ext cx="2438400" cy="3968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99FF33"/>
                </a:solidFill>
                <a:latin typeface="Arial" pitchFamily="34" charset="0"/>
              </a:rPr>
              <a:t>LAYER 3</a:t>
            </a:r>
          </a:p>
        </p:txBody>
      </p:sp>
      <p:pic>
        <p:nvPicPr>
          <p:cNvPr id="829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0400" y="228600"/>
            <a:ext cx="3162300" cy="64008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  <p:sp>
        <p:nvSpPr>
          <p:cNvPr id="82948" name="Text Box 4"/>
          <p:cNvSpPr txBox="1">
            <a:spLocks noChangeArrowheads="1"/>
          </p:cNvSpPr>
          <p:nvPr/>
        </p:nvSpPr>
        <p:spPr bwMode="auto">
          <a:xfrm>
            <a:off x="5943600" y="2133600"/>
            <a:ext cx="2286000" cy="11588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latin typeface="Arial" pitchFamily="34" charset="0"/>
              </a:rPr>
              <a:t>Flexor hallucis brevis</a:t>
            </a:r>
          </a:p>
          <a:p>
            <a:pPr>
              <a:spcBef>
                <a:spcPct val="50000"/>
              </a:spcBef>
            </a:pPr>
            <a:endParaRPr lang="en-US" sz="2000">
              <a:latin typeface="Arial" pitchFamily="34" charset="0"/>
            </a:endParaRPr>
          </a:p>
        </p:txBody>
      </p:sp>
      <p:sp>
        <p:nvSpPr>
          <p:cNvPr id="82949" name="Line 5"/>
          <p:cNvSpPr>
            <a:spLocks noChangeShapeType="1"/>
          </p:cNvSpPr>
          <p:nvPr/>
        </p:nvSpPr>
        <p:spPr bwMode="auto">
          <a:xfrm flipH="1">
            <a:off x="5181600" y="2438400"/>
            <a:ext cx="8382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82950" name="Line 6"/>
          <p:cNvSpPr>
            <a:spLocks noChangeShapeType="1"/>
          </p:cNvSpPr>
          <p:nvPr/>
        </p:nvSpPr>
        <p:spPr bwMode="auto">
          <a:xfrm flipH="1">
            <a:off x="5410200" y="2438400"/>
            <a:ext cx="609600" cy="381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82951" name="Text Box 7"/>
          <p:cNvSpPr txBox="1">
            <a:spLocks noChangeArrowheads="1"/>
          </p:cNvSpPr>
          <p:nvPr/>
        </p:nvSpPr>
        <p:spPr bwMode="auto">
          <a:xfrm>
            <a:off x="1066800" y="990600"/>
            <a:ext cx="1905000" cy="19208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latin typeface="Arial" pitchFamily="34" charset="0"/>
              </a:rPr>
              <a:t>Adductor hallicus </a:t>
            </a:r>
          </a:p>
          <a:p>
            <a:pPr>
              <a:spcBef>
                <a:spcPct val="50000"/>
              </a:spcBef>
            </a:pPr>
            <a:r>
              <a:rPr lang="en-US" sz="2000">
                <a:latin typeface="Arial" pitchFamily="34" charset="0"/>
              </a:rPr>
              <a:t>Transverse head</a:t>
            </a:r>
          </a:p>
          <a:p>
            <a:pPr>
              <a:spcBef>
                <a:spcPct val="50000"/>
              </a:spcBef>
            </a:pPr>
            <a:r>
              <a:rPr lang="en-US" sz="2000">
                <a:latin typeface="Arial" pitchFamily="34" charset="0"/>
              </a:rPr>
              <a:t>Oblique head</a:t>
            </a:r>
          </a:p>
        </p:txBody>
      </p:sp>
      <p:sp>
        <p:nvSpPr>
          <p:cNvPr id="82952" name="Line 8"/>
          <p:cNvSpPr>
            <a:spLocks noChangeShapeType="1"/>
          </p:cNvSpPr>
          <p:nvPr/>
        </p:nvSpPr>
        <p:spPr bwMode="auto">
          <a:xfrm>
            <a:off x="2819400" y="1905000"/>
            <a:ext cx="167640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82953" name="Line 9"/>
          <p:cNvSpPr>
            <a:spLocks noChangeShapeType="1"/>
          </p:cNvSpPr>
          <p:nvPr/>
        </p:nvSpPr>
        <p:spPr bwMode="auto">
          <a:xfrm>
            <a:off x="2438400" y="2438400"/>
            <a:ext cx="220980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82954" name="Text Box 10"/>
          <p:cNvSpPr txBox="1">
            <a:spLocks noChangeArrowheads="1"/>
          </p:cNvSpPr>
          <p:nvPr/>
        </p:nvSpPr>
        <p:spPr bwMode="auto">
          <a:xfrm>
            <a:off x="1905000" y="3429000"/>
            <a:ext cx="1600200" cy="7016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latin typeface="Arial" pitchFamily="34" charset="0"/>
              </a:rPr>
              <a:t>Flexor digitii minimii</a:t>
            </a:r>
          </a:p>
        </p:txBody>
      </p:sp>
      <p:sp>
        <p:nvSpPr>
          <p:cNvPr id="82955" name="Line 11"/>
          <p:cNvSpPr>
            <a:spLocks noChangeShapeType="1"/>
          </p:cNvSpPr>
          <p:nvPr/>
        </p:nvSpPr>
        <p:spPr bwMode="auto">
          <a:xfrm flipV="1">
            <a:off x="3124200" y="3581400"/>
            <a:ext cx="685800" cy="304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ransition xmlns:p14="http://schemas.microsoft.com/office/powerpoint/2010/main" advClick="0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TensorF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0450" y="0"/>
            <a:ext cx="44799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24200" y="381000"/>
            <a:ext cx="3065463" cy="62484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  <p:sp>
        <p:nvSpPr>
          <p:cNvPr id="83971" name="Text Box 3"/>
          <p:cNvSpPr txBox="1">
            <a:spLocks noChangeArrowheads="1"/>
          </p:cNvSpPr>
          <p:nvPr/>
        </p:nvSpPr>
        <p:spPr bwMode="auto">
          <a:xfrm>
            <a:off x="685800" y="685800"/>
            <a:ext cx="2362200" cy="7016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6699FF"/>
                </a:solidFill>
                <a:latin typeface="Arial" pitchFamily="34" charset="0"/>
              </a:rPr>
              <a:t>LAYER 4, MOSTLY</a:t>
            </a:r>
          </a:p>
        </p:txBody>
      </p:sp>
      <p:sp>
        <p:nvSpPr>
          <p:cNvPr id="83972" name="Text Box 4"/>
          <p:cNvSpPr txBox="1">
            <a:spLocks noChangeArrowheads="1"/>
          </p:cNvSpPr>
          <p:nvPr/>
        </p:nvSpPr>
        <p:spPr bwMode="auto">
          <a:xfrm>
            <a:off x="457200" y="1295400"/>
            <a:ext cx="2667000" cy="823913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latin typeface="Arial" pitchFamily="34" charset="0"/>
              </a:rPr>
              <a:t>PLANTAR INTEROSSEI 3 </a:t>
            </a:r>
            <a:r>
              <a:rPr lang="en-US" sz="2800">
                <a:solidFill>
                  <a:schemeClr val="tx2"/>
                </a:solidFill>
                <a:latin typeface="Arial" pitchFamily="34" charset="0"/>
              </a:rPr>
              <a:t>*</a:t>
            </a:r>
          </a:p>
        </p:txBody>
      </p:sp>
      <p:sp>
        <p:nvSpPr>
          <p:cNvPr id="83973" name="Text Box 5"/>
          <p:cNvSpPr txBox="1">
            <a:spLocks noChangeArrowheads="1"/>
          </p:cNvSpPr>
          <p:nvPr/>
        </p:nvSpPr>
        <p:spPr bwMode="auto">
          <a:xfrm>
            <a:off x="5867400" y="1371600"/>
            <a:ext cx="2286000" cy="7016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latin typeface="Arial" pitchFamily="34" charset="0"/>
              </a:rPr>
              <a:t>DORSAL INTEROSSEI 4  </a:t>
            </a:r>
          </a:p>
        </p:txBody>
      </p:sp>
      <p:sp>
        <p:nvSpPr>
          <p:cNvPr id="83974" name="Text Box 6"/>
          <p:cNvSpPr txBox="1">
            <a:spLocks noChangeArrowheads="1"/>
          </p:cNvSpPr>
          <p:nvPr/>
        </p:nvSpPr>
        <p:spPr bwMode="auto">
          <a:xfrm>
            <a:off x="4038600" y="2895600"/>
            <a:ext cx="396875" cy="519113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>
                <a:solidFill>
                  <a:schemeClr val="tx2"/>
                </a:solidFill>
                <a:latin typeface="Arial" pitchFamily="34" charset="0"/>
              </a:rPr>
              <a:t>*</a:t>
            </a:r>
          </a:p>
        </p:txBody>
      </p:sp>
      <p:sp>
        <p:nvSpPr>
          <p:cNvPr id="83975" name="Text Box 7"/>
          <p:cNvSpPr txBox="1">
            <a:spLocks noChangeArrowheads="1"/>
          </p:cNvSpPr>
          <p:nvPr/>
        </p:nvSpPr>
        <p:spPr bwMode="auto">
          <a:xfrm>
            <a:off x="4267200" y="2819400"/>
            <a:ext cx="457200" cy="519113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>
                <a:solidFill>
                  <a:schemeClr val="tx2"/>
                </a:solidFill>
                <a:latin typeface="Arial" pitchFamily="34" charset="0"/>
              </a:rPr>
              <a:t>*</a:t>
            </a:r>
          </a:p>
        </p:txBody>
      </p:sp>
      <p:sp>
        <p:nvSpPr>
          <p:cNvPr id="83976" name="Text Box 8"/>
          <p:cNvSpPr txBox="1">
            <a:spLocks noChangeArrowheads="1"/>
          </p:cNvSpPr>
          <p:nvPr/>
        </p:nvSpPr>
        <p:spPr bwMode="auto">
          <a:xfrm>
            <a:off x="4572000" y="2590800"/>
            <a:ext cx="304800" cy="519113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>
                <a:solidFill>
                  <a:schemeClr val="tx2"/>
                </a:solidFill>
                <a:latin typeface="Arial" pitchFamily="34" charset="0"/>
              </a:rPr>
              <a:t>*</a:t>
            </a:r>
          </a:p>
        </p:txBody>
      </p:sp>
      <p:sp>
        <p:nvSpPr>
          <p:cNvPr id="83977" name="Text Box 9"/>
          <p:cNvSpPr txBox="1">
            <a:spLocks noChangeArrowheads="1"/>
          </p:cNvSpPr>
          <p:nvPr/>
        </p:nvSpPr>
        <p:spPr bwMode="auto">
          <a:xfrm>
            <a:off x="457200" y="3048000"/>
            <a:ext cx="2133600" cy="215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>
                <a:latin typeface="Arial" pitchFamily="34" charset="0"/>
              </a:rPr>
              <a:t>Interosseous mm.</a:t>
            </a:r>
          </a:p>
          <a:p>
            <a:r>
              <a:rPr lang="en-US" sz="1800">
                <a:latin typeface="Arial" pitchFamily="34" charset="0"/>
              </a:rPr>
              <a:t>PAD</a:t>
            </a:r>
          </a:p>
          <a:p>
            <a:r>
              <a:rPr lang="en-US" sz="1800">
                <a:latin typeface="Arial" pitchFamily="34" charset="0"/>
              </a:rPr>
              <a:t>DAB</a:t>
            </a:r>
          </a:p>
          <a:p>
            <a:endParaRPr lang="en-US" sz="1800">
              <a:latin typeface="Arial" pitchFamily="34" charset="0"/>
            </a:endParaRPr>
          </a:p>
          <a:p>
            <a:r>
              <a:rPr lang="en-US" sz="1800">
                <a:latin typeface="Arial" pitchFamily="34" charset="0"/>
              </a:rPr>
              <a:t>Axis 2nd digital ray, not third</a:t>
            </a:r>
          </a:p>
          <a:p>
            <a:pPr>
              <a:spcBef>
                <a:spcPct val="50000"/>
              </a:spcBef>
            </a:pPr>
            <a:endParaRPr lang="en-US" sz="1800">
              <a:latin typeface="Arial" pitchFamily="34" charset="0"/>
            </a:endParaRPr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ransition xmlns:p14="http://schemas.microsoft.com/office/powerpoint/2010/main" advClick="0"/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 descr="pedalinterosse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4600" y="152400"/>
            <a:ext cx="2673350" cy="670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4995" name="Text Box 3"/>
          <p:cNvSpPr txBox="1">
            <a:spLocks noChangeArrowheads="1"/>
          </p:cNvSpPr>
          <p:nvPr/>
        </p:nvSpPr>
        <p:spPr bwMode="auto">
          <a:xfrm>
            <a:off x="5257800" y="990600"/>
            <a:ext cx="1600200" cy="7016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latin typeface="Arial" pitchFamily="34" charset="0"/>
              </a:rPr>
              <a:t>Plantar interossei</a:t>
            </a:r>
          </a:p>
        </p:txBody>
      </p:sp>
      <p:sp>
        <p:nvSpPr>
          <p:cNvPr id="84996" name="Text Box 4"/>
          <p:cNvSpPr txBox="1">
            <a:spLocks noChangeArrowheads="1"/>
          </p:cNvSpPr>
          <p:nvPr/>
        </p:nvSpPr>
        <p:spPr bwMode="auto">
          <a:xfrm>
            <a:off x="381000" y="4572000"/>
            <a:ext cx="1371600" cy="7016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latin typeface="Arial" pitchFamily="34" charset="0"/>
              </a:rPr>
              <a:t>Dorsal interossei</a:t>
            </a:r>
          </a:p>
        </p:txBody>
      </p:sp>
      <p:sp>
        <p:nvSpPr>
          <p:cNvPr id="553989" name="Text Box 5"/>
          <p:cNvSpPr txBox="1">
            <a:spLocks noChangeArrowheads="1"/>
          </p:cNvSpPr>
          <p:nvPr/>
        </p:nvSpPr>
        <p:spPr bwMode="auto">
          <a:xfrm>
            <a:off x="5791200" y="2971800"/>
            <a:ext cx="3048000" cy="1004888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chemeClr val="folHlink"/>
                </a:solidFill>
                <a:latin typeface="Arial" pitchFamily="34" charset="0"/>
              </a:rPr>
              <a:t>Axis of abduction/</a:t>
            </a:r>
          </a:p>
          <a:p>
            <a:pPr>
              <a:spcBef>
                <a:spcPct val="50000"/>
              </a:spcBef>
            </a:pPr>
            <a:r>
              <a:rPr lang="en-US">
                <a:solidFill>
                  <a:schemeClr val="folHlink"/>
                </a:solidFill>
                <a:latin typeface="Arial" pitchFamily="34" charset="0"/>
              </a:rPr>
              <a:t>adduction is digit 2</a:t>
            </a:r>
          </a:p>
        </p:txBody>
      </p:sp>
      <p:sp>
        <p:nvSpPr>
          <p:cNvPr id="553990" name="Line 6"/>
          <p:cNvSpPr>
            <a:spLocks noChangeShapeType="1"/>
          </p:cNvSpPr>
          <p:nvPr/>
        </p:nvSpPr>
        <p:spPr bwMode="auto">
          <a:xfrm flipH="1">
            <a:off x="3733800" y="2971800"/>
            <a:ext cx="76200" cy="533400"/>
          </a:xfrm>
          <a:prstGeom prst="line">
            <a:avLst/>
          </a:prstGeom>
          <a:noFill/>
          <a:ln w="57150">
            <a:solidFill>
              <a:schemeClr val="folHlink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ransition xmlns:p14="http://schemas.microsoft.com/office/powerpoint/2010/main" advClick="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9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9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3990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6157913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019" name="Line 3"/>
          <p:cNvSpPr>
            <a:spLocks noChangeShapeType="1"/>
          </p:cNvSpPr>
          <p:nvPr/>
        </p:nvSpPr>
        <p:spPr bwMode="auto">
          <a:xfrm flipH="1">
            <a:off x="2971800" y="3048000"/>
            <a:ext cx="25146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86020" name="Text Box 4"/>
          <p:cNvSpPr txBox="1">
            <a:spLocks noChangeArrowheads="1"/>
          </p:cNvSpPr>
          <p:nvPr/>
        </p:nvSpPr>
        <p:spPr bwMode="auto">
          <a:xfrm>
            <a:off x="5638800" y="2743200"/>
            <a:ext cx="2743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>
                <a:latin typeface="Arial" pitchFamily="34" charset="0"/>
              </a:rPr>
              <a:t>Quadratus plantae</a:t>
            </a:r>
          </a:p>
        </p:txBody>
      </p:sp>
      <p:sp>
        <p:nvSpPr>
          <p:cNvPr id="86021" name="Line 5"/>
          <p:cNvSpPr>
            <a:spLocks noChangeShapeType="1"/>
          </p:cNvSpPr>
          <p:nvPr/>
        </p:nvSpPr>
        <p:spPr bwMode="auto">
          <a:xfrm flipH="1">
            <a:off x="3276600" y="1600200"/>
            <a:ext cx="36576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86022" name="Text Box 6"/>
          <p:cNvSpPr txBox="1">
            <a:spLocks noChangeArrowheads="1"/>
          </p:cNvSpPr>
          <p:nvPr/>
        </p:nvSpPr>
        <p:spPr bwMode="auto">
          <a:xfrm>
            <a:off x="6934200" y="1447800"/>
            <a:ext cx="1676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>
                <a:latin typeface="Arial" pitchFamily="34" charset="0"/>
              </a:rPr>
              <a:t>Lumbricals</a:t>
            </a:r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ransition xmlns:p14="http://schemas.microsoft.com/office/powerpoint/2010/main" advClick="0"/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6157913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7043" name="Line 3"/>
          <p:cNvSpPr>
            <a:spLocks noChangeShapeType="1"/>
          </p:cNvSpPr>
          <p:nvPr/>
        </p:nvSpPr>
        <p:spPr bwMode="auto">
          <a:xfrm flipH="1" flipV="1">
            <a:off x="2895600" y="2133600"/>
            <a:ext cx="21336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87044" name="Line 4"/>
          <p:cNvSpPr>
            <a:spLocks noChangeShapeType="1"/>
          </p:cNvSpPr>
          <p:nvPr/>
        </p:nvSpPr>
        <p:spPr bwMode="auto">
          <a:xfrm flipH="1">
            <a:off x="3200400" y="2209800"/>
            <a:ext cx="18288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87045" name="Text Box 5"/>
          <p:cNvSpPr txBox="1">
            <a:spLocks noChangeArrowheads="1"/>
          </p:cNvSpPr>
          <p:nvPr/>
        </p:nvSpPr>
        <p:spPr bwMode="auto">
          <a:xfrm>
            <a:off x="5029200" y="1981200"/>
            <a:ext cx="2971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>
                <a:latin typeface="Arial" pitchFamily="34" charset="0"/>
              </a:rPr>
              <a:t>Adductor pollicus</a:t>
            </a:r>
          </a:p>
        </p:txBody>
      </p:sp>
      <p:sp>
        <p:nvSpPr>
          <p:cNvPr id="87046" name="Text Box 6"/>
          <p:cNvSpPr txBox="1">
            <a:spLocks noChangeArrowheads="1"/>
          </p:cNvSpPr>
          <p:nvPr/>
        </p:nvSpPr>
        <p:spPr bwMode="auto">
          <a:xfrm>
            <a:off x="4648200" y="3200400"/>
            <a:ext cx="3124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>
                <a:latin typeface="Arial" pitchFamily="34" charset="0"/>
              </a:rPr>
              <a:t>Flex. Hal. Brevis</a:t>
            </a:r>
          </a:p>
        </p:txBody>
      </p:sp>
      <p:sp>
        <p:nvSpPr>
          <p:cNvPr id="87047" name="Line 7"/>
          <p:cNvSpPr>
            <a:spLocks noChangeShapeType="1"/>
          </p:cNvSpPr>
          <p:nvPr/>
        </p:nvSpPr>
        <p:spPr bwMode="auto">
          <a:xfrm flipH="1" flipV="1">
            <a:off x="3505200" y="2667000"/>
            <a:ext cx="12192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ransition xmlns:p14="http://schemas.microsoft.com/office/powerpoint/2010/main" advClick="0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an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200" y="381000"/>
            <a:ext cx="3027363" cy="647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8211" name="Text Box 3"/>
          <p:cNvSpPr txBox="1">
            <a:spLocks noChangeArrowheads="1"/>
          </p:cNvSpPr>
          <p:nvPr/>
        </p:nvSpPr>
        <p:spPr bwMode="auto">
          <a:xfrm>
            <a:off x="0" y="838200"/>
            <a:ext cx="1828800" cy="503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>
                <a:solidFill>
                  <a:srgbClr val="FFFFFF"/>
                </a:solidFill>
                <a:latin typeface="Arial" pitchFamily="34" charset="0"/>
              </a:rPr>
              <a:t>Invests thigh, leg and dorsal foot.</a:t>
            </a:r>
          </a:p>
          <a:p>
            <a:r>
              <a:rPr lang="en-US" sz="1800">
                <a:solidFill>
                  <a:srgbClr val="FFFFFF"/>
                </a:solidFill>
                <a:latin typeface="Arial" pitchFamily="34" charset="0"/>
              </a:rPr>
              <a:t>It is milky-white so it is called the </a:t>
            </a:r>
            <a:r>
              <a:rPr lang="en-US" sz="1800" i="1">
                <a:solidFill>
                  <a:srgbClr val="FFFFFF"/>
                </a:solidFill>
                <a:latin typeface="Arial" pitchFamily="34" charset="0"/>
              </a:rPr>
              <a:t>fascia lata</a:t>
            </a:r>
          </a:p>
          <a:p>
            <a:pPr eaLnBrk="0" hangingPunct="0"/>
            <a:endParaRPr lang="en-US" sz="1800" i="1">
              <a:solidFill>
                <a:srgbClr val="FFFFFF"/>
              </a:solidFill>
              <a:latin typeface="Arial" pitchFamily="34" charset="0"/>
            </a:endParaRPr>
          </a:p>
          <a:p>
            <a:pPr eaLnBrk="0" hangingPunct="0"/>
            <a:r>
              <a:rPr lang="en-US" sz="1800">
                <a:solidFill>
                  <a:srgbClr val="FFFFFF"/>
                </a:solidFill>
                <a:latin typeface="Arial" pitchFamily="34" charset="0"/>
              </a:rPr>
              <a:t>THICK lateral aspect = Ilio-tibial band </a:t>
            </a:r>
          </a:p>
          <a:p>
            <a:pPr eaLnBrk="0" hangingPunct="0"/>
            <a:endParaRPr lang="en-US" sz="1800" b="1">
              <a:solidFill>
                <a:srgbClr val="FFFFFF"/>
              </a:solidFill>
              <a:latin typeface="Arial" pitchFamily="34" charset="0"/>
            </a:endParaRPr>
          </a:p>
          <a:p>
            <a:pPr eaLnBrk="0" hangingPunct="0"/>
            <a:r>
              <a:rPr lang="en-US" sz="1800" b="1">
                <a:solidFill>
                  <a:srgbClr val="FFFFCC"/>
                </a:solidFill>
                <a:latin typeface="Arial" pitchFamily="34" charset="0"/>
              </a:rPr>
              <a:t>IT tract</a:t>
            </a:r>
            <a:r>
              <a:rPr lang="en-US" sz="1800">
                <a:solidFill>
                  <a:srgbClr val="FFFFCC"/>
                </a:solidFill>
                <a:latin typeface="Arial" pitchFamily="34" charset="0"/>
              </a:rPr>
              <a:t> = Ilio-tibial band + gluteus maximus fibers inserting on it + tensor fascia lata</a:t>
            </a:r>
            <a:endParaRPr lang="en-US" sz="2000">
              <a:solidFill>
                <a:srgbClr val="FFFFCC"/>
              </a:solidFill>
              <a:latin typeface="Arial" pitchFamily="34" charset="0"/>
            </a:endParaRPr>
          </a:p>
        </p:txBody>
      </p:sp>
      <p:pic>
        <p:nvPicPr>
          <p:cNvPr id="478213" name="Picture 5" descr="TensorF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1600" y="457200"/>
            <a:ext cx="396240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 advClick="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2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2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333333"/>
        </a:dk1>
        <a:lt1>
          <a:srgbClr val="FFFFFF"/>
        </a:lt1>
        <a:dk2>
          <a:srgbClr val="000000"/>
        </a:dk2>
        <a:lt2>
          <a:srgbClr val="000000"/>
        </a:lt2>
        <a:accent1>
          <a:srgbClr val="DDDDDD"/>
        </a:accent1>
        <a:accent2>
          <a:srgbClr val="808080"/>
        </a:accent2>
        <a:accent3>
          <a:srgbClr val="AAAAAA"/>
        </a:accent3>
        <a:accent4>
          <a:srgbClr val="DADADA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3333"/>
        </a:dk1>
        <a:lt1>
          <a:srgbClr val="FFFFFF"/>
        </a:lt1>
        <a:dk2>
          <a:srgbClr val="000000"/>
        </a:dk2>
        <a:lt2>
          <a:srgbClr val="000000"/>
        </a:lt2>
        <a:accent1>
          <a:srgbClr val="000000"/>
        </a:accent1>
        <a:accent2>
          <a:srgbClr val="808080"/>
        </a:accent2>
        <a:accent3>
          <a:srgbClr val="AAAAAA"/>
        </a:accent3>
        <a:accent4>
          <a:srgbClr val="DADADA"/>
        </a:accent4>
        <a:accent5>
          <a:srgbClr val="AAAAAA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Default Design 3">
    <a:dk1>
      <a:srgbClr val="000000"/>
    </a:dk1>
    <a:lt1>
      <a:srgbClr val="FFFFFF"/>
    </a:lt1>
    <a:dk2>
      <a:srgbClr val="000000"/>
    </a:dk2>
    <a:lt2>
      <a:srgbClr val="333333"/>
    </a:lt2>
    <a:accent1>
      <a:srgbClr val="DDDDDD"/>
    </a:accent1>
    <a:accent2>
      <a:srgbClr val="808080"/>
    </a:accent2>
    <a:accent3>
      <a:srgbClr val="FFFFFF"/>
    </a:accent3>
    <a:accent4>
      <a:srgbClr val="000000"/>
    </a:accent4>
    <a:accent5>
      <a:srgbClr val="EBEBEB"/>
    </a:accent5>
    <a:accent6>
      <a:srgbClr val="737373"/>
    </a:accent6>
    <a:hlink>
      <a:srgbClr val="4D4D4D"/>
    </a:hlink>
    <a:folHlink>
      <a:srgbClr val="EAEAEA"/>
    </a:folHlink>
  </a:clrScheme>
</a:themeOverride>
</file>

<file path=ppt/theme/themeOverride10.xml><?xml version="1.0" encoding="utf-8"?>
<a:themeOverride xmlns:a="http://schemas.openxmlformats.org/drawingml/2006/main">
  <a:clrScheme name="Default Design 9">
    <a:dk1>
      <a:srgbClr val="333333"/>
    </a:dk1>
    <a:lt1>
      <a:srgbClr val="FFFFFF"/>
    </a:lt1>
    <a:dk2>
      <a:srgbClr val="000000"/>
    </a:dk2>
    <a:lt2>
      <a:srgbClr val="000000"/>
    </a:lt2>
    <a:accent1>
      <a:srgbClr val="000000"/>
    </a:accent1>
    <a:accent2>
      <a:srgbClr val="808080"/>
    </a:accent2>
    <a:accent3>
      <a:srgbClr val="AAAAAA"/>
    </a:accent3>
    <a:accent4>
      <a:srgbClr val="DADADA"/>
    </a:accent4>
    <a:accent5>
      <a:srgbClr val="AAAAAA"/>
    </a:accent5>
    <a:accent6>
      <a:srgbClr val="737373"/>
    </a:accent6>
    <a:hlink>
      <a:srgbClr val="4D4D4D"/>
    </a:hlink>
    <a:folHlink>
      <a:srgbClr val="EAEAEA"/>
    </a:folHlink>
  </a:clrScheme>
</a:themeOverride>
</file>

<file path=ppt/theme/themeOverride11.xml><?xml version="1.0" encoding="utf-8"?>
<a:themeOverride xmlns:a="http://schemas.openxmlformats.org/drawingml/2006/main">
  <a:clrScheme name="Default Design 9">
    <a:dk1>
      <a:srgbClr val="333333"/>
    </a:dk1>
    <a:lt1>
      <a:srgbClr val="FFFFFF"/>
    </a:lt1>
    <a:dk2>
      <a:srgbClr val="000000"/>
    </a:dk2>
    <a:lt2>
      <a:srgbClr val="000000"/>
    </a:lt2>
    <a:accent1>
      <a:srgbClr val="000000"/>
    </a:accent1>
    <a:accent2>
      <a:srgbClr val="808080"/>
    </a:accent2>
    <a:accent3>
      <a:srgbClr val="AAAAAA"/>
    </a:accent3>
    <a:accent4>
      <a:srgbClr val="DADADA"/>
    </a:accent4>
    <a:accent5>
      <a:srgbClr val="AAAAAA"/>
    </a:accent5>
    <a:accent6>
      <a:srgbClr val="737373"/>
    </a:accent6>
    <a:hlink>
      <a:srgbClr val="4D4D4D"/>
    </a:hlink>
    <a:folHlink>
      <a:srgbClr val="EAEAEA"/>
    </a:folHlink>
  </a:clrScheme>
</a:themeOverride>
</file>

<file path=ppt/theme/themeOverride12.xml><?xml version="1.0" encoding="utf-8"?>
<a:themeOverride xmlns:a="http://schemas.openxmlformats.org/drawingml/2006/main">
  <a:clrScheme name="Default Design 9">
    <a:dk1>
      <a:srgbClr val="333333"/>
    </a:dk1>
    <a:lt1>
      <a:srgbClr val="FFFFFF"/>
    </a:lt1>
    <a:dk2>
      <a:srgbClr val="000000"/>
    </a:dk2>
    <a:lt2>
      <a:srgbClr val="000000"/>
    </a:lt2>
    <a:accent1>
      <a:srgbClr val="000000"/>
    </a:accent1>
    <a:accent2>
      <a:srgbClr val="808080"/>
    </a:accent2>
    <a:accent3>
      <a:srgbClr val="AAAAAA"/>
    </a:accent3>
    <a:accent4>
      <a:srgbClr val="DADADA"/>
    </a:accent4>
    <a:accent5>
      <a:srgbClr val="AAAAAA"/>
    </a:accent5>
    <a:accent6>
      <a:srgbClr val="737373"/>
    </a:accent6>
    <a:hlink>
      <a:srgbClr val="4D4D4D"/>
    </a:hlink>
    <a:folHlink>
      <a:srgbClr val="EAEAEA"/>
    </a:folHlink>
  </a:clrScheme>
</a:themeOverride>
</file>

<file path=ppt/theme/themeOverride13.xml><?xml version="1.0" encoding="utf-8"?>
<a:themeOverride xmlns:a="http://schemas.openxmlformats.org/drawingml/2006/main">
  <a:clrScheme name="Default Design 9">
    <a:dk1>
      <a:srgbClr val="333333"/>
    </a:dk1>
    <a:lt1>
      <a:srgbClr val="FFFFFF"/>
    </a:lt1>
    <a:dk2>
      <a:srgbClr val="000000"/>
    </a:dk2>
    <a:lt2>
      <a:srgbClr val="000000"/>
    </a:lt2>
    <a:accent1>
      <a:srgbClr val="000000"/>
    </a:accent1>
    <a:accent2>
      <a:srgbClr val="808080"/>
    </a:accent2>
    <a:accent3>
      <a:srgbClr val="AAAAAA"/>
    </a:accent3>
    <a:accent4>
      <a:srgbClr val="DADADA"/>
    </a:accent4>
    <a:accent5>
      <a:srgbClr val="AAAAAA"/>
    </a:accent5>
    <a:accent6>
      <a:srgbClr val="737373"/>
    </a:accent6>
    <a:hlink>
      <a:srgbClr val="4D4D4D"/>
    </a:hlink>
    <a:folHlink>
      <a:srgbClr val="EAEAEA"/>
    </a:folHlink>
  </a:clrScheme>
</a:themeOverride>
</file>

<file path=ppt/theme/themeOverride14.xml><?xml version="1.0" encoding="utf-8"?>
<a:themeOverride xmlns:a="http://schemas.openxmlformats.org/drawingml/2006/main">
  <a:clrScheme name="Default Design 9">
    <a:dk1>
      <a:srgbClr val="333333"/>
    </a:dk1>
    <a:lt1>
      <a:srgbClr val="FFFFFF"/>
    </a:lt1>
    <a:dk2>
      <a:srgbClr val="000000"/>
    </a:dk2>
    <a:lt2>
      <a:srgbClr val="000000"/>
    </a:lt2>
    <a:accent1>
      <a:srgbClr val="000000"/>
    </a:accent1>
    <a:accent2>
      <a:srgbClr val="808080"/>
    </a:accent2>
    <a:accent3>
      <a:srgbClr val="AAAAAA"/>
    </a:accent3>
    <a:accent4>
      <a:srgbClr val="DADADA"/>
    </a:accent4>
    <a:accent5>
      <a:srgbClr val="AAAAAA"/>
    </a:accent5>
    <a:accent6>
      <a:srgbClr val="737373"/>
    </a:accent6>
    <a:hlink>
      <a:srgbClr val="4D4D4D"/>
    </a:hlink>
    <a:folHlink>
      <a:srgbClr val="EAEAEA"/>
    </a:folHlink>
  </a:clrScheme>
</a:themeOverride>
</file>

<file path=ppt/theme/themeOverride15.xml><?xml version="1.0" encoding="utf-8"?>
<a:themeOverride xmlns:a="http://schemas.openxmlformats.org/drawingml/2006/main">
  <a:clrScheme name="Default Design 9">
    <a:dk1>
      <a:srgbClr val="333333"/>
    </a:dk1>
    <a:lt1>
      <a:srgbClr val="FFFFFF"/>
    </a:lt1>
    <a:dk2>
      <a:srgbClr val="000000"/>
    </a:dk2>
    <a:lt2>
      <a:srgbClr val="000000"/>
    </a:lt2>
    <a:accent1>
      <a:srgbClr val="000000"/>
    </a:accent1>
    <a:accent2>
      <a:srgbClr val="808080"/>
    </a:accent2>
    <a:accent3>
      <a:srgbClr val="AAAAAA"/>
    </a:accent3>
    <a:accent4>
      <a:srgbClr val="DADADA"/>
    </a:accent4>
    <a:accent5>
      <a:srgbClr val="AAAAAA"/>
    </a:accent5>
    <a:accent6>
      <a:srgbClr val="737373"/>
    </a:accent6>
    <a:hlink>
      <a:srgbClr val="4D4D4D"/>
    </a:hlink>
    <a:folHlink>
      <a:srgbClr val="EAEAEA"/>
    </a:folHlink>
  </a:clrScheme>
</a:themeOverride>
</file>

<file path=ppt/theme/themeOverride16.xml><?xml version="1.0" encoding="utf-8"?>
<a:themeOverride xmlns:a="http://schemas.openxmlformats.org/drawingml/2006/main">
  <a:clrScheme name="Default Design 9">
    <a:dk1>
      <a:srgbClr val="333333"/>
    </a:dk1>
    <a:lt1>
      <a:srgbClr val="FFFFFF"/>
    </a:lt1>
    <a:dk2>
      <a:srgbClr val="000000"/>
    </a:dk2>
    <a:lt2>
      <a:srgbClr val="000000"/>
    </a:lt2>
    <a:accent1>
      <a:srgbClr val="000000"/>
    </a:accent1>
    <a:accent2>
      <a:srgbClr val="808080"/>
    </a:accent2>
    <a:accent3>
      <a:srgbClr val="AAAAAA"/>
    </a:accent3>
    <a:accent4>
      <a:srgbClr val="DADADA"/>
    </a:accent4>
    <a:accent5>
      <a:srgbClr val="AAAAAA"/>
    </a:accent5>
    <a:accent6>
      <a:srgbClr val="737373"/>
    </a:accent6>
    <a:hlink>
      <a:srgbClr val="4D4D4D"/>
    </a:hlink>
    <a:folHlink>
      <a:srgbClr val="EAEAEA"/>
    </a:folHlink>
  </a:clrScheme>
</a:themeOverride>
</file>

<file path=ppt/theme/themeOverride17.xml><?xml version="1.0" encoding="utf-8"?>
<a:themeOverride xmlns:a="http://schemas.openxmlformats.org/drawingml/2006/main">
  <a:clrScheme name="Default Design 9">
    <a:dk1>
      <a:srgbClr val="333333"/>
    </a:dk1>
    <a:lt1>
      <a:srgbClr val="FFFFFF"/>
    </a:lt1>
    <a:dk2>
      <a:srgbClr val="000000"/>
    </a:dk2>
    <a:lt2>
      <a:srgbClr val="000000"/>
    </a:lt2>
    <a:accent1>
      <a:srgbClr val="000000"/>
    </a:accent1>
    <a:accent2>
      <a:srgbClr val="808080"/>
    </a:accent2>
    <a:accent3>
      <a:srgbClr val="AAAAAA"/>
    </a:accent3>
    <a:accent4>
      <a:srgbClr val="DADADA"/>
    </a:accent4>
    <a:accent5>
      <a:srgbClr val="AAAAAA"/>
    </a:accent5>
    <a:accent6>
      <a:srgbClr val="737373"/>
    </a:accent6>
    <a:hlink>
      <a:srgbClr val="4D4D4D"/>
    </a:hlink>
    <a:folHlink>
      <a:srgbClr val="EAEAEA"/>
    </a:folHlink>
  </a:clrScheme>
</a:themeOverride>
</file>

<file path=ppt/theme/themeOverride18.xml><?xml version="1.0" encoding="utf-8"?>
<a:themeOverride xmlns:a="http://schemas.openxmlformats.org/drawingml/2006/main">
  <a:clrScheme name="Default Design 9">
    <a:dk1>
      <a:srgbClr val="333333"/>
    </a:dk1>
    <a:lt1>
      <a:srgbClr val="FFFFFF"/>
    </a:lt1>
    <a:dk2>
      <a:srgbClr val="000000"/>
    </a:dk2>
    <a:lt2>
      <a:srgbClr val="000000"/>
    </a:lt2>
    <a:accent1>
      <a:srgbClr val="000000"/>
    </a:accent1>
    <a:accent2>
      <a:srgbClr val="808080"/>
    </a:accent2>
    <a:accent3>
      <a:srgbClr val="AAAAAA"/>
    </a:accent3>
    <a:accent4>
      <a:srgbClr val="DADADA"/>
    </a:accent4>
    <a:accent5>
      <a:srgbClr val="AAAAAA"/>
    </a:accent5>
    <a:accent6>
      <a:srgbClr val="737373"/>
    </a:accent6>
    <a:hlink>
      <a:srgbClr val="4D4D4D"/>
    </a:hlink>
    <a:folHlink>
      <a:srgbClr val="EAEAEA"/>
    </a:folHlink>
  </a:clrScheme>
</a:themeOverride>
</file>

<file path=ppt/theme/themeOverride19.xml><?xml version="1.0" encoding="utf-8"?>
<a:themeOverride xmlns:a="http://schemas.openxmlformats.org/drawingml/2006/main">
  <a:clrScheme name="Default Design 9">
    <a:dk1>
      <a:srgbClr val="333333"/>
    </a:dk1>
    <a:lt1>
      <a:srgbClr val="FFFFFF"/>
    </a:lt1>
    <a:dk2>
      <a:srgbClr val="000000"/>
    </a:dk2>
    <a:lt2>
      <a:srgbClr val="000000"/>
    </a:lt2>
    <a:accent1>
      <a:srgbClr val="000000"/>
    </a:accent1>
    <a:accent2>
      <a:srgbClr val="808080"/>
    </a:accent2>
    <a:accent3>
      <a:srgbClr val="AAAAAA"/>
    </a:accent3>
    <a:accent4>
      <a:srgbClr val="DADADA"/>
    </a:accent4>
    <a:accent5>
      <a:srgbClr val="AAAAAA"/>
    </a:accent5>
    <a:accent6>
      <a:srgbClr val="737373"/>
    </a:accent6>
    <a:hlink>
      <a:srgbClr val="4D4D4D"/>
    </a:hlink>
    <a:folHlink>
      <a:srgbClr val="EAEAEA"/>
    </a:folHlink>
  </a:clrScheme>
</a:themeOverride>
</file>

<file path=ppt/theme/themeOverride2.xml><?xml version="1.0" encoding="utf-8"?>
<a:themeOverride xmlns:a="http://schemas.openxmlformats.org/drawingml/2006/main">
  <a:clrScheme name="Default Design 3">
    <a:dk1>
      <a:srgbClr val="000000"/>
    </a:dk1>
    <a:lt1>
      <a:srgbClr val="FFFFFF"/>
    </a:lt1>
    <a:dk2>
      <a:srgbClr val="000000"/>
    </a:dk2>
    <a:lt2>
      <a:srgbClr val="333333"/>
    </a:lt2>
    <a:accent1>
      <a:srgbClr val="DDDDDD"/>
    </a:accent1>
    <a:accent2>
      <a:srgbClr val="808080"/>
    </a:accent2>
    <a:accent3>
      <a:srgbClr val="FFFFFF"/>
    </a:accent3>
    <a:accent4>
      <a:srgbClr val="000000"/>
    </a:accent4>
    <a:accent5>
      <a:srgbClr val="EBEBEB"/>
    </a:accent5>
    <a:accent6>
      <a:srgbClr val="737373"/>
    </a:accent6>
    <a:hlink>
      <a:srgbClr val="4D4D4D"/>
    </a:hlink>
    <a:folHlink>
      <a:srgbClr val="EAEAEA"/>
    </a:folHlink>
  </a:clrScheme>
</a:themeOverride>
</file>

<file path=ppt/theme/themeOverride20.xml><?xml version="1.0" encoding="utf-8"?>
<a:themeOverride xmlns:a="http://schemas.openxmlformats.org/drawingml/2006/main">
  <a:clrScheme name="Default Design 9">
    <a:dk1>
      <a:srgbClr val="333333"/>
    </a:dk1>
    <a:lt1>
      <a:srgbClr val="FFFFFF"/>
    </a:lt1>
    <a:dk2>
      <a:srgbClr val="000000"/>
    </a:dk2>
    <a:lt2>
      <a:srgbClr val="000000"/>
    </a:lt2>
    <a:accent1>
      <a:srgbClr val="000000"/>
    </a:accent1>
    <a:accent2>
      <a:srgbClr val="808080"/>
    </a:accent2>
    <a:accent3>
      <a:srgbClr val="AAAAAA"/>
    </a:accent3>
    <a:accent4>
      <a:srgbClr val="DADADA"/>
    </a:accent4>
    <a:accent5>
      <a:srgbClr val="AAAAAA"/>
    </a:accent5>
    <a:accent6>
      <a:srgbClr val="737373"/>
    </a:accent6>
    <a:hlink>
      <a:srgbClr val="4D4D4D"/>
    </a:hlink>
    <a:folHlink>
      <a:srgbClr val="EAEAEA"/>
    </a:folHlink>
  </a:clrScheme>
</a:themeOverride>
</file>

<file path=ppt/theme/themeOverride21.xml><?xml version="1.0" encoding="utf-8"?>
<a:themeOverride xmlns:a="http://schemas.openxmlformats.org/drawingml/2006/main">
  <a:clrScheme name="Default Design 9">
    <a:dk1>
      <a:srgbClr val="333333"/>
    </a:dk1>
    <a:lt1>
      <a:srgbClr val="FFFFFF"/>
    </a:lt1>
    <a:dk2>
      <a:srgbClr val="000000"/>
    </a:dk2>
    <a:lt2>
      <a:srgbClr val="000000"/>
    </a:lt2>
    <a:accent1>
      <a:srgbClr val="000000"/>
    </a:accent1>
    <a:accent2>
      <a:srgbClr val="808080"/>
    </a:accent2>
    <a:accent3>
      <a:srgbClr val="AAAAAA"/>
    </a:accent3>
    <a:accent4>
      <a:srgbClr val="DADADA"/>
    </a:accent4>
    <a:accent5>
      <a:srgbClr val="AAAAAA"/>
    </a:accent5>
    <a:accent6>
      <a:srgbClr val="737373"/>
    </a:accent6>
    <a:hlink>
      <a:srgbClr val="4D4D4D"/>
    </a:hlink>
    <a:folHlink>
      <a:srgbClr val="EAEAEA"/>
    </a:folHlink>
  </a:clrScheme>
</a:themeOverride>
</file>

<file path=ppt/theme/themeOverride22.xml><?xml version="1.0" encoding="utf-8"?>
<a:themeOverride xmlns:a="http://schemas.openxmlformats.org/drawingml/2006/main">
  <a:clrScheme name="Default Design 9">
    <a:dk1>
      <a:srgbClr val="333333"/>
    </a:dk1>
    <a:lt1>
      <a:srgbClr val="FFFFFF"/>
    </a:lt1>
    <a:dk2>
      <a:srgbClr val="000000"/>
    </a:dk2>
    <a:lt2>
      <a:srgbClr val="000000"/>
    </a:lt2>
    <a:accent1>
      <a:srgbClr val="000000"/>
    </a:accent1>
    <a:accent2>
      <a:srgbClr val="808080"/>
    </a:accent2>
    <a:accent3>
      <a:srgbClr val="AAAAAA"/>
    </a:accent3>
    <a:accent4>
      <a:srgbClr val="DADADA"/>
    </a:accent4>
    <a:accent5>
      <a:srgbClr val="AAAAAA"/>
    </a:accent5>
    <a:accent6>
      <a:srgbClr val="737373"/>
    </a:accent6>
    <a:hlink>
      <a:srgbClr val="4D4D4D"/>
    </a:hlink>
    <a:folHlink>
      <a:srgbClr val="EAEAEA"/>
    </a:folHlink>
  </a:clrScheme>
</a:themeOverride>
</file>

<file path=ppt/theme/themeOverride23.xml><?xml version="1.0" encoding="utf-8"?>
<a:themeOverride xmlns:a="http://schemas.openxmlformats.org/drawingml/2006/main">
  <a:clrScheme name="Default Design 9">
    <a:dk1>
      <a:srgbClr val="333333"/>
    </a:dk1>
    <a:lt1>
      <a:srgbClr val="FFFFFF"/>
    </a:lt1>
    <a:dk2>
      <a:srgbClr val="000000"/>
    </a:dk2>
    <a:lt2>
      <a:srgbClr val="000000"/>
    </a:lt2>
    <a:accent1>
      <a:srgbClr val="000000"/>
    </a:accent1>
    <a:accent2>
      <a:srgbClr val="808080"/>
    </a:accent2>
    <a:accent3>
      <a:srgbClr val="AAAAAA"/>
    </a:accent3>
    <a:accent4>
      <a:srgbClr val="DADADA"/>
    </a:accent4>
    <a:accent5>
      <a:srgbClr val="AAAAAA"/>
    </a:accent5>
    <a:accent6>
      <a:srgbClr val="737373"/>
    </a:accent6>
    <a:hlink>
      <a:srgbClr val="4D4D4D"/>
    </a:hlink>
    <a:folHlink>
      <a:srgbClr val="EAEAEA"/>
    </a:folHlink>
  </a:clrScheme>
</a:themeOverride>
</file>

<file path=ppt/theme/themeOverride24.xml><?xml version="1.0" encoding="utf-8"?>
<a:themeOverride xmlns:a="http://schemas.openxmlformats.org/drawingml/2006/main">
  <a:clrScheme name="Default Design 9">
    <a:dk1>
      <a:srgbClr val="333333"/>
    </a:dk1>
    <a:lt1>
      <a:srgbClr val="FFFFFF"/>
    </a:lt1>
    <a:dk2>
      <a:srgbClr val="000000"/>
    </a:dk2>
    <a:lt2>
      <a:srgbClr val="000000"/>
    </a:lt2>
    <a:accent1>
      <a:srgbClr val="000000"/>
    </a:accent1>
    <a:accent2>
      <a:srgbClr val="808080"/>
    </a:accent2>
    <a:accent3>
      <a:srgbClr val="AAAAAA"/>
    </a:accent3>
    <a:accent4>
      <a:srgbClr val="DADADA"/>
    </a:accent4>
    <a:accent5>
      <a:srgbClr val="AAAAAA"/>
    </a:accent5>
    <a:accent6>
      <a:srgbClr val="737373"/>
    </a:accent6>
    <a:hlink>
      <a:srgbClr val="4D4D4D"/>
    </a:hlink>
    <a:folHlink>
      <a:srgbClr val="EAEAEA"/>
    </a:folHlink>
  </a:clrScheme>
</a:themeOverride>
</file>

<file path=ppt/theme/themeOverride3.xml><?xml version="1.0" encoding="utf-8"?>
<a:themeOverride xmlns:a="http://schemas.openxmlformats.org/drawingml/2006/main">
  <a:clrScheme name="Default Design 3">
    <a:dk1>
      <a:srgbClr val="000000"/>
    </a:dk1>
    <a:lt1>
      <a:srgbClr val="FFFFFF"/>
    </a:lt1>
    <a:dk2>
      <a:srgbClr val="000000"/>
    </a:dk2>
    <a:lt2>
      <a:srgbClr val="333333"/>
    </a:lt2>
    <a:accent1>
      <a:srgbClr val="DDDDDD"/>
    </a:accent1>
    <a:accent2>
      <a:srgbClr val="808080"/>
    </a:accent2>
    <a:accent3>
      <a:srgbClr val="FFFFFF"/>
    </a:accent3>
    <a:accent4>
      <a:srgbClr val="000000"/>
    </a:accent4>
    <a:accent5>
      <a:srgbClr val="EBEBEB"/>
    </a:accent5>
    <a:accent6>
      <a:srgbClr val="737373"/>
    </a:accent6>
    <a:hlink>
      <a:srgbClr val="4D4D4D"/>
    </a:hlink>
    <a:folHlink>
      <a:srgbClr val="EAEAEA"/>
    </a:folHlink>
  </a:clrScheme>
</a:themeOverride>
</file>

<file path=ppt/theme/themeOverride4.xml><?xml version="1.0" encoding="utf-8"?>
<a:themeOverride xmlns:a="http://schemas.openxmlformats.org/drawingml/2006/main">
  <a:clrScheme name="Default Design 3">
    <a:dk1>
      <a:srgbClr val="000000"/>
    </a:dk1>
    <a:lt1>
      <a:srgbClr val="FFFFFF"/>
    </a:lt1>
    <a:dk2>
      <a:srgbClr val="000000"/>
    </a:dk2>
    <a:lt2>
      <a:srgbClr val="333333"/>
    </a:lt2>
    <a:accent1>
      <a:srgbClr val="DDDDDD"/>
    </a:accent1>
    <a:accent2>
      <a:srgbClr val="808080"/>
    </a:accent2>
    <a:accent3>
      <a:srgbClr val="FFFFFF"/>
    </a:accent3>
    <a:accent4>
      <a:srgbClr val="000000"/>
    </a:accent4>
    <a:accent5>
      <a:srgbClr val="EBEBEB"/>
    </a:accent5>
    <a:accent6>
      <a:srgbClr val="737373"/>
    </a:accent6>
    <a:hlink>
      <a:srgbClr val="4D4D4D"/>
    </a:hlink>
    <a:folHlink>
      <a:srgbClr val="EAEAEA"/>
    </a:folHlink>
  </a:clrScheme>
</a:themeOverride>
</file>

<file path=ppt/theme/themeOverride5.xml><?xml version="1.0" encoding="utf-8"?>
<a:themeOverride xmlns:a="http://schemas.openxmlformats.org/drawingml/2006/main">
  <a:clrScheme name="Default Design 3">
    <a:dk1>
      <a:srgbClr val="000000"/>
    </a:dk1>
    <a:lt1>
      <a:srgbClr val="FFFFFF"/>
    </a:lt1>
    <a:dk2>
      <a:srgbClr val="000000"/>
    </a:dk2>
    <a:lt2>
      <a:srgbClr val="333333"/>
    </a:lt2>
    <a:accent1>
      <a:srgbClr val="DDDDDD"/>
    </a:accent1>
    <a:accent2>
      <a:srgbClr val="808080"/>
    </a:accent2>
    <a:accent3>
      <a:srgbClr val="FFFFFF"/>
    </a:accent3>
    <a:accent4>
      <a:srgbClr val="000000"/>
    </a:accent4>
    <a:accent5>
      <a:srgbClr val="EBEBEB"/>
    </a:accent5>
    <a:accent6>
      <a:srgbClr val="737373"/>
    </a:accent6>
    <a:hlink>
      <a:srgbClr val="4D4D4D"/>
    </a:hlink>
    <a:folHlink>
      <a:srgbClr val="EAEAEA"/>
    </a:folHlink>
  </a:clrScheme>
</a:themeOverride>
</file>

<file path=ppt/theme/themeOverride6.xml><?xml version="1.0" encoding="utf-8"?>
<a:themeOverride xmlns:a="http://schemas.openxmlformats.org/drawingml/2006/main">
  <a:clrScheme name="Default Design 3">
    <a:dk1>
      <a:srgbClr val="000000"/>
    </a:dk1>
    <a:lt1>
      <a:srgbClr val="FFFFFF"/>
    </a:lt1>
    <a:dk2>
      <a:srgbClr val="000000"/>
    </a:dk2>
    <a:lt2>
      <a:srgbClr val="333333"/>
    </a:lt2>
    <a:accent1>
      <a:srgbClr val="DDDDDD"/>
    </a:accent1>
    <a:accent2>
      <a:srgbClr val="808080"/>
    </a:accent2>
    <a:accent3>
      <a:srgbClr val="FFFFFF"/>
    </a:accent3>
    <a:accent4>
      <a:srgbClr val="000000"/>
    </a:accent4>
    <a:accent5>
      <a:srgbClr val="EBEBEB"/>
    </a:accent5>
    <a:accent6>
      <a:srgbClr val="737373"/>
    </a:accent6>
    <a:hlink>
      <a:srgbClr val="4D4D4D"/>
    </a:hlink>
    <a:folHlink>
      <a:srgbClr val="EAEAEA"/>
    </a:folHlink>
  </a:clrScheme>
</a:themeOverride>
</file>

<file path=ppt/theme/themeOverride7.xml><?xml version="1.0" encoding="utf-8"?>
<a:themeOverride xmlns:a="http://schemas.openxmlformats.org/drawingml/2006/main">
  <a:clrScheme name="Default Design 3">
    <a:dk1>
      <a:srgbClr val="000000"/>
    </a:dk1>
    <a:lt1>
      <a:srgbClr val="FFFFFF"/>
    </a:lt1>
    <a:dk2>
      <a:srgbClr val="000000"/>
    </a:dk2>
    <a:lt2>
      <a:srgbClr val="333333"/>
    </a:lt2>
    <a:accent1>
      <a:srgbClr val="DDDDDD"/>
    </a:accent1>
    <a:accent2>
      <a:srgbClr val="808080"/>
    </a:accent2>
    <a:accent3>
      <a:srgbClr val="FFFFFF"/>
    </a:accent3>
    <a:accent4>
      <a:srgbClr val="000000"/>
    </a:accent4>
    <a:accent5>
      <a:srgbClr val="EBEBEB"/>
    </a:accent5>
    <a:accent6>
      <a:srgbClr val="737373"/>
    </a:accent6>
    <a:hlink>
      <a:srgbClr val="4D4D4D"/>
    </a:hlink>
    <a:folHlink>
      <a:srgbClr val="EAEAEA"/>
    </a:folHlink>
  </a:clrScheme>
</a:themeOverride>
</file>

<file path=ppt/theme/themeOverride8.xml><?xml version="1.0" encoding="utf-8"?>
<a:themeOverride xmlns:a="http://schemas.openxmlformats.org/drawingml/2006/main">
  <a:clrScheme name="Default Design 3">
    <a:dk1>
      <a:srgbClr val="000000"/>
    </a:dk1>
    <a:lt1>
      <a:srgbClr val="FFFFFF"/>
    </a:lt1>
    <a:dk2>
      <a:srgbClr val="000000"/>
    </a:dk2>
    <a:lt2>
      <a:srgbClr val="333333"/>
    </a:lt2>
    <a:accent1>
      <a:srgbClr val="DDDDDD"/>
    </a:accent1>
    <a:accent2>
      <a:srgbClr val="808080"/>
    </a:accent2>
    <a:accent3>
      <a:srgbClr val="FFFFFF"/>
    </a:accent3>
    <a:accent4>
      <a:srgbClr val="000000"/>
    </a:accent4>
    <a:accent5>
      <a:srgbClr val="EBEBEB"/>
    </a:accent5>
    <a:accent6>
      <a:srgbClr val="737373"/>
    </a:accent6>
    <a:hlink>
      <a:srgbClr val="4D4D4D"/>
    </a:hlink>
    <a:folHlink>
      <a:srgbClr val="EAEAEA"/>
    </a:folHlink>
  </a:clrScheme>
</a:themeOverride>
</file>

<file path=ppt/theme/themeOverride9.xml><?xml version="1.0" encoding="utf-8"?>
<a:themeOverride xmlns:a="http://schemas.openxmlformats.org/drawingml/2006/main">
  <a:clrScheme name="Default Design 3">
    <a:dk1>
      <a:srgbClr val="000000"/>
    </a:dk1>
    <a:lt1>
      <a:srgbClr val="FFFFFF"/>
    </a:lt1>
    <a:dk2>
      <a:srgbClr val="000000"/>
    </a:dk2>
    <a:lt2>
      <a:srgbClr val="333333"/>
    </a:lt2>
    <a:accent1>
      <a:srgbClr val="DDDDDD"/>
    </a:accent1>
    <a:accent2>
      <a:srgbClr val="808080"/>
    </a:accent2>
    <a:accent3>
      <a:srgbClr val="FFFFFF"/>
    </a:accent3>
    <a:accent4>
      <a:srgbClr val="000000"/>
    </a:accent4>
    <a:accent5>
      <a:srgbClr val="EBEBEB"/>
    </a:accent5>
    <a:accent6>
      <a:srgbClr val="737373"/>
    </a:accent6>
    <a:hlink>
      <a:srgbClr val="4D4D4D"/>
    </a:hlink>
    <a:folHlink>
      <a:srgbClr val="EAEAEA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3113</TotalTime>
  <Words>985</Words>
  <Application>Microsoft Macintosh PowerPoint</Application>
  <PresentationFormat>On-screen Show (4:3)</PresentationFormat>
  <Paragraphs>319</Paragraphs>
  <Slides>83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83</vt:i4>
      </vt:variant>
    </vt:vector>
  </HeadingPairs>
  <TitlesOfParts>
    <vt:vector size="86" baseType="lpstr">
      <vt:lpstr>Default Design</vt:lpstr>
      <vt:lpstr>Office Theme</vt:lpstr>
      <vt:lpstr>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HAMSTRINGS are CRITICAL IN RUNNING.    RUNNER’S “STARTING BLOCK” POSTURE MAXIMIZES EFFICIENCY OF HAMSTRINGS BY POSITIONING ISHIAL TUBEROSITY POSTERIOR &amp; maximizing lever arm length</vt:lpstr>
      <vt:lpstr>PowerPoint Presentation</vt:lpstr>
      <vt:lpstr>PowerPoint Presentation</vt:lpstr>
      <vt:lpstr>PowerPoint Presentation</vt:lpstr>
      <vt:lpstr>PowerPoint Presentation</vt:lpstr>
      <vt:lpstr>Pes Anserinus: “goose foot”  Gracilis – insertion just distal to medial condyle of tibia  OBTURATOR NERVE  Sartorius – superficial to gracilis FEMORAL NERVE  Semitendonosus – distal to gracilis TIBIAL DIVISION OF SCIATIC NERVE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Dorsal INTRINSIC MUSCLES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CSUSB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Leg Musculature</dc:subject>
  <dc:creator>Stuart S. Sumida</dc:creator>
  <cp:lastModifiedBy>Stuart Sumida</cp:lastModifiedBy>
  <cp:revision>84</cp:revision>
  <dcterms:created xsi:type="dcterms:W3CDTF">2000-01-07T16:48:44Z</dcterms:created>
  <dcterms:modified xsi:type="dcterms:W3CDTF">2013-09-09T05:14:35Z</dcterms:modified>
</cp:coreProperties>
</file>