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40"/>
  </p:notesMasterIdLst>
  <p:sldIdLst>
    <p:sldId id="270" r:id="rId2"/>
    <p:sldId id="271" r:id="rId3"/>
    <p:sldId id="282" r:id="rId4"/>
    <p:sldId id="284" r:id="rId5"/>
    <p:sldId id="275" r:id="rId6"/>
    <p:sldId id="289" r:id="rId7"/>
    <p:sldId id="290" r:id="rId8"/>
    <p:sldId id="291" r:id="rId9"/>
    <p:sldId id="297" r:id="rId10"/>
    <p:sldId id="298" r:id="rId11"/>
    <p:sldId id="287" r:id="rId12"/>
    <p:sldId id="299" r:id="rId13"/>
    <p:sldId id="285" r:id="rId14"/>
    <p:sldId id="281" r:id="rId15"/>
    <p:sldId id="300" r:id="rId16"/>
    <p:sldId id="280" r:id="rId17"/>
    <p:sldId id="301" r:id="rId18"/>
    <p:sldId id="303" r:id="rId19"/>
    <p:sldId id="302" r:id="rId20"/>
    <p:sldId id="304" r:id="rId21"/>
    <p:sldId id="305" r:id="rId22"/>
    <p:sldId id="306" r:id="rId23"/>
    <p:sldId id="307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317" r:id="rId32"/>
    <p:sldId id="318" r:id="rId33"/>
    <p:sldId id="325" r:id="rId34"/>
    <p:sldId id="326" r:id="rId35"/>
    <p:sldId id="327" r:id="rId36"/>
    <p:sldId id="328" r:id="rId37"/>
    <p:sldId id="329" r:id="rId38"/>
    <p:sldId id="330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80" autoAdjust="0"/>
    <p:restoredTop sz="90929"/>
  </p:normalViewPr>
  <p:slideViewPr>
    <p:cSldViewPr>
      <p:cViewPr varScale="1">
        <p:scale>
          <a:sx n="96" d="100"/>
          <a:sy n="96" d="100"/>
        </p:scale>
        <p:origin x="-15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B46B9B8-F463-4DA7-AEBD-5050BC65A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8262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A0929-7752-447C-AA4A-9E8242D2F659}" type="slidenum">
              <a:rPr lang="en-US"/>
              <a:pPr/>
              <a:t>1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B8FDAA-63B8-4512-A1F4-BD89AC3AE7B2}" type="slidenum">
              <a:rPr lang="en-US"/>
              <a:pPr/>
              <a:t>10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5DE7EA-A011-4FEC-B6E8-1C1C096CC655}" type="slidenum">
              <a:rPr lang="en-US"/>
              <a:pPr/>
              <a:t>11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A7B4C0-5D15-42B8-BE9F-0B67B9CF71D2}" type="slidenum">
              <a:rPr lang="en-US"/>
              <a:pPr/>
              <a:t>12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3CE611-BDF7-4A9D-AE0D-5FBD8D95454E}" type="slidenum">
              <a:rPr lang="en-US"/>
              <a:pPr/>
              <a:t>13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EAF883-DB71-4E5C-B715-43673B5131AA}" type="slidenum">
              <a:rPr lang="en-US"/>
              <a:pPr/>
              <a:t>14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13D0B8-1533-4AAD-99AD-DA5230FF064A}" type="slidenum">
              <a:rPr lang="en-US"/>
              <a:pPr/>
              <a:t>16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AE321D-2248-4BF9-B2E7-C96D1015993B}" type="slidenum">
              <a:rPr lang="en-US"/>
              <a:pPr/>
              <a:t>17</a:t>
            </a:fld>
            <a:endParaRPr lang="en-US"/>
          </a:p>
        </p:txBody>
      </p:sp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10757-84B2-43F5-9549-FFCF9206B68C}" type="slidenum">
              <a:rPr lang="en-US"/>
              <a:pPr/>
              <a:t>19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4A23C-BE1D-4A6D-9A7A-D31D8DECBBA5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991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5AA41-C8FB-473F-8FFD-34CDECF3D342}" type="slidenum">
              <a:rPr lang="en-US"/>
              <a:pPr/>
              <a:t>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C2439F-E648-4F53-BAE2-13102C3BACF0}" type="slidenum">
              <a:rPr lang="en-US"/>
              <a:pPr/>
              <a:t>3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CB17BF-FE87-4472-99FB-775B7CB46AB1}" type="slidenum">
              <a:rPr lang="en-US"/>
              <a:pPr/>
              <a:t>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EFBEBE-F7FF-470F-8277-F7A208652CF3}" type="slidenum">
              <a:rPr lang="en-US"/>
              <a:pPr/>
              <a:t>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5628F2-4A0B-4113-8A41-3EE5E3474DF7}" type="slidenum">
              <a:rPr lang="en-US"/>
              <a:pPr/>
              <a:t>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F9AAC2-CA73-43BC-BB61-2EFF26FB2A9E}" type="slidenum">
              <a:rPr lang="en-US"/>
              <a:pPr/>
              <a:t>7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D34A2-4B0C-4A01-AE8F-1C80BE287B10}" type="slidenum">
              <a:rPr lang="en-US"/>
              <a:pPr/>
              <a:t>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459419-C79D-4A89-A724-F3D637ACD44E}" type="slidenum">
              <a:rPr lang="en-US"/>
              <a:pPr/>
              <a:t>9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E069-C2AB-4B7E-B890-2608B64CAA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B75F1-83B1-4E9F-873D-F160A5ED7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2B432-33E3-4395-8061-DD4F83102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29DFA-F887-4EE4-9B87-C63C0DEC7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772DB-5975-4949-BEAB-E647BC063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6253A-CD26-4DDA-8B46-5E8D42F2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E80DF-E14D-48C6-A4DA-6803C2545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BFDC-72C2-47F2-8750-0CA16A47D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35933-A9D4-466A-85D9-F7A2F012AD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73016-D98E-4507-A6C7-DCEC0358A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7F3B9-8C47-4F6E-B999-83C49A069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9D2ED04-1F90-4D5C-9109-8ECBC47885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441325" y="239713"/>
            <a:ext cx="45005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000" b="1" i="1">
                <a:latin typeface="Arial" charset="0"/>
              </a:rPr>
              <a:t>Biology 323</a:t>
            </a:r>
          </a:p>
          <a:p>
            <a:pPr eaLnBrk="1" hangingPunct="1"/>
            <a:r>
              <a:rPr lang="en-US" sz="2000" b="1" i="1">
                <a:latin typeface="Arial" charset="0"/>
              </a:rPr>
              <a:t>Human Anatomy for Biology Majors</a:t>
            </a:r>
          </a:p>
          <a:p>
            <a:pPr eaLnBrk="1" hangingPunct="1"/>
            <a:r>
              <a:rPr lang="en-US" sz="2000" b="1" i="1">
                <a:latin typeface="Arial" charset="0"/>
              </a:rPr>
              <a:t>Lecture 9</a:t>
            </a:r>
          </a:p>
          <a:p>
            <a:pPr eaLnBrk="1" hangingPunct="1"/>
            <a:r>
              <a:rPr lang="en-US" sz="2000" b="1" i="1">
                <a:latin typeface="Arial" charset="0"/>
              </a:rPr>
              <a:t>Dr. Stuart S. Sumida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2906713"/>
            <a:ext cx="90630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5400">
                <a:latin typeface="Arial" charset="0"/>
              </a:rPr>
              <a:t>Pelvis and Perineum</a:t>
            </a:r>
          </a:p>
          <a:p>
            <a:pPr algn="ctr" eaLnBrk="1" hangingPunct="1"/>
            <a:r>
              <a:rPr lang="en-US" sz="5400">
                <a:latin typeface="Arial" charset="0"/>
              </a:rPr>
              <a:t>Human Walking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elvi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69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Line 3"/>
          <p:cNvSpPr>
            <a:spLocks noChangeShapeType="1"/>
          </p:cNvSpPr>
          <p:nvPr/>
        </p:nvSpPr>
        <p:spPr bwMode="auto">
          <a:xfrm flipV="1">
            <a:off x="3581400" y="1981200"/>
            <a:ext cx="2667000" cy="7620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V="1">
            <a:off x="2286000" y="3200400"/>
            <a:ext cx="4038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V="1">
            <a:off x="2286000" y="4648200"/>
            <a:ext cx="3962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arrow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332538" y="1600200"/>
            <a:ext cx="281146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Piriformis muscle</a:t>
            </a:r>
          </a:p>
          <a:p>
            <a:endParaRPr lang="en-US">
              <a:solidFill>
                <a:schemeClr val="bg1"/>
              </a:solidFill>
              <a:latin typeface="Verdana" pitchFamily="34" charset="0"/>
            </a:endParaRPr>
          </a:p>
          <a:p>
            <a:endParaRPr lang="en-US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Sacrospinous</a:t>
            </a:r>
          </a:p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Ligament</a:t>
            </a:r>
          </a:p>
          <a:p>
            <a:endParaRPr lang="en-US">
              <a:solidFill>
                <a:schemeClr val="bg1"/>
              </a:solidFill>
              <a:latin typeface="Verdana" pitchFamily="34" charset="0"/>
            </a:endParaRPr>
          </a:p>
          <a:p>
            <a:endParaRPr lang="en-US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Sacrotuerous</a:t>
            </a:r>
          </a:p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ligament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Pelvi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elvis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791200" y="2362200"/>
            <a:ext cx="28194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Piriformis muscle</a:t>
            </a:r>
          </a:p>
          <a:p>
            <a:endParaRPr lang="en-US">
              <a:solidFill>
                <a:schemeClr val="bg1"/>
              </a:solidFill>
              <a:latin typeface="Verdana" pitchFamily="34" charset="0"/>
            </a:endParaRPr>
          </a:p>
          <a:p>
            <a:endParaRPr lang="en-US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Sacrospinous</a:t>
            </a:r>
          </a:p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Ligament</a:t>
            </a:r>
          </a:p>
          <a:p>
            <a:endParaRPr lang="en-US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Sacrotuerous</a:t>
            </a:r>
          </a:p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Ligament</a:t>
            </a:r>
          </a:p>
          <a:p>
            <a:endParaRPr lang="en-US">
              <a:solidFill>
                <a:schemeClr val="bg1"/>
              </a:solidFill>
              <a:latin typeface="Verdana" pitchFamily="34" charset="0"/>
            </a:endParaRPr>
          </a:p>
          <a:p>
            <a:r>
              <a:rPr lang="en-US">
                <a:solidFill>
                  <a:schemeClr val="bg1"/>
                </a:solidFill>
                <a:latin typeface="Verdana" pitchFamily="34" charset="0"/>
              </a:rPr>
              <a:t>Obturator membrane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H="1">
            <a:off x="4191000" y="2667000"/>
            <a:ext cx="137160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 flipH="1">
            <a:off x="2209800" y="2667000"/>
            <a:ext cx="3352800" cy="533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>
            <a:off x="2133600" y="3886200"/>
            <a:ext cx="35052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 flipV="1">
            <a:off x="1752600" y="4648200"/>
            <a:ext cx="38862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 flipV="1">
            <a:off x="2971800" y="5791200"/>
            <a:ext cx="27432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umbosacr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663" y="0"/>
            <a:ext cx="5146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ntIlia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288" y="111125"/>
            <a:ext cx="6573837" cy="663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438400"/>
            <a:ext cx="7772400" cy="1143000"/>
          </a:xfrm>
        </p:spPr>
        <p:txBody>
          <a:bodyPr/>
          <a:lstStyle/>
          <a:p>
            <a:r>
              <a:rPr lang="en-US" sz="6600"/>
              <a:t>Factors Affecting </a:t>
            </a:r>
            <a:r>
              <a:rPr lang="en-US" sz="6600">
                <a:solidFill>
                  <a:schemeClr val="tx1"/>
                </a:solidFill>
              </a:rPr>
              <a:t>Locomotion:</a:t>
            </a:r>
            <a:br>
              <a:rPr lang="en-US" sz="6600">
                <a:solidFill>
                  <a:schemeClr val="tx1"/>
                </a:solidFill>
              </a:rPr>
            </a:br>
            <a:r>
              <a:rPr lang="en-US" sz="6600">
                <a:solidFill>
                  <a:schemeClr val="tx1"/>
                </a:solidFill>
              </a:rPr>
              <a:t/>
            </a:r>
            <a:br>
              <a:rPr lang="en-US" sz="6600">
                <a:solidFill>
                  <a:schemeClr val="tx1"/>
                </a:solidFill>
              </a:rPr>
            </a:br>
            <a:r>
              <a:rPr lang="en-US" sz="6600">
                <a:solidFill>
                  <a:schemeClr val="tx1"/>
                </a:solidFill>
              </a:rPr>
              <a:t>Walking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4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i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6300" y="0"/>
            <a:ext cx="4851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The leg is like an inverted pendulum when walking...</a:t>
            </a:r>
          </a:p>
        </p:txBody>
      </p:sp>
      <p:pic>
        <p:nvPicPr>
          <p:cNvPr id="225283" name="Picture 3" descr="inverted-pendul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71738"/>
            <a:ext cx="8382000" cy="2781300"/>
          </a:xfrm>
          <a:prstGeom prst="rect">
            <a:avLst/>
          </a:prstGeom>
          <a:noFill/>
        </p:spPr>
      </p:pic>
      <p:sp>
        <p:nvSpPr>
          <p:cNvPr id="225284" name="Text Box 4"/>
          <p:cNvSpPr txBox="1">
            <a:spLocks noChangeArrowheads="1"/>
          </p:cNvSpPr>
          <p:nvPr/>
        </p:nvSpPr>
        <p:spPr bwMode="auto">
          <a:xfrm>
            <a:off x="128588" y="5791200"/>
            <a:ext cx="9015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latin typeface="Arial" charset="0"/>
              </a:rPr>
              <a:t>Compliance of the hip, knee, and foot help to smooth out walking.</a:t>
            </a:r>
          </a:p>
        </p:txBody>
      </p:sp>
    </p:spTree>
    <p:extLst>
      <p:ext uri="{BB962C8B-B14F-4D97-AF65-F5344CB8AC3E}">
        <p14:creationId xmlns:p14="http://schemas.microsoft.com/office/powerpoint/2010/main" val="3579426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1" name="Picture 3" descr="WalkPendul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20725"/>
            <a:ext cx="9144000" cy="5413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57570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330" name="Picture 2" descr="walk-pha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362200"/>
            <a:ext cx="8534400" cy="3856038"/>
          </a:xfrm>
          <a:prstGeom prst="rect">
            <a:avLst/>
          </a:prstGeom>
          <a:noFill/>
        </p:spPr>
      </p:pic>
      <p:sp>
        <p:nvSpPr>
          <p:cNvPr id="227331" name="Text Box 3"/>
          <p:cNvSpPr txBox="1">
            <a:spLocks noChangeArrowheads="1"/>
          </p:cNvSpPr>
          <p:nvPr/>
        </p:nvSpPr>
        <p:spPr bwMode="auto">
          <a:xfrm>
            <a:off x="593725" y="295275"/>
            <a:ext cx="6924675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>
                <a:latin typeface="Times New Roman" pitchFamily="18" charset="0"/>
              </a:rPr>
              <a:t>Walking: Has a Double Support Phase</a:t>
            </a:r>
          </a:p>
          <a:p>
            <a:pPr algn="l" eaLnBrk="0" hangingPunct="0"/>
            <a:endParaRPr lang="en-US" sz="2800" b="1">
              <a:latin typeface="Times New Roman" pitchFamily="18" charset="0"/>
            </a:endParaRPr>
          </a:p>
          <a:p>
            <a:pPr algn="l" eaLnBrk="0" hangingPunct="0"/>
            <a:r>
              <a:rPr lang="en-US" sz="2800" b="1">
                <a:latin typeface="Times New Roman" pitchFamily="18" charset="0"/>
              </a:rPr>
              <a:t>Support Phase = when foot is on the ground.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7332" name="Rectangle 4"/>
          <p:cNvSpPr>
            <a:spLocks noChangeArrowheads="1"/>
          </p:cNvSpPr>
          <p:nvPr/>
        </p:nvSpPr>
        <p:spPr bwMode="auto">
          <a:xfrm>
            <a:off x="228600" y="4800600"/>
            <a:ext cx="89154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en-US" dirty="0">
              <a:latin typeface="Arial" charset="0"/>
            </a:endParaRPr>
          </a:p>
          <a:p>
            <a:pPr algn="l"/>
            <a:endParaRPr lang="en-US" dirty="0">
              <a:latin typeface="Arial" charset="0"/>
            </a:endParaRPr>
          </a:p>
          <a:p>
            <a:pPr algn="l"/>
            <a:r>
              <a:rPr lang="en-US" dirty="0">
                <a:latin typeface="Arial" charset="0"/>
              </a:rPr>
              <a:t>              DOUBLE SUPPORT                    SINGLE</a:t>
            </a:r>
          </a:p>
          <a:p>
            <a:pPr algn="l"/>
            <a:r>
              <a:rPr lang="en-US" dirty="0">
                <a:latin typeface="Arial" charset="0"/>
              </a:rPr>
              <a:t>						 SUPPORT</a:t>
            </a:r>
          </a:p>
          <a:p>
            <a:pPr algn="l"/>
            <a:r>
              <a:rPr lang="en-US" dirty="0">
                <a:latin typeface="Arial" charset="0"/>
              </a:rPr>
              <a:t>                                                                (Swing Phase)</a:t>
            </a:r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>
            <a:off x="685800" y="5257800"/>
            <a:ext cx="4495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6019800" y="5257800"/>
            <a:ext cx="1066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5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0963" y="2743200"/>
            <a:ext cx="90630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Arial Rounded MT Bold" pitchFamily="34" charset="0"/>
              </a:rPr>
              <a:t>Overview of Pelvis and Perineum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026"/>
          <p:cNvSpPr txBox="1">
            <a:spLocks noChangeArrowheads="1"/>
          </p:cNvSpPr>
          <p:nvPr/>
        </p:nvSpPr>
        <p:spPr bwMode="auto">
          <a:xfrm>
            <a:off x="228600" y="685800"/>
            <a:ext cx="780644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4000" dirty="0">
                <a:latin typeface="Arial"/>
                <a:cs typeface="Arial"/>
              </a:rPr>
              <a:t>Nine Factors Influencing Walking:</a:t>
            </a:r>
            <a:endParaRPr lang="en-US" dirty="0">
              <a:latin typeface="Arial"/>
              <a:cs typeface="Arial"/>
            </a:endParaRPr>
          </a:p>
          <a:p>
            <a:pPr algn="l" eaLnBrk="0" hangingPunct="0"/>
            <a:endParaRPr lang="en-US" dirty="0">
              <a:latin typeface="Arial"/>
              <a:cs typeface="Arial"/>
            </a:endParaRP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1.  Pelvic Rotation</a:t>
            </a: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2.  Pelvic Tilt</a:t>
            </a: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3.  Lateral Displacement of Pelvis</a:t>
            </a: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4.  Bending of the Knee</a:t>
            </a: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5.  Lateral Flexion of Trunk</a:t>
            </a: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6.  Antero-posterior Flexion of Trunk</a:t>
            </a: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7.  Dorsiflexion of Foot</a:t>
            </a: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8.  </a:t>
            </a:r>
            <a:r>
              <a:rPr lang="en-US" sz="3200" dirty="0" err="1">
                <a:latin typeface="Arial"/>
                <a:cs typeface="Arial"/>
              </a:rPr>
              <a:t>Plantarflexion</a:t>
            </a:r>
            <a:r>
              <a:rPr lang="en-US" sz="3200" dirty="0">
                <a:latin typeface="Arial"/>
                <a:cs typeface="Arial"/>
              </a:rPr>
              <a:t> of Foot</a:t>
            </a: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9.  Compliance of Foot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23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026"/>
          <p:cNvSpPr txBox="1">
            <a:spLocks noChangeArrowheads="1"/>
          </p:cNvSpPr>
          <p:nvPr/>
        </p:nvSpPr>
        <p:spPr bwMode="auto">
          <a:xfrm>
            <a:off x="746125" y="247650"/>
            <a:ext cx="468990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3200" dirty="0">
                <a:latin typeface="Arial"/>
                <a:cs typeface="Arial"/>
              </a:rPr>
              <a:t>1.  Pelvic Rotation</a:t>
            </a:r>
          </a:p>
          <a:p>
            <a:pPr algn="l" eaLnBrk="0" hangingPunct="0"/>
            <a:endParaRPr lang="en-US" sz="3200" dirty="0">
              <a:latin typeface="Arial"/>
              <a:cs typeface="Arial"/>
            </a:endParaRP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Lateral-medial axis</a:t>
            </a: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of pelvis rotates about </a:t>
            </a: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the center when walking</a:t>
            </a:r>
            <a:r>
              <a:rPr lang="en-US" sz="3200" dirty="0"/>
              <a:t>.</a:t>
            </a:r>
          </a:p>
        </p:txBody>
      </p:sp>
      <p:pic>
        <p:nvPicPr>
          <p:cNvPr id="89091" name="Picture 1027" descr="pelvic-ro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04800"/>
            <a:ext cx="1700213" cy="6172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4236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1026"/>
          <p:cNvSpPr txBox="1">
            <a:spLocks noChangeArrowheads="1"/>
          </p:cNvSpPr>
          <p:nvPr/>
        </p:nvSpPr>
        <p:spPr bwMode="auto">
          <a:xfrm>
            <a:off x="152400" y="457200"/>
            <a:ext cx="3352800" cy="50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3200" dirty="0">
                <a:latin typeface="Arial"/>
                <a:cs typeface="Arial"/>
              </a:rPr>
              <a:t>2.  Pelvic Tilt</a:t>
            </a:r>
          </a:p>
          <a:p>
            <a:pPr algn="l" eaLnBrk="0" hangingPunct="0"/>
            <a:endParaRPr lang="en-US" sz="3200" dirty="0">
              <a:latin typeface="Arial"/>
              <a:cs typeface="Arial"/>
            </a:endParaRP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Hip tilts </a:t>
            </a:r>
            <a:r>
              <a:rPr lang="en-US" sz="3200" dirty="0" smtClean="0">
                <a:latin typeface="Arial"/>
                <a:cs typeface="Arial"/>
              </a:rPr>
              <a:t>downward on swing leg side.</a:t>
            </a:r>
          </a:p>
          <a:p>
            <a:pPr algn="l" eaLnBrk="0" hangingPunct="0"/>
            <a:endParaRPr lang="en-US" sz="3200" dirty="0">
              <a:latin typeface="Arial"/>
              <a:cs typeface="Arial"/>
            </a:endParaRPr>
          </a:p>
          <a:p>
            <a:pPr algn="l" eaLnBrk="0" hangingPunct="0"/>
            <a:r>
              <a:rPr lang="en-US" sz="3200" dirty="0" smtClean="0">
                <a:latin typeface="Arial"/>
                <a:cs typeface="Arial"/>
              </a:rPr>
              <a:t>(Note how shoulder does </a:t>
            </a:r>
            <a:r>
              <a:rPr lang="en-US" sz="3200" dirty="0" smtClean="0">
                <a:latin typeface="Arial"/>
                <a:cs typeface="Arial"/>
              </a:rPr>
              <a:t>opposite as counterbalance.</a:t>
            </a:r>
            <a:r>
              <a:rPr lang="en-US" sz="3200" dirty="0" smtClean="0">
                <a:latin typeface="Arial"/>
                <a:cs typeface="Arial"/>
              </a:rPr>
              <a:t>)</a:t>
            </a:r>
            <a:endParaRPr lang="en-US" sz="3200" dirty="0">
              <a:latin typeface="Arial"/>
              <a:cs typeface="Arial"/>
            </a:endParaRPr>
          </a:p>
        </p:txBody>
      </p:sp>
      <p:pic>
        <p:nvPicPr>
          <p:cNvPr id="2" name="Picture 1" descr="PelvicTil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552" y="-76200"/>
            <a:ext cx="58704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041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sssh0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5" y="0"/>
            <a:ext cx="625316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6016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593725" y="323850"/>
            <a:ext cx="796884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3200" dirty="0">
                <a:latin typeface="Arial"/>
                <a:cs typeface="Arial"/>
              </a:rPr>
              <a:t>3.  Lateral Displacement of Pelvis</a:t>
            </a:r>
          </a:p>
          <a:p>
            <a:pPr algn="l" eaLnBrk="0" hangingPunct="0"/>
            <a:endParaRPr lang="en-US" sz="3200" dirty="0">
              <a:latin typeface="Arial"/>
              <a:cs typeface="Arial"/>
            </a:endParaRP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Hips move from side to side to keep center</a:t>
            </a: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of mass over support limb.</a:t>
            </a:r>
          </a:p>
        </p:txBody>
      </p:sp>
      <p:pic>
        <p:nvPicPr>
          <p:cNvPr id="91139" name="Picture 3" descr="lateral-dis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673350"/>
            <a:ext cx="8077200" cy="2386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5428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28601" y="152400"/>
            <a:ext cx="3124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3200" dirty="0">
                <a:latin typeface="Arial"/>
                <a:cs typeface="Arial"/>
              </a:rPr>
              <a:t>3.  Lateral Displacement of Pelvis</a:t>
            </a:r>
          </a:p>
          <a:p>
            <a:pPr algn="l" eaLnBrk="0" hangingPunct="0"/>
            <a:endParaRPr lang="en-US" sz="3200" dirty="0">
              <a:latin typeface="Arial"/>
              <a:cs typeface="Arial"/>
            </a:endParaRP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Hips move from side to side to keep center</a:t>
            </a: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of mass over support limb.</a:t>
            </a:r>
          </a:p>
        </p:txBody>
      </p:sp>
      <p:pic>
        <p:nvPicPr>
          <p:cNvPr id="2" name="Picture 1" descr="CentreOfMassOverFee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8677" y="36688"/>
            <a:ext cx="5825323" cy="674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5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lvicOscill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741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854" y="5257800"/>
            <a:ext cx="888914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rial"/>
                <a:cs typeface="Arial"/>
              </a:rPr>
              <a:t>The end result is three major movements of the hip: up/down , side-to-side ,  and rotatory.  Giving it an oscillation like a kayak paddle.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06594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593725" y="400050"/>
            <a:ext cx="773400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3200" dirty="0">
                <a:latin typeface="Arial"/>
                <a:cs typeface="Arial"/>
              </a:rPr>
              <a:t>4.  Bending of the Knee</a:t>
            </a: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	</a:t>
            </a:r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			Knee bends between </a:t>
            </a:r>
          </a:p>
          <a:p>
            <a:pPr algn="l" eaLnBrk="0" hangingPunct="0"/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				heel-strike and</a:t>
            </a:r>
          </a:p>
          <a:p>
            <a:pPr algn="l" eaLnBrk="0" hangingPunct="0"/>
            <a:r>
              <a:rPr lang="en-US" sz="3200" dirty="0">
                <a:solidFill>
                  <a:srgbClr val="000000"/>
                </a:solidFill>
                <a:latin typeface="Arial"/>
                <a:cs typeface="Arial"/>
              </a:rPr>
              <a:t>				</a:t>
            </a:r>
            <a:r>
              <a:rPr lang="en-US" sz="3200" dirty="0" err="1">
                <a:solidFill>
                  <a:srgbClr val="000000"/>
                </a:solidFill>
                <a:latin typeface="Arial"/>
                <a:cs typeface="Arial"/>
              </a:rPr>
              <a:t>pushoff</a:t>
            </a:r>
            <a:r>
              <a:rPr lang="en-US" sz="3200" dirty="0">
                <a:latin typeface="Arial"/>
                <a:cs typeface="Arial"/>
              </a:rPr>
              <a:t>.</a:t>
            </a:r>
          </a:p>
        </p:txBody>
      </p:sp>
      <p:pic>
        <p:nvPicPr>
          <p:cNvPr id="92163" name="Picture 3" descr="antpost-trunk-flex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6477000" cy="4049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897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9144000" cy="681232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2133600" y="4191000"/>
            <a:ext cx="762000" cy="12192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57200" y="4267200"/>
            <a:ext cx="76200" cy="1066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785688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2822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3200" dirty="0">
                <a:latin typeface="Arial"/>
                <a:cs typeface="Arial"/>
              </a:rPr>
              <a:t>5.  Lateral Flexion of Trunk</a:t>
            </a:r>
          </a:p>
          <a:p>
            <a:pPr algn="l" eaLnBrk="0" hangingPunct="0"/>
            <a:endParaRPr lang="en-US" sz="3200" dirty="0">
              <a:latin typeface="Arial"/>
              <a:cs typeface="Arial"/>
            </a:endParaRP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Trunk flexes laterally </a:t>
            </a:r>
            <a:r>
              <a:rPr lang="en-US" sz="3200" dirty="0" smtClean="0">
                <a:latin typeface="Arial"/>
                <a:cs typeface="Arial"/>
              </a:rPr>
              <a:t>and twists slightly to </a:t>
            </a:r>
            <a:r>
              <a:rPr lang="en-US" sz="3200" dirty="0">
                <a:latin typeface="Arial"/>
                <a:cs typeface="Arial"/>
              </a:rPr>
              <a:t>help to keep </a:t>
            </a:r>
            <a:r>
              <a:rPr lang="en-US" sz="3200" dirty="0" smtClean="0">
                <a:latin typeface="Arial"/>
                <a:cs typeface="Arial"/>
              </a:rPr>
              <a:t>center </a:t>
            </a:r>
            <a:r>
              <a:rPr lang="en-US" sz="3200" dirty="0" smtClean="0">
                <a:latin typeface="Arial"/>
                <a:cs typeface="Arial"/>
              </a:rPr>
              <a:t>of </a:t>
            </a:r>
            <a:r>
              <a:rPr lang="en-US" sz="3200" dirty="0">
                <a:latin typeface="Arial"/>
                <a:cs typeface="Arial"/>
              </a:rPr>
              <a:t>mass over support limb.</a:t>
            </a:r>
          </a:p>
        </p:txBody>
      </p:sp>
      <p:pic>
        <p:nvPicPr>
          <p:cNvPr id="2" name="Picture 1" descr="PelvicRot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38778"/>
            <a:ext cx="9144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26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idHi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2338" y="0"/>
            <a:ext cx="47561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669925" y="323850"/>
            <a:ext cx="8245475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3200" dirty="0">
                <a:latin typeface="Arial"/>
                <a:cs typeface="Arial"/>
              </a:rPr>
              <a:t>6.  Antero-posterior Flexion of Trunk</a:t>
            </a:r>
          </a:p>
          <a:p>
            <a:pPr algn="l" eaLnBrk="0" hangingPunct="0"/>
            <a:endParaRPr lang="en-US" sz="1400" dirty="0">
              <a:latin typeface="Arial"/>
              <a:cs typeface="Arial"/>
            </a:endParaRP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Trunk flexes anteriorly and posteriorly  to help keep center of mass over support limb.</a:t>
            </a:r>
          </a:p>
        </p:txBody>
      </p:sp>
      <p:pic>
        <p:nvPicPr>
          <p:cNvPr id="94211" name="Picture 3" descr="antpost-trunk-flex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609850"/>
            <a:ext cx="6172200" cy="38592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00157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9756" y="22578"/>
            <a:ext cx="912424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3200" dirty="0">
                <a:latin typeface="Arial"/>
                <a:cs typeface="Arial"/>
              </a:rPr>
              <a:t>7.  Dorsiflexion of Foot</a:t>
            </a:r>
          </a:p>
          <a:p>
            <a:pPr algn="l" eaLnBrk="0" hangingPunct="0"/>
            <a:endParaRPr lang="en-US" sz="3200" dirty="0">
              <a:latin typeface="Arial"/>
              <a:cs typeface="Arial"/>
            </a:endParaRPr>
          </a:p>
          <a:p>
            <a:pPr algn="l" eaLnBrk="0" hangingPunct="0">
              <a:buFontTx/>
              <a:buChar char="•"/>
            </a:pPr>
            <a:r>
              <a:rPr lang="en-US" sz="3200" dirty="0">
                <a:latin typeface="Arial"/>
                <a:cs typeface="Arial"/>
              </a:rPr>
              <a:t>Foot flexes dorsally upon heel strike (with</a:t>
            </a:r>
          </a:p>
          <a:p>
            <a:pPr algn="l" eaLnBrk="0" hangingPunct="0"/>
            <a:r>
              <a:rPr lang="en-US" sz="3200" dirty="0">
                <a:latin typeface="Arial"/>
                <a:cs typeface="Arial"/>
              </a:rPr>
              <a:t>  locked knee)</a:t>
            </a:r>
            <a:r>
              <a:rPr lang="en-US" sz="3200" dirty="0" smtClean="0">
                <a:latin typeface="Arial"/>
                <a:cs typeface="Arial"/>
              </a:rPr>
              <a:t>.</a:t>
            </a:r>
          </a:p>
          <a:p>
            <a:pPr algn="l" eaLnBrk="0" hangingPunct="0"/>
            <a:endParaRPr lang="en-US" sz="3200" dirty="0">
              <a:latin typeface="Arial"/>
              <a:cs typeface="Arial"/>
            </a:endParaRPr>
          </a:p>
          <a:p>
            <a:pPr algn="l" eaLnBrk="0" hangingPunct="0">
              <a:buFontTx/>
              <a:buChar char="•"/>
            </a:pPr>
            <a:r>
              <a:rPr lang="en-US" sz="3200" dirty="0">
                <a:latin typeface="Arial"/>
                <a:cs typeface="Arial"/>
              </a:rPr>
              <a:t>Catches falling body.</a:t>
            </a:r>
          </a:p>
        </p:txBody>
      </p:sp>
      <p:pic>
        <p:nvPicPr>
          <p:cNvPr id="2" name="Picture 1" descr="FootSuppo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689" y="3810000"/>
            <a:ext cx="9144000" cy="2794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3733800" y="1600200"/>
            <a:ext cx="1981200" cy="3200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5064233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1026"/>
          <p:cNvSpPr txBox="1">
            <a:spLocks noChangeArrowheads="1"/>
          </p:cNvSpPr>
          <p:nvPr/>
        </p:nvSpPr>
        <p:spPr bwMode="auto">
          <a:xfrm>
            <a:off x="0" y="19756"/>
            <a:ext cx="91440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 algn="l" eaLnBrk="0" hangingPunct="0">
              <a:buAutoNum type="arabicPeriod" startAt="8"/>
            </a:pPr>
            <a:r>
              <a:rPr lang="en-US" sz="3200" dirty="0" err="1" smtClean="0">
                <a:latin typeface="Arial"/>
                <a:cs typeface="Arial"/>
              </a:rPr>
              <a:t>Plantarflexion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of </a:t>
            </a:r>
            <a:r>
              <a:rPr lang="en-US" sz="3200" dirty="0" smtClean="0">
                <a:latin typeface="Arial"/>
                <a:cs typeface="Arial"/>
              </a:rPr>
              <a:t>Foot</a:t>
            </a:r>
            <a:r>
              <a:rPr lang="en-US" sz="3200" dirty="0">
                <a:latin typeface="Arial"/>
                <a:cs typeface="Arial"/>
              </a:rPr>
              <a:t> </a:t>
            </a:r>
            <a:r>
              <a:rPr lang="en-US" sz="3200" dirty="0" smtClean="0">
                <a:latin typeface="Arial"/>
                <a:cs typeface="Arial"/>
              </a:rPr>
              <a:t>- </a:t>
            </a:r>
            <a:r>
              <a:rPr lang="en-US" sz="3200" dirty="0" err="1" smtClean="0">
                <a:latin typeface="Arial"/>
                <a:cs typeface="Arial"/>
              </a:rPr>
              <a:t>Plantarflexion</a:t>
            </a:r>
            <a:r>
              <a:rPr lang="en-US" sz="3200" dirty="0" smtClean="0">
                <a:latin typeface="Arial"/>
                <a:cs typeface="Arial"/>
              </a:rPr>
              <a:t> </a:t>
            </a:r>
            <a:r>
              <a:rPr lang="en-US" sz="3200" dirty="0">
                <a:latin typeface="Arial"/>
                <a:cs typeface="Arial"/>
              </a:rPr>
              <a:t>of foot provides power for </a:t>
            </a:r>
            <a:r>
              <a:rPr lang="en-US" sz="3200" dirty="0" smtClean="0">
                <a:latin typeface="Arial"/>
                <a:cs typeface="Arial"/>
              </a:rPr>
              <a:t>toe off.</a:t>
            </a:r>
          </a:p>
          <a:p>
            <a:pPr marL="514350" indent="-514350" algn="l" eaLnBrk="0" hangingPunct="0">
              <a:buAutoNum type="arabicPeriod" startAt="8"/>
            </a:pPr>
            <a:endParaRPr lang="en-US" sz="3200" dirty="0" smtClean="0">
              <a:latin typeface="Arial"/>
              <a:cs typeface="Arial"/>
            </a:endParaRPr>
          </a:p>
          <a:p>
            <a:pPr marL="514350" indent="-514350" algn="l" eaLnBrk="0" hangingPunct="0">
              <a:buAutoNum type="arabicPeriod" startAt="8"/>
            </a:pPr>
            <a:endParaRPr lang="en-US" sz="3200" dirty="0">
              <a:latin typeface="Arial"/>
              <a:cs typeface="Arial"/>
            </a:endParaRPr>
          </a:p>
          <a:p>
            <a:pPr marL="514350" indent="-514350" algn="l" eaLnBrk="0" hangingPunct="0">
              <a:buAutoNum type="arabicPeriod" startAt="8"/>
            </a:pPr>
            <a:endParaRPr lang="en-US" sz="3200" dirty="0" smtClean="0">
              <a:latin typeface="Arial"/>
              <a:cs typeface="Arial"/>
            </a:endParaRPr>
          </a:p>
          <a:p>
            <a:pPr marL="514350" indent="-514350" algn="l" eaLnBrk="0" hangingPunct="0">
              <a:buAutoNum type="arabicPeriod" startAt="8"/>
            </a:pPr>
            <a:endParaRPr lang="en-US" sz="3200" dirty="0">
              <a:latin typeface="Arial"/>
              <a:cs typeface="Arial"/>
            </a:endParaRPr>
          </a:p>
          <a:p>
            <a:pPr marL="514350" indent="-514350" algn="l" eaLnBrk="0" hangingPunct="0">
              <a:buAutoNum type="arabicPeriod" startAt="8"/>
            </a:pPr>
            <a:endParaRPr lang="en-US" sz="3200" dirty="0" smtClean="0">
              <a:latin typeface="Arial"/>
              <a:cs typeface="Arial"/>
            </a:endParaRPr>
          </a:p>
          <a:p>
            <a:pPr marL="514350" indent="-514350" algn="l" eaLnBrk="0" hangingPunct="0">
              <a:buAutoNum type="arabicPeriod" startAt="8"/>
            </a:pPr>
            <a:endParaRPr lang="en-US" sz="3200" dirty="0">
              <a:latin typeface="Arial"/>
              <a:cs typeface="Arial"/>
            </a:endParaRPr>
          </a:p>
          <a:p>
            <a:pPr marL="514350" indent="-514350" algn="l" eaLnBrk="0" hangingPunct="0">
              <a:buAutoNum type="arabicPeriod" startAt="8"/>
            </a:pPr>
            <a:endParaRPr lang="en-US" sz="3200" dirty="0" smtClean="0">
              <a:latin typeface="Arial"/>
              <a:cs typeface="Arial"/>
            </a:endParaRPr>
          </a:p>
          <a:p>
            <a:pPr marL="514350" indent="-514350" algn="l" eaLnBrk="0" hangingPunct="0">
              <a:buAutoNum type="arabicPeriod" startAt="8"/>
            </a:pPr>
            <a:endParaRPr lang="en-US" sz="3200" dirty="0">
              <a:latin typeface="Arial"/>
              <a:cs typeface="Arial"/>
            </a:endParaRPr>
          </a:p>
          <a:p>
            <a:pPr marL="514350" indent="-514350" algn="l" eaLnBrk="0" hangingPunct="0">
              <a:buAutoNum type="arabicPeriod" startAt="9"/>
            </a:pPr>
            <a:r>
              <a:rPr lang="en-US" sz="3200" dirty="0" smtClean="0">
                <a:latin typeface="Arial"/>
                <a:cs typeface="Arial"/>
              </a:rPr>
              <a:t>Compliance </a:t>
            </a:r>
            <a:r>
              <a:rPr lang="en-US" sz="3200" dirty="0">
                <a:latin typeface="Arial"/>
                <a:cs typeface="Arial"/>
              </a:rPr>
              <a:t>of </a:t>
            </a:r>
            <a:r>
              <a:rPr lang="en-US" sz="3200" dirty="0" smtClean="0">
                <a:latin typeface="Arial"/>
                <a:cs typeface="Arial"/>
              </a:rPr>
              <a:t>Foot - Flexibility </a:t>
            </a:r>
            <a:r>
              <a:rPr lang="en-US" sz="3200" dirty="0">
                <a:latin typeface="Arial"/>
                <a:cs typeface="Arial"/>
              </a:rPr>
              <a:t>of foot </a:t>
            </a:r>
            <a:r>
              <a:rPr lang="en-US" sz="3200" dirty="0" err="1">
                <a:latin typeface="Arial"/>
                <a:cs typeface="Arial"/>
              </a:rPr>
              <a:t>smooths</a:t>
            </a:r>
            <a:r>
              <a:rPr lang="en-US" sz="3200" dirty="0">
                <a:latin typeface="Arial"/>
                <a:cs typeface="Arial"/>
              </a:rPr>
              <a:t> oscillation </a:t>
            </a:r>
            <a:r>
              <a:rPr lang="en-US" sz="3200" dirty="0" smtClean="0">
                <a:latin typeface="Arial"/>
                <a:cs typeface="Arial"/>
              </a:rPr>
              <a:t>at other </a:t>
            </a:r>
            <a:r>
              <a:rPr lang="en-US" sz="3200" dirty="0">
                <a:latin typeface="Arial"/>
                <a:cs typeface="Arial"/>
              </a:rPr>
              <a:t>joints.</a:t>
            </a:r>
          </a:p>
          <a:p>
            <a:pPr algn="l" eaLnBrk="0" hangingPunct="0"/>
            <a:endParaRPr lang="en-US" sz="3200" dirty="0"/>
          </a:p>
        </p:txBody>
      </p:sp>
      <p:pic>
        <p:nvPicPr>
          <p:cNvPr id="4" name="Picture 3" descr="FootSuppor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78" y="1524000"/>
            <a:ext cx="9144000" cy="279400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5867400" y="1143000"/>
            <a:ext cx="762000" cy="1676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867400" y="1143000"/>
            <a:ext cx="1981200" cy="9906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16372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in-bolt_226996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152400"/>
            <a:ext cx="7874000" cy="492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5257800"/>
            <a:ext cx="8763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rial"/>
                <a:cs typeface="Arial"/>
              </a:rPr>
              <a:t>IN HIGH SPEED RUNNING: energy is transferred along a “muscular chain” from (1) </a:t>
            </a:r>
            <a:r>
              <a:rPr lang="en-US" dirty="0" err="1" smtClean="0">
                <a:latin typeface="Arial"/>
                <a:cs typeface="Arial"/>
              </a:rPr>
              <a:t>gluteals</a:t>
            </a:r>
            <a:r>
              <a:rPr lang="en-US" dirty="0">
                <a:latin typeface="Arial"/>
                <a:cs typeface="Arial"/>
              </a:rPr>
              <a:t> </a:t>
            </a:r>
            <a:r>
              <a:rPr lang="en-US" dirty="0" smtClean="0">
                <a:latin typeface="Arial"/>
                <a:cs typeface="Arial"/>
              </a:rPr>
              <a:t>to (2) rectus </a:t>
            </a:r>
            <a:r>
              <a:rPr lang="en-US" dirty="0" err="1" smtClean="0">
                <a:latin typeface="Arial"/>
                <a:cs typeface="Arial"/>
              </a:rPr>
              <a:t>femoris</a:t>
            </a:r>
            <a:r>
              <a:rPr lang="en-US" dirty="0" smtClean="0">
                <a:latin typeface="Arial"/>
                <a:cs typeface="Arial"/>
              </a:rPr>
              <a:t> (quads) to (3) gastrocnemius + soleus (calf).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1600200"/>
            <a:ext cx="441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0000"/>
                </a:solidFill>
                <a:latin typeface="Arial"/>
                <a:cs typeface="Arial"/>
              </a:rPr>
              <a:t>1</a:t>
            </a:r>
            <a:endParaRPr lang="en-US" sz="36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2895600"/>
            <a:ext cx="41289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53200" y="3429000"/>
            <a:ext cx="428523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Arial"/>
                <a:cs typeface="Arial"/>
              </a:rPr>
              <a:t>3</a:t>
            </a:r>
            <a:endParaRPr lang="en-US" sz="32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5363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210" name="Picture 2" descr="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81000"/>
            <a:ext cx="3027363" cy="6477000"/>
          </a:xfrm>
          <a:prstGeom prst="rect">
            <a:avLst/>
          </a:prstGeom>
          <a:noFill/>
        </p:spPr>
      </p:pic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0" y="838200"/>
            <a:ext cx="1828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2000" dirty="0">
              <a:solidFill>
                <a:srgbClr val="FFFFCC"/>
              </a:solidFill>
              <a:latin typeface="Arial" charset="0"/>
            </a:endParaRPr>
          </a:p>
        </p:txBody>
      </p:sp>
      <p:pic>
        <p:nvPicPr>
          <p:cNvPr id="478213" name="Picture 5" descr="TensorF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457200"/>
            <a:ext cx="3962400" cy="640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51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634" name="Picture 1026" descr="CrusLat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0"/>
            <a:ext cx="32004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215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prin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73" y="229708"/>
            <a:ext cx="7481127" cy="4801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211" y="5334000"/>
            <a:ext cx="893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Arial"/>
                <a:cs typeface="Arial"/>
              </a:rPr>
              <a:t>In normal walking, hip muscle barely used – if at all.  Hip muscles recruited in running, going up stairs, high speed activity.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0679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sprin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0"/>
            <a:ext cx="9144000" cy="50806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5638800"/>
            <a:ext cx="79854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 smtClean="0">
                <a:latin typeface="Arial"/>
                <a:cs typeface="Arial"/>
              </a:rPr>
              <a:t>Arms act as counter-balance to leg motion.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99036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manLegM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129963" cy="68580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>
            <a:off x="5410200" y="4572000"/>
            <a:ext cx="1219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4724400" y="1295400"/>
            <a:ext cx="12192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H="1">
            <a:off x="7543800" y="1981200"/>
            <a:ext cx="914400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133600" y="5410200"/>
            <a:ext cx="36673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Key groups recruited for jumping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41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i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228600"/>
            <a:ext cx="485616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byHip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75"/>
            <a:ext cx="9144000" cy="428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elvis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8153400" cy="500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Pelvis3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819400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elvis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3050"/>
            <a:ext cx="9144000" cy="631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elvis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049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elvis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2690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449</Words>
  <Application>Microsoft Macintosh PowerPoint</Application>
  <PresentationFormat>On-screen Show (4:3)</PresentationFormat>
  <Paragraphs>118</Paragraphs>
  <Slides>38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Factors Affecting Locomotion:  Walking</vt:lpstr>
      <vt:lpstr>PowerPoint Presentation</vt:lpstr>
      <vt:lpstr> The leg is like an inverted pendulum when walking...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CSUSB Biology Slaves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Factors Affecting Locomotion:  Walking</dc:title>
  <dc:creator>Stuart S. Sumida</dc:creator>
  <cp:lastModifiedBy>Stuart Sumida</cp:lastModifiedBy>
  <cp:revision>17</cp:revision>
  <dcterms:created xsi:type="dcterms:W3CDTF">2001-02-16T22:20:02Z</dcterms:created>
  <dcterms:modified xsi:type="dcterms:W3CDTF">2014-07-04T06:08:23Z</dcterms:modified>
</cp:coreProperties>
</file>