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4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5" r:id="rId11"/>
    <p:sldId id="276" r:id="rId12"/>
    <p:sldId id="277" r:id="rId13"/>
    <p:sldId id="278" r:id="rId14"/>
    <p:sldId id="279" r:id="rId15"/>
    <p:sldId id="282" r:id="rId16"/>
    <p:sldId id="283" r:id="rId17"/>
    <p:sldId id="280" r:id="rId18"/>
    <p:sldId id="284" r:id="rId19"/>
    <p:sldId id="285" r:id="rId20"/>
    <p:sldId id="257" r:id="rId21"/>
    <p:sldId id="258" r:id="rId22"/>
    <p:sldId id="286" r:id="rId23"/>
    <p:sldId id="287" r:id="rId24"/>
    <p:sldId id="288" r:id="rId25"/>
    <p:sldId id="289" r:id="rId26"/>
    <p:sldId id="290" r:id="rId27"/>
    <p:sldId id="259" r:id="rId28"/>
    <p:sldId id="260" r:id="rId29"/>
    <p:sldId id="291" r:id="rId30"/>
    <p:sldId id="292" r:id="rId31"/>
    <p:sldId id="298" r:id="rId32"/>
    <p:sldId id="293" r:id="rId33"/>
    <p:sldId id="294" r:id="rId34"/>
    <p:sldId id="300" r:id="rId35"/>
    <p:sldId id="301" r:id="rId36"/>
    <p:sldId id="261" r:id="rId37"/>
    <p:sldId id="302" r:id="rId38"/>
    <p:sldId id="303" r:id="rId39"/>
    <p:sldId id="262" r:id="rId40"/>
    <p:sldId id="296" r:id="rId41"/>
    <p:sldId id="297" r:id="rId42"/>
    <p:sldId id="27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82182" autoAdjust="0"/>
  </p:normalViewPr>
  <p:slideViewPr>
    <p:cSldViewPr>
      <p:cViewPr>
        <p:scale>
          <a:sx n="70" d="100"/>
          <a:sy n="70" d="100"/>
        </p:scale>
        <p:origin x="-1158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6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D85CD-9944-4D0F-A774-E28BF39E9660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BBEA7-A464-4126-89C2-371C882494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5118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err="1" smtClean="0"/>
              <a:t>poikilotherm</a:t>
            </a:r>
            <a:r>
              <a:rPr lang="en-US" dirty="0" smtClean="0"/>
              <a:t> is a organism whose internal temperature varies considerably …or </a:t>
            </a:r>
            <a:r>
              <a:rPr lang="en-US" b="1" dirty="0" err="1" smtClean="0"/>
              <a:t>heterothermic</a:t>
            </a:r>
            <a:endParaRPr lang="en-US" b="1" dirty="0" smtClean="0"/>
          </a:p>
          <a:p>
            <a:r>
              <a:rPr lang="en-US" dirty="0" smtClean="0"/>
              <a:t>An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ectotherm</a:t>
            </a:r>
            <a:r>
              <a:rPr lang="en-US" baseline="0" dirty="0" smtClean="0"/>
              <a:t> is an </a:t>
            </a:r>
            <a:r>
              <a:rPr lang="en-US" dirty="0" smtClean="0"/>
              <a:t>organism that controls its body temperature through external means…(ectotherms can be </a:t>
            </a:r>
            <a:r>
              <a:rPr lang="en-US" dirty="0" err="1" smtClean="0"/>
              <a:t>poikilotherms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BBEA7-A464-4126-89C2-371C8824940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(i.e. seasonality, ontogenetic age, lifestyle adaptations)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BBEA7-A464-4126-89C2-371C8824940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Synapsids</a:t>
            </a:r>
            <a:r>
              <a:rPr lang="en-US" dirty="0" smtClean="0"/>
              <a:t> (mammalian</a:t>
            </a:r>
            <a:r>
              <a:rPr lang="en-US" baseline="0" dirty="0" smtClean="0"/>
              <a:t> like reptiles or proto-mammals)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BBEA7-A464-4126-89C2-371C8824940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Bird hatchlings:</a:t>
            </a:r>
            <a:r>
              <a:rPr lang="en-US" baseline="0" dirty="0" smtClean="0"/>
              <a:t> vascular canals are predominantly oriented longitudinally initially but later in ontogeny they  become more reticular and circumferential in orientation.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BBEA7-A464-4126-89C2-371C8824940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Skelotochronolists</a:t>
            </a:r>
            <a:r>
              <a:rPr lang="en-US" dirty="0" smtClean="0"/>
              <a:t> have applied this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BBEA7-A464-4126-89C2-371C8824940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</a:t>
            </a:r>
            <a:r>
              <a:rPr lang="en-US" baseline="0" dirty="0" smtClean="0"/>
              <a:t> why did some dinosaurs grow in a sustained manner while others grew in a punctuated, periodic manner?</a:t>
            </a:r>
          </a:p>
          <a:p>
            <a:r>
              <a:rPr lang="en-US" baseline="0" dirty="0" smtClean="0"/>
              <a:t>Reid said that ability to form </a:t>
            </a:r>
            <a:r>
              <a:rPr lang="en-US" baseline="0" dirty="0" err="1" smtClean="0"/>
              <a:t>azonal</a:t>
            </a:r>
            <a:r>
              <a:rPr lang="en-US" baseline="0" dirty="0" smtClean="0"/>
              <a:t> bone growth is due to “high circulatory efficiency”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BBEA7-A464-4126-89C2-371C8824940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all 3 would</a:t>
            </a:r>
            <a:r>
              <a:rPr lang="en-US" baseline="0" dirty="0" smtClean="0"/>
              <a:t> have shown LAGs they could have reasoned that the LAGs were the result of long unfavorable season (like with polar bears and hibernating animals</a:t>
            </a:r>
          </a:p>
          <a:p>
            <a:r>
              <a:rPr lang="en-US" baseline="0" dirty="0" smtClean="0"/>
              <a:t>Absence of growth rings in </a:t>
            </a:r>
            <a:r>
              <a:rPr lang="en-US" baseline="0" dirty="0" err="1" smtClean="0"/>
              <a:t>hypsilophodontids</a:t>
            </a:r>
            <a:r>
              <a:rPr lang="en-US" baseline="0" dirty="0" smtClean="0"/>
              <a:t>: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To small to migrate great distances to escape the cold winters, and did not hibernate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Reached somatic maturity before the unfavorable season, and therefore, no growth rings were recorded.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err="1" smtClean="0"/>
              <a:t>Endocast</a:t>
            </a:r>
            <a:r>
              <a:rPr lang="en-US" baseline="0" dirty="0" smtClean="0"/>
              <a:t> of the brain of </a:t>
            </a:r>
            <a:r>
              <a:rPr lang="en-US" baseline="0" dirty="0" err="1" smtClean="0"/>
              <a:t>Leaellynasaura</a:t>
            </a:r>
            <a:r>
              <a:rPr lang="en-US" baseline="0" dirty="0" smtClean="0"/>
              <a:t> shows enlarged optic lobes… suggests that they had enhanced vision, making it possible (not plausible) that they could have remained active during the dark polar winters.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BBEA7-A464-4126-89C2-371C8824940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comparing individuals at different stages of ontogeny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BBEA7-A464-4126-89C2-371C8824940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Nonmuscular</a:t>
            </a:r>
            <a:r>
              <a:rPr lang="en-US" baseline="0" dirty="0" smtClean="0"/>
              <a:t> connective tissue that adheres to the cranial surface of the liver</a:t>
            </a:r>
          </a:p>
          <a:p>
            <a:r>
              <a:rPr lang="en-US" dirty="0" smtClean="0"/>
              <a:t>Longitudinal muscles that extends</a:t>
            </a:r>
            <a:r>
              <a:rPr lang="en-US" baseline="0" dirty="0" smtClean="0"/>
              <a:t> between </a:t>
            </a:r>
            <a:r>
              <a:rPr lang="en-US" baseline="0" dirty="0" err="1" smtClean="0"/>
              <a:t>between</a:t>
            </a:r>
            <a:r>
              <a:rPr lang="en-US" baseline="0" dirty="0" smtClean="0"/>
              <a:t> the liver, pubic bones and caudal </a:t>
            </a:r>
            <a:r>
              <a:rPr lang="en-US" baseline="0" dirty="0" err="1" smtClean="0"/>
              <a:t>gastrailia</a:t>
            </a:r>
            <a:endParaRPr lang="en-US" baseline="0" dirty="0" smtClean="0"/>
          </a:p>
          <a:p>
            <a:r>
              <a:rPr lang="en-US" baseline="0" dirty="0" smtClean="0"/>
              <a:t>Muscles contract</a:t>
            </a:r>
            <a:r>
              <a:rPr lang="en-US" baseline="0" dirty="0" smtClean="0">
                <a:sym typeface="Wingdings" pitchFamily="2" charset="2"/>
              </a:rPr>
              <a:t> pull on liver like a piston pulls on connective tissue displaces diaphragm and liver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BBEA7-A464-4126-89C2-371C8824940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2482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Respiratory </a:t>
            </a:r>
            <a:r>
              <a:rPr lang="en-US" dirty="0" err="1" smtClean="0"/>
              <a:t>turbinates</a:t>
            </a:r>
            <a:r>
              <a:rPr lang="en-US" dirty="0" smtClean="0"/>
              <a:t>: mammals and birds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BBEA7-A464-4126-89C2-371C8824940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0461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Fell close to </a:t>
            </a:r>
            <a:r>
              <a:rPr lang="en-US" dirty="0" err="1" smtClean="0"/>
              <a:t>ectotherm</a:t>
            </a:r>
            <a:r>
              <a:rPr lang="en-US" baseline="0" dirty="0" smtClean="0"/>
              <a:t> curve</a:t>
            </a:r>
          </a:p>
          <a:p>
            <a:r>
              <a:rPr lang="en-US" dirty="0" smtClean="0"/>
              <a:t>Absence of nasal </a:t>
            </a:r>
            <a:r>
              <a:rPr lang="en-US" dirty="0" err="1" smtClean="0"/>
              <a:t>turbs</a:t>
            </a:r>
            <a:r>
              <a:rPr lang="en-US" baseline="0" dirty="0" smtClean="0"/>
              <a:t> and presence of </a:t>
            </a:r>
            <a:r>
              <a:rPr lang="en-US" baseline="0" dirty="0" err="1" smtClean="0"/>
              <a:t>resp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turb</a:t>
            </a:r>
            <a:r>
              <a:rPr lang="en-US" baseline="0" dirty="0" smtClean="0"/>
              <a:t> suggests that at least some dinosaurs had a comparatively low  rate of ventilation-more </a:t>
            </a:r>
            <a:r>
              <a:rPr lang="en-US" baseline="0" dirty="0" err="1" smtClean="0"/>
              <a:t>ectotherm</a:t>
            </a:r>
            <a:r>
              <a:rPr lang="en-US" baseline="0" dirty="0" smtClean="0"/>
              <a:t> like</a:t>
            </a:r>
          </a:p>
          <a:p>
            <a:r>
              <a:rPr lang="en-US" baseline="0" dirty="0" smtClean="0"/>
              <a:t>Cannot suggest with certainty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BBEA7-A464-4126-89C2-371C8824940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7786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poikilotherms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BBEA7-A464-4126-89C2-371C8824940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 specialized ventilator</a:t>
            </a:r>
            <a:r>
              <a:rPr lang="en-US" baseline="0" dirty="0" smtClean="0"/>
              <a:t> mechanisms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BBEA7-A464-4126-89C2-371C8824940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81648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Lines of evidence used to ascertain dinosaur physiology is not straight forward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BBEA7-A464-4126-89C2-371C8824940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Speculated, and Deduced</a:t>
            </a:r>
            <a:r>
              <a:rPr lang="en-US" baseline="0" dirty="0" smtClean="0"/>
              <a:t> </a:t>
            </a:r>
            <a:r>
              <a:rPr lang="en-US" dirty="0" smtClean="0"/>
              <a:t>Large ectotherms have high thermal inertia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small </a:t>
            </a:r>
            <a:r>
              <a:rPr lang="en-US" dirty="0" err="1" smtClean="0"/>
              <a:t>SA:Volume</a:t>
            </a:r>
            <a:r>
              <a:rPr lang="en-US" dirty="0" smtClean="0"/>
              <a:t> </a:t>
            </a:r>
            <a:r>
              <a:rPr lang="en-US" b="1" dirty="0" smtClean="0"/>
              <a:t>reduces heat loss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BBEA7-A464-4126-89C2-371C8824940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Definition</a:t>
            </a:r>
            <a:r>
              <a:rPr lang="en-US" sz="1200" dirty="0" smtClean="0"/>
              <a:t>: capacity for sustained oxidative metabolism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BBEA7-A464-4126-89C2-371C8824940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Which is manifested</a:t>
            </a:r>
            <a:r>
              <a:rPr lang="en-US" baseline="0" smtClean="0"/>
              <a:t> by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BBEA7-A464-4126-89C2-371C8824940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Histological</a:t>
            </a:r>
            <a:r>
              <a:rPr lang="en-US" baseline="0" dirty="0" smtClean="0"/>
              <a:t> characteristics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BBEA7-A464-4126-89C2-371C8824940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However, he recognized that within limitations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BBEA7-A464-4126-89C2-371C8824940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Chimsamy</a:t>
            </a:r>
            <a:r>
              <a:rPr lang="en-US" baseline="0" dirty="0" smtClean="0"/>
              <a:t> agrees that fibrolamellar bone is indicative of bone deposited at a rapid rate, but agrees with Reid that this is not indicative of High metabolic rates or endothermy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BBEA7-A464-4126-89C2-371C8824940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1992, </a:t>
            </a:r>
            <a:r>
              <a:rPr lang="en-US" dirty="0" err="1" smtClean="0"/>
              <a:t>Ricqles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Highly vascularized, Fibrolamellar bone indicates fast grow (more similar to birds than crocs)</a:t>
            </a:r>
          </a:p>
          <a:p>
            <a:pPr lvl="2">
              <a:buFont typeface="Arial" pitchFamily="34" charset="0"/>
              <a:buChar char="•"/>
            </a:pPr>
            <a:r>
              <a:rPr lang="en-US" baseline="0" dirty="0" smtClean="0"/>
              <a:t>Basal birds histology nearly </a:t>
            </a:r>
            <a:r>
              <a:rPr lang="en-US" baseline="0" dirty="0" err="1" smtClean="0"/>
              <a:t>avascular</a:t>
            </a:r>
            <a:r>
              <a:rPr lang="en-US" baseline="0" dirty="0" smtClean="0"/>
              <a:t> and non-fibrolamellar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Lack of LAGs (more similar endotherms-birds)</a:t>
            </a:r>
          </a:p>
          <a:p>
            <a:pPr lvl="2">
              <a:buFont typeface="Arial" pitchFamily="34" charset="0"/>
              <a:buChar char="•"/>
            </a:pPr>
            <a:r>
              <a:rPr lang="en-US" baseline="0" dirty="0" smtClean="0"/>
              <a:t>However, some endotherms found to have lines of arrested growth too as observed in crocs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BBEA7-A464-4126-89C2-371C8824940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2867-BDB9-47AA-9208-424E42DD4C4E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A05E-BED4-4E84-946D-837C82330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2867-BDB9-47AA-9208-424E42DD4C4E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A05E-BED4-4E84-946D-837C82330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2867-BDB9-47AA-9208-424E42DD4C4E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A05E-BED4-4E84-946D-837C82330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2867-BDB9-47AA-9208-424E42DD4C4E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A05E-BED4-4E84-946D-837C82330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2867-BDB9-47AA-9208-424E42DD4C4E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A05E-BED4-4E84-946D-837C82330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2867-BDB9-47AA-9208-424E42DD4C4E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A05E-BED4-4E84-946D-837C82330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2867-BDB9-47AA-9208-424E42DD4C4E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A05E-BED4-4E84-946D-837C82330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2867-BDB9-47AA-9208-424E42DD4C4E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88A05E-BED4-4E84-946D-837C823308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2867-BDB9-47AA-9208-424E42DD4C4E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A05E-BED4-4E84-946D-837C82330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2867-BDB9-47AA-9208-424E42DD4C4E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688A05E-BED4-4E84-946D-837C82330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6B52867-BDB9-47AA-9208-424E42DD4C4E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A05E-BED4-4E84-946D-837C82330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6B52867-BDB9-47AA-9208-424E42DD4C4E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688A05E-BED4-4E84-946D-837C82330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352" y="2895600"/>
            <a:ext cx="6480048" cy="2301240"/>
          </a:xfrm>
        </p:spPr>
        <p:txBody>
          <a:bodyPr/>
          <a:lstStyle/>
          <a:p>
            <a:r>
              <a:rPr lang="en-US" dirty="0" smtClean="0"/>
              <a:t>Dinosaur Physiology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352" y="1219200"/>
            <a:ext cx="6480048" cy="1752600"/>
          </a:xfrm>
        </p:spPr>
        <p:txBody>
          <a:bodyPr/>
          <a:lstStyle/>
          <a:p>
            <a:r>
              <a:rPr lang="en-US" dirty="0" smtClean="0"/>
              <a:t>Charles, Aaron and Melvin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pPr algn="ctr"/>
            <a:r>
              <a:rPr lang="en-US" dirty="0" smtClean="0"/>
              <a:t>Early Thoughts on Dinosaurs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525963"/>
          </a:xfrm>
        </p:spPr>
        <p:txBody>
          <a:bodyPr>
            <a:noAutofit/>
          </a:bodyPr>
          <a:lstStyle/>
          <a:p>
            <a:r>
              <a:rPr lang="en-US" sz="2600" dirty="0" smtClean="0"/>
              <a:t>19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century</a:t>
            </a:r>
          </a:p>
          <a:p>
            <a:pPr lvl="1"/>
            <a:r>
              <a:rPr lang="en-US" dirty="0" smtClean="0"/>
              <a:t>“Oversized” reptiles-sluggish, dim-witted and cold-blooded creatures</a:t>
            </a:r>
          </a:p>
          <a:p>
            <a:r>
              <a:rPr lang="en-US" sz="2600" dirty="0" smtClean="0"/>
              <a:t>Latter 19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century</a:t>
            </a:r>
          </a:p>
          <a:p>
            <a:pPr lvl="1"/>
            <a:r>
              <a:rPr lang="en-US" dirty="0" smtClean="0"/>
              <a:t>Thomas Huxley</a:t>
            </a:r>
          </a:p>
          <a:p>
            <a:pPr lvl="1"/>
            <a:r>
              <a:rPr lang="en-US" dirty="0" smtClean="0"/>
              <a:t>Recognized similarities between the earliest bird, Archaeopteryx, and small </a:t>
            </a:r>
            <a:r>
              <a:rPr lang="en-US" dirty="0" err="1" smtClean="0"/>
              <a:t>theropods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Possibility for a more advanced physiology</a:t>
            </a:r>
          </a:p>
          <a:p>
            <a:r>
              <a:rPr lang="en-US" sz="2600" dirty="0" smtClean="0"/>
              <a:t>1970s </a:t>
            </a:r>
          </a:p>
          <a:p>
            <a:pPr lvl="1"/>
            <a:r>
              <a:rPr lang="en-US" dirty="0" smtClean="0"/>
              <a:t>John </a:t>
            </a:r>
            <a:r>
              <a:rPr lang="en-US" dirty="0" err="1" smtClean="0"/>
              <a:t>Ostrom</a:t>
            </a:r>
            <a:r>
              <a:rPr lang="en-US" dirty="0" smtClean="0"/>
              <a:t> revived Huxley’s proposal of birds and dinosaurs being related.</a:t>
            </a:r>
          </a:p>
          <a:p>
            <a:pPr lvl="1">
              <a:buNone/>
            </a:pPr>
            <a:endParaRPr lang="en-US" dirty="0" smtClean="0"/>
          </a:p>
          <a:p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11890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Renaissance of Dinosaur 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Bob Bakker </a:t>
            </a:r>
            <a:r>
              <a:rPr lang="en-US" sz="2800" dirty="0" smtClean="0"/>
              <a:t>ideas of John </a:t>
            </a:r>
            <a:r>
              <a:rPr lang="en-US" sz="2800" dirty="0" err="1" smtClean="0"/>
              <a:t>Ostrom</a:t>
            </a:r>
            <a:endParaRPr lang="en-US" sz="2800" dirty="0" smtClean="0"/>
          </a:p>
          <a:p>
            <a:pPr lvl="1"/>
            <a:r>
              <a:rPr lang="en-US" sz="2800" dirty="0" smtClean="0"/>
              <a:t>Birds and dinosaurs being related</a:t>
            </a:r>
          </a:p>
          <a:p>
            <a:pPr lvl="1"/>
            <a:r>
              <a:rPr lang="en-US" sz="2800" dirty="0" smtClean="0"/>
              <a:t>Charismatic style &amp; ability to convey his ideas</a:t>
            </a:r>
          </a:p>
          <a:p>
            <a:pPr lvl="1"/>
            <a:r>
              <a:rPr lang="en-US" sz="2800" dirty="0" smtClean="0"/>
              <a:t>Various methods of deduction</a:t>
            </a:r>
          </a:p>
          <a:p>
            <a:pPr lvl="2"/>
            <a:r>
              <a:rPr lang="en-US" sz="2800" dirty="0" smtClean="0"/>
              <a:t>Bone microstructure</a:t>
            </a:r>
          </a:p>
          <a:p>
            <a:pPr lvl="1"/>
            <a:r>
              <a:rPr lang="en-US" sz="2800" dirty="0" smtClean="0"/>
              <a:t>Concept of dinosaurs as dynamic endotherms</a:t>
            </a:r>
          </a:p>
          <a:p>
            <a:pPr lvl="2"/>
            <a:r>
              <a:rPr lang="en-US" sz="2800" dirty="0" smtClean="0"/>
              <a:t>Active endothermic animal models persists</a:t>
            </a:r>
          </a:p>
          <a:p>
            <a:pPr lvl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pPr algn="ctr"/>
            <a:r>
              <a:rPr lang="en-US" dirty="0" smtClean="0"/>
              <a:t>Understanding 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678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Anatomy, Ecology and Phylogeny</a:t>
            </a:r>
          </a:p>
          <a:p>
            <a:r>
              <a:rPr lang="en-US" dirty="0" err="1" smtClean="0"/>
              <a:t>Locomotory</a:t>
            </a:r>
            <a:r>
              <a:rPr lang="en-US" dirty="0" smtClean="0"/>
              <a:t> apparatus &amp; Biomechanical energetics</a:t>
            </a:r>
          </a:p>
          <a:p>
            <a:r>
              <a:rPr lang="en-US" dirty="0" smtClean="0"/>
              <a:t>Predator/Prey ratios</a:t>
            </a:r>
          </a:p>
          <a:p>
            <a:r>
              <a:rPr lang="en-US" dirty="0" smtClean="0"/>
              <a:t>Brain size</a:t>
            </a:r>
          </a:p>
          <a:p>
            <a:r>
              <a:rPr lang="en-US" dirty="0" smtClean="0"/>
              <a:t>Social behavior</a:t>
            </a:r>
          </a:p>
          <a:p>
            <a:r>
              <a:rPr lang="en-US" dirty="0" smtClean="0"/>
              <a:t>Bird origins</a:t>
            </a:r>
          </a:p>
          <a:p>
            <a:r>
              <a:rPr lang="en-US" dirty="0" smtClean="0"/>
              <a:t>Bone histology</a:t>
            </a:r>
          </a:p>
          <a:p>
            <a:r>
              <a:rPr lang="en-US" dirty="0" smtClean="0"/>
              <a:t>Nasal turbinates</a:t>
            </a:r>
          </a:p>
          <a:p>
            <a:r>
              <a:rPr lang="en-US" dirty="0" smtClean="0"/>
              <a:t>Lung structure and ventilation rates</a:t>
            </a:r>
          </a:p>
          <a:p>
            <a:r>
              <a:rPr lang="en-US" dirty="0" smtClean="0"/>
              <a:t>Oxygen isotopes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3962400"/>
            <a:ext cx="5715000" cy="1752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pPr algn="ctr"/>
            <a:r>
              <a:rPr lang="en-US" dirty="0" smtClean="0"/>
              <a:t>Bone Microstructure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Several studies (1907-1960s) concluded:</a:t>
            </a:r>
          </a:p>
          <a:p>
            <a:pPr lvl="1"/>
            <a:r>
              <a:rPr lang="en-US" sz="2800" dirty="0" smtClean="0"/>
              <a:t>High levels of vascularization</a:t>
            </a:r>
          </a:p>
          <a:p>
            <a:pPr lvl="1"/>
            <a:r>
              <a:rPr lang="en-US" sz="2800" dirty="0" smtClean="0"/>
              <a:t>Predominantly fibrolamellar bone</a:t>
            </a:r>
          </a:p>
          <a:p>
            <a:pPr lvl="1"/>
            <a:r>
              <a:rPr lang="en-US" sz="2800" dirty="0" smtClean="0"/>
              <a:t>Occurrence of Haversian Bone similar to that of large mammals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1143000"/>
          </a:xfrm>
        </p:spPr>
        <p:txBody>
          <a:bodyPr>
            <a:normAutofit/>
          </a:bodyPr>
          <a:lstStyle/>
          <a:p>
            <a:pPr algn="ctr"/>
            <a:r>
              <a:rPr lang="en-US" i="1" dirty="0" err="1" smtClean="0"/>
              <a:t>Ricqles</a:t>
            </a:r>
            <a:r>
              <a:rPr lang="en-US" i="1" dirty="0" smtClean="0"/>
              <a:t> </a:t>
            </a:r>
            <a:r>
              <a:rPr lang="en-US" dirty="0" smtClean="0"/>
              <a:t>(1974,’76,’80)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Strongly influential in his similarity finding between dinosaur and mammal bone.</a:t>
            </a:r>
          </a:p>
          <a:p>
            <a:r>
              <a:rPr lang="en-US" dirty="0" smtClean="0"/>
              <a:t>Advocated bone histology for interpreting thermal biology of extinct animals.</a:t>
            </a:r>
          </a:p>
          <a:p>
            <a:r>
              <a:rPr lang="en-US" dirty="0" smtClean="0"/>
              <a:t>Considered </a:t>
            </a:r>
            <a:r>
              <a:rPr lang="en-US" dirty="0" err="1" smtClean="0"/>
              <a:t>azonal</a:t>
            </a:r>
            <a:r>
              <a:rPr lang="en-US" dirty="0" smtClean="0"/>
              <a:t> dinosaur bone as important for deducing physiological attributes</a:t>
            </a:r>
          </a:p>
          <a:p>
            <a:r>
              <a:rPr lang="en-US" dirty="0" smtClean="0"/>
              <a:t>Initially: indicative of high rates of sustained growth &amp; high MR </a:t>
            </a:r>
            <a:r>
              <a:rPr lang="en-US" dirty="0" smtClean="0">
                <a:sym typeface="Wingdings" pitchFamily="2" charset="2"/>
              </a:rPr>
              <a:t> suggesting endothermy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pPr algn="ctr"/>
            <a:r>
              <a:rPr lang="en-US" dirty="0" smtClean="0"/>
              <a:t>The Opposition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Robin Reid (1980s)</a:t>
            </a:r>
          </a:p>
          <a:p>
            <a:pPr lvl="1"/>
            <a:r>
              <a:rPr lang="en-US" dirty="0" smtClean="0"/>
              <a:t>First to oppose </a:t>
            </a:r>
            <a:r>
              <a:rPr lang="en-US" dirty="0" err="1" smtClean="0"/>
              <a:t>Ricqles</a:t>
            </a:r>
            <a:r>
              <a:rPr lang="en-US" dirty="0" smtClean="0"/>
              <a:t> &amp; Bakker</a:t>
            </a:r>
          </a:p>
          <a:p>
            <a:pPr lvl="1"/>
            <a:r>
              <a:rPr lang="en-US" dirty="0" smtClean="0"/>
              <a:t>“There is no distinctive characteristic of bone in endotherms or ectotherms to indicate thermal physiology and metabolic rates”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Advocated limitations of using bone microstructure solely to make physiological deductions</a:t>
            </a:r>
          </a:p>
          <a:p>
            <a:pPr lvl="1"/>
            <a:r>
              <a:rPr lang="en-US" dirty="0" smtClean="0"/>
              <a:t>Within limitations, reasonable inferences could be made from dinosaur bones.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143000"/>
          </a:xfrm>
        </p:spPr>
        <p:txBody>
          <a:bodyPr/>
          <a:lstStyle/>
          <a:p>
            <a:pPr algn="ctr"/>
            <a:r>
              <a:rPr lang="en-US" dirty="0" smtClean="0"/>
              <a:t>Reid’s 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448800" cy="4602163"/>
          </a:xfrm>
        </p:spPr>
        <p:txBody>
          <a:bodyPr>
            <a:normAutofit/>
          </a:bodyPr>
          <a:lstStyle/>
          <a:p>
            <a:pPr marL="420624" lvl="1" indent="-384048">
              <a:buSzPct val="80000"/>
              <a:buFont typeface="Wingdings 2"/>
              <a:buChar char=""/>
            </a:pPr>
            <a:r>
              <a:rPr lang="en-US" sz="2400" dirty="0" smtClean="0"/>
              <a:t>Dinosaurs were “failed endotherms”</a:t>
            </a:r>
          </a:p>
          <a:p>
            <a:pPr marL="704088" lvl="2" indent="-384048">
              <a:buSzPct val="80000"/>
              <a:buFont typeface="Wingdings 2"/>
              <a:buChar char=""/>
            </a:pPr>
            <a:r>
              <a:rPr lang="en-US" dirty="0" smtClean="0"/>
              <a:t>Made some progress towards endothermy over typical ectotherms, but not to the same level as extant endotherms.</a:t>
            </a:r>
          </a:p>
          <a:p>
            <a:pPr marL="704088" lvl="2" indent="-384048">
              <a:buSzPct val="80000"/>
              <a:buFont typeface="Wingdings 2"/>
              <a:buChar char=""/>
            </a:pPr>
            <a:r>
              <a:rPr lang="en-US" dirty="0" smtClean="0"/>
              <a:t>Dinosaurs “rely” on gigantothermy…</a:t>
            </a:r>
            <a:r>
              <a:rPr lang="en-US" dirty="0" err="1" smtClean="0"/>
              <a:t>lol</a:t>
            </a:r>
            <a:endParaRPr lang="en-US" dirty="0" smtClean="0"/>
          </a:p>
          <a:p>
            <a:pPr marL="420624" lvl="1" indent="-384048">
              <a:buSzPct val="80000"/>
              <a:buFont typeface="Wingdings 2"/>
              <a:buChar char=""/>
            </a:pPr>
            <a:endParaRPr lang="en-US" sz="2400" dirty="0" smtClean="0"/>
          </a:p>
          <a:p>
            <a:pPr marL="420624" lvl="1" indent="-384048">
              <a:buSzPct val="80000"/>
              <a:buFont typeface="Wingdings 2"/>
              <a:buChar char=""/>
            </a:pPr>
            <a:r>
              <a:rPr lang="en-US" sz="2400" dirty="0" smtClean="0"/>
              <a:t>Dinosaurs did not all grow in rapid sustained rates like extant endotherms:</a:t>
            </a:r>
          </a:p>
          <a:p>
            <a:pPr marL="704088" lvl="2" indent="-384048">
              <a:buSzPct val="80000"/>
              <a:buFont typeface="Wingdings 2"/>
              <a:buChar char=""/>
            </a:pPr>
            <a:r>
              <a:rPr lang="en-US" dirty="0" smtClean="0"/>
              <a:t>The abundance of fibrolamellar bone simply implies capacity for rapid growth</a:t>
            </a:r>
          </a:p>
          <a:p>
            <a:pPr marL="704088" lvl="2" indent="-384048">
              <a:buSzPct val="80000"/>
              <a:buFont typeface="Wingdings 2"/>
              <a:buChar char=""/>
            </a:pPr>
            <a:r>
              <a:rPr lang="en-US" dirty="0" smtClean="0"/>
              <a:t>Zonal bone implied that some dinosaurs grew in a cyclical, fluctuating manner</a:t>
            </a:r>
          </a:p>
          <a:p>
            <a:pPr marL="420624" lvl="1" indent="-384048">
              <a:buSzPct val="80000"/>
              <a:buFont typeface="Wingdings 2"/>
              <a:buChar char=""/>
            </a:pP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r>
              <a:rPr lang="en-US" sz="3200" i="1" dirty="0" err="1" smtClean="0"/>
              <a:t>Padian</a:t>
            </a:r>
            <a:r>
              <a:rPr lang="en-US" sz="3200" i="1" dirty="0" smtClean="0"/>
              <a:t>, </a:t>
            </a:r>
            <a:r>
              <a:rPr lang="en-US" sz="3200" i="1" dirty="0" err="1" smtClean="0"/>
              <a:t>Ricqles</a:t>
            </a:r>
            <a:r>
              <a:rPr lang="en-US" sz="3200" dirty="0" smtClean="0"/>
              <a:t> &amp; Horner (1992)</a:t>
            </a:r>
            <a:endParaRPr lang="en-U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851719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352800" y="119711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“CYOA”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/>
          <a:lstStyle/>
          <a:p>
            <a:pPr algn="ctr"/>
            <a:r>
              <a:rPr lang="en-US" dirty="0" err="1" smtClean="0"/>
              <a:t>Chinsamy</a:t>
            </a:r>
            <a:r>
              <a:rPr lang="en-US" dirty="0" smtClean="0"/>
              <a:t> “In Context”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dirty="0" smtClean="0"/>
              <a:t>Bone microstructure directly indicates how bone formed during growth (Reid-how it can)</a:t>
            </a:r>
          </a:p>
          <a:p>
            <a:r>
              <a:rPr lang="en-US" dirty="0" smtClean="0"/>
              <a:t>Bone microstructure provides indications of the factors that may have affected its growth</a:t>
            </a:r>
          </a:p>
          <a:p>
            <a:r>
              <a:rPr lang="en-US" dirty="0" smtClean="0"/>
              <a:t>Deductions made about physiology are speculative and must be recognized as such.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Fibrolamellar Bone &amp; High Vascularity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Typically occurs in bones of mammals &amp; birds</a:t>
            </a:r>
          </a:p>
          <a:p>
            <a:pPr lvl="1"/>
            <a:r>
              <a:rPr lang="en-US" sz="2800" dirty="0" smtClean="0"/>
              <a:t>Initially, </a:t>
            </a:r>
            <a:r>
              <a:rPr lang="en-US" sz="2800" dirty="0" err="1" smtClean="0"/>
              <a:t>Ricqles</a:t>
            </a:r>
            <a:r>
              <a:rPr lang="en-US" sz="2800" dirty="0" smtClean="0"/>
              <a:t> inferred rapid growth &amp; high metabolic rates</a:t>
            </a:r>
          </a:p>
          <a:p>
            <a:pPr lvl="1"/>
            <a:r>
              <a:rPr lang="en-US" sz="2800" dirty="0" smtClean="0"/>
              <a:t>Bakker used this to infer endothermy </a:t>
            </a:r>
          </a:p>
          <a:p>
            <a:r>
              <a:rPr lang="en-US" sz="2800" dirty="0" err="1" smtClean="0"/>
              <a:t>Chinsamy</a:t>
            </a:r>
            <a:r>
              <a:rPr lang="en-US" sz="2800" dirty="0" smtClean="0"/>
              <a:t>: their deductions failed to consider the range of animals that produce highly vascularized fibrolamellar bone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Decades-Long Debate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839200" cy="4525963"/>
          </a:xfrm>
        </p:spPr>
        <p:txBody>
          <a:bodyPr>
            <a:normAutofit/>
          </a:bodyPr>
          <a:lstStyle/>
          <a:p>
            <a:r>
              <a:rPr lang="en-US" sz="2700" dirty="0" smtClean="0"/>
              <a:t>Endotherms or Ectotherms</a:t>
            </a:r>
          </a:p>
          <a:p>
            <a:r>
              <a:rPr lang="en-US" sz="2700" dirty="0" smtClean="0"/>
              <a:t>Lack of progress </a:t>
            </a:r>
            <a:r>
              <a:rPr lang="en-US" sz="2700" dirty="0" smtClean="0">
                <a:sym typeface="Wingdings" pitchFamily="2" charset="2"/>
              </a:rPr>
              <a:t> </a:t>
            </a:r>
            <a:r>
              <a:rPr lang="en-US" sz="2700" dirty="0" smtClean="0"/>
              <a:t>lack of objective researchers</a:t>
            </a:r>
          </a:p>
          <a:p>
            <a:r>
              <a:rPr lang="en-US" sz="2700" dirty="0" smtClean="0"/>
              <a:t>“They behave more like politicians &amp; lawyers, compelled to defend their hypotheses” (</a:t>
            </a:r>
            <a:r>
              <a:rPr lang="en-US" sz="2700" dirty="0" err="1" smtClean="0"/>
              <a:t>Farlow</a:t>
            </a:r>
            <a:r>
              <a:rPr lang="en-US" sz="2700" dirty="0" smtClean="0"/>
              <a:t> 1990)</a:t>
            </a:r>
          </a:p>
          <a:p>
            <a:r>
              <a:rPr lang="en-US" sz="2700" dirty="0" smtClean="0"/>
              <a:t>Some presume that single characteristics are sufficient to assess a whole physiological 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76200"/>
            <a:ext cx="8077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Range of Zonal Fibrolamellar Bone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953000" cy="525780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Enlow</a:t>
            </a:r>
            <a:r>
              <a:rPr lang="en-US" sz="2000" dirty="0" smtClean="0"/>
              <a:t> &amp; Brown (1957)</a:t>
            </a:r>
          </a:p>
          <a:p>
            <a:pPr lvl="1"/>
            <a:r>
              <a:rPr lang="en-US" sz="2000" dirty="0" err="1" smtClean="0"/>
              <a:t>Pelycosaurs</a:t>
            </a:r>
            <a:r>
              <a:rPr lang="en-US" sz="2000" dirty="0" smtClean="0"/>
              <a:t> &amp; </a:t>
            </a:r>
            <a:r>
              <a:rPr lang="en-US" sz="2000" dirty="0" err="1" smtClean="0"/>
              <a:t>captohinids</a:t>
            </a:r>
            <a:endParaRPr lang="en-US" sz="2000" dirty="0" smtClean="0"/>
          </a:p>
          <a:p>
            <a:r>
              <a:rPr lang="en-US" sz="2000" dirty="0" err="1" smtClean="0"/>
              <a:t>Enlow</a:t>
            </a:r>
            <a:r>
              <a:rPr lang="en-US" sz="2000" dirty="0" smtClean="0"/>
              <a:t> (1969)</a:t>
            </a:r>
          </a:p>
          <a:p>
            <a:pPr lvl="1"/>
            <a:r>
              <a:rPr lang="en-US" sz="2000" dirty="0" smtClean="0"/>
              <a:t>Nile crocodile</a:t>
            </a:r>
          </a:p>
          <a:p>
            <a:r>
              <a:rPr lang="en-US" sz="2000" dirty="0" err="1" smtClean="0"/>
              <a:t>Riclqes</a:t>
            </a:r>
            <a:r>
              <a:rPr lang="en-US" sz="2000" dirty="0" smtClean="0"/>
              <a:t> (1972)</a:t>
            </a:r>
          </a:p>
          <a:p>
            <a:pPr lvl="1"/>
            <a:r>
              <a:rPr lang="en-US" sz="2000" dirty="0" smtClean="0"/>
              <a:t>Non-mammalian </a:t>
            </a:r>
            <a:r>
              <a:rPr lang="en-US" sz="2000" dirty="0" err="1" smtClean="0"/>
              <a:t>synapsids</a:t>
            </a:r>
            <a:endParaRPr lang="en-US" sz="2000" dirty="0" smtClean="0"/>
          </a:p>
          <a:p>
            <a:r>
              <a:rPr lang="en-US" sz="2000" dirty="0" smtClean="0"/>
              <a:t>Gross (1934)</a:t>
            </a:r>
          </a:p>
          <a:p>
            <a:pPr lvl="1"/>
            <a:r>
              <a:rPr lang="en-US" sz="2000" dirty="0" err="1" smtClean="0"/>
              <a:t>Dicynodontians</a:t>
            </a:r>
            <a:endParaRPr lang="en-US" sz="2000" dirty="0" smtClean="0"/>
          </a:p>
          <a:p>
            <a:r>
              <a:rPr lang="en-US" sz="2000" dirty="0" err="1" smtClean="0"/>
              <a:t>Chinsamy</a:t>
            </a:r>
            <a:r>
              <a:rPr lang="en-US" sz="2000" dirty="0" smtClean="0"/>
              <a:t> &amp; </a:t>
            </a:r>
            <a:r>
              <a:rPr lang="en-US" sz="2000" dirty="0" err="1" smtClean="0"/>
              <a:t>Rubidge</a:t>
            </a:r>
            <a:r>
              <a:rPr lang="en-US" sz="2000" dirty="0" smtClean="0"/>
              <a:t> (1993)</a:t>
            </a:r>
          </a:p>
          <a:p>
            <a:pPr lvl="1"/>
            <a:r>
              <a:rPr lang="en-US" sz="2000" dirty="0" err="1" smtClean="0"/>
              <a:t>Dicynodonts</a:t>
            </a:r>
            <a:endParaRPr lang="en-US" sz="2000" dirty="0" smtClean="0"/>
          </a:p>
          <a:p>
            <a:r>
              <a:rPr lang="en-US" sz="2000" dirty="0" smtClean="0"/>
              <a:t>Botha (2001)</a:t>
            </a:r>
          </a:p>
          <a:p>
            <a:pPr lvl="1"/>
            <a:r>
              <a:rPr lang="en-US" sz="2000" dirty="0" smtClean="0"/>
              <a:t>Non-mammalian </a:t>
            </a:r>
            <a:r>
              <a:rPr lang="en-US" sz="2000" dirty="0" err="1" smtClean="0"/>
              <a:t>cynodonts</a:t>
            </a:r>
            <a:endParaRPr lang="en-US" sz="2000" dirty="0" smtClean="0"/>
          </a:p>
          <a:p>
            <a:r>
              <a:rPr lang="en-US" sz="2000" dirty="0" smtClean="0"/>
              <a:t>Ray (2004)</a:t>
            </a:r>
          </a:p>
          <a:p>
            <a:pPr lvl="1"/>
            <a:r>
              <a:rPr lang="en-US" sz="2000" dirty="0" err="1" smtClean="0"/>
              <a:t>Scylocops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1026" name="Picture 2" descr="92A13E80"/>
          <p:cNvPicPr>
            <a:picLocks noChangeAspect="1" noChangeArrowheads="1"/>
          </p:cNvPicPr>
          <p:nvPr/>
        </p:nvPicPr>
        <p:blipFill>
          <a:blip r:embed="rId3" cstate="print"/>
          <a:srcRect l="42352" t="5592" r="22994" b="42214"/>
          <a:stretch>
            <a:fillRect/>
          </a:stretch>
        </p:blipFill>
        <p:spPr bwMode="auto">
          <a:xfrm>
            <a:off x="5392511" y="1066800"/>
            <a:ext cx="260848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1570000"/>
            </a:camera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8001000" y="1676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Alligator </a:t>
            </a:r>
          </a:p>
          <a:p>
            <a:r>
              <a:rPr lang="en-US" dirty="0" smtClean="0"/>
              <a:t> (femur)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01000" y="34684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Crocodile </a:t>
            </a:r>
          </a:p>
          <a:p>
            <a:r>
              <a:rPr lang="en-US" dirty="0" smtClean="0"/>
              <a:t> (</a:t>
            </a:r>
            <a:r>
              <a:rPr lang="en-US" dirty="0" err="1" smtClean="0"/>
              <a:t>fumer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01000" y="5410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Turtle</a:t>
            </a:r>
          </a:p>
          <a:p>
            <a:r>
              <a:rPr lang="en-US" dirty="0" smtClean="0"/>
              <a:t>(scapula)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62600" y="6553200"/>
            <a:ext cx="3276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Fig 7.1 Images courtesy of Robin Reid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152400"/>
            <a:ext cx="8077200" cy="1036638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Non-mammalian </a:t>
            </a:r>
            <a:r>
              <a:rPr lang="en-US" sz="4800" dirty="0" err="1" smtClean="0"/>
              <a:t>cynodonts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265237"/>
            <a:ext cx="4800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Botha &amp; </a:t>
            </a:r>
            <a:r>
              <a:rPr lang="en-US" sz="2000" dirty="0" err="1" smtClean="0"/>
              <a:t>Chinsamy</a:t>
            </a:r>
            <a:r>
              <a:rPr lang="en-US" sz="2000" dirty="0" smtClean="0"/>
              <a:t> (2000)</a:t>
            </a:r>
          </a:p>
          <a:p>
            <a:pPr lvl="1"/>
            <a:r>
              <a:rPr lang="en-US" sz="2000" dirty="0" err="1" smtClean="0"/>
              <a:t>Diademodon</a:t>
            </a:r>
            <a:r>
              <a:rPr lang="en-US" sz="2000" dirty="0" smtClean="0"/>
              <a:t> &amp; Cynognathus display different growth strategies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Reptiles</a:t>
            </a:r>
          </a:p>
          <a:p>
            <a:pPr lvl="2"/>
            <a:r>
              <a:rPr lang="en-US" sz="2000" dirty="0" smtClean="0"/>
              <a:t>Fibrolamellar bone is not restricted to </a:t>
            </a:r>
            <a:r>
              <a:rPr lang="en-US" sz="2000" dirty="0" err="1" smtClean="0"/>
              <a:t>nonavian</a:t>
            </a:r>
            <a:r>
              <a:rPr lang="en-US" sz="2000" dirty="0" smtClean="0"/>
              <a:t> dinosaurs, mammals &amp; birds</a:t>
            </a:r>
          </a:p>
          <a:p>
            <a:pPr lvl="2"/>
            <a:endParaRPr lang="en-US" sz="2000" dirty="0" smtClean="0"/>
          </a:p>
          <a:p>
            <a:pPr lvl="2"/>
            <a:r>
              <a:rPr lang="en-US" sz="2000" dirty="0" smtClean="0"/>
              <a:t>Ability to form this bone tissue is not linked to high metabolic rates or endothermy.</a:t>
            </a:r>
          </a:p>
          <a:p>
            <a:pPr lvl="1">
              <a:buNone/>
            </a:pPr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2050" name="Picture 2" descr="B017CC2A"/>
          <p:cNvPicPr>
            <a:picLocks noChangeAspect="1" noChangeArrowheads="1"/>
          </p:cNvPicPr>
          <p:nvPr/>
        </p:nvPicPr>
        <p:blipFill>
          <a:blip r:embed="rId2" cstate="print"/>
          <a:srcRect l="49560" t="18641" r="21294" b="65581"/>
          <a:stretch>
            <a:fillRect/>
          </a:stretch>
        </p:blipFill>
        <p:spPr bwMode="auto">
          <a:xfrm>
            <a:off x="4876800" y="4572000"/>
            <a:ext cx="2590800" cy="193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</p:pic>
      <p:pic>
        <p:nvPicPr>
          <p:cNvPr id="5" name="Picture 2" descr="B017CC2A"/>
          <p:cNvPicPr>
            <a:picLocks noChangeAspect="1" noChangeArrowheads="1"/>
          </p:cNvPicPr>
          <p:nvPr/>
        </p:nvPicPr>
        <p:blipFill>
          <a:blip r:embed="rId2" cstate="print"/>
          <a:srcRect l="49560" t="36909" r="21293" b="48772"/>
          <a:stretch>
            <a:fillRect/>
          </a:stretch>
        </p:blipFill>
        <p:spPr bwMode="auto">
          <a:xfrm>
            <a:off x="4876800" y="2667000"/>
            <a:ext cx="259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</p:pic>
      <p:pic>
        <p:nvPicPr>
          <p:cNvPr id="6" name="Picture 2" descr="B017CC2A"/>
          <p:cNvPicPr>
            <a:picLocks noChangeAspect="1" noChangeArrowheads="1"/>
          </p:cNvPicPr>
          <p:nvPr/>
        </p:nvPicPr>
        <p:blipFill>
          <a:blip r:embed="rId2" cstate="print"/>
          <a:srcRect l="50058" t="54125" r="20795" b="31557"/>
          <a:stretch>
            <a:fillRect/>
          </a:stretch>
        </p:blipFill>
        <p:spPr bwMode="auto">
          <a:xfrm>
            <a:off x="4876800" y="762000"/>
            <a:ext cx="259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7467600" y="1219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err="1" smtClean="0"/>
              <a:t>Diademodon</a:t>
            </a:r>
            <a:endParaRPr lang="en-US" dirty="0" smtClean="0"/>
          </a:p>
          <a:p>
            <a:r>
              <a:rPr lang="en-US" dirty="0" smtClean="0"/>
              <a:t> Zonal Growth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91400" y="3200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Cynognathus</a:t>
            </a:r>
          </a:p>
          <a:p>
            <a:r>
              <a:rPr lang="en-US" dirty="0" smtClean="0"/>
              <a:t>  Azonal Growth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91400" y="5181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dirty="0" err="1" smtClean="0"/>
              <a:t>Diictodon</a:t>
            </a:r>
            <a:endParaRPr lang="en-US" dirty="0" smtClean="0"/>
          </a:p>
          <a:p>
            <a:r>
              <a:rPr lang="en-US" dirty="0" smtClean="0"/>
              <a:t> Azonal Growth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6553200"/>
            <a:ext cx="3276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Fig 7.2 A &amp; B Courtesy of Jennifer Botha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/>
              <a:t>Padian</a:t>
            </a:r>
            <a:r>
              <a:rPr lang="en-US" sz="4000" dirty="0" smtClean="0"/>
              <a:t>, </a:t>
            </a:r>
            <a:r>
              <a:rPr lang="en-US" sz="4000" dirty="0" err="1" smtClean="0"/>
              <a:t>Ricqles</a:t>
            </a:r>
            <a:r>
              <a:rPr lang="en-US" sz="4000" dirty="0" smtClean="0"/>
              <a:t> &amp; </a:t>
            </a:r>
            <a:r>
              <a:rPr lang="en-US" sz="4000" dirty="0" err="1" smtClean="0"/>
              <a:t>Hornor</a:t>
            </a:r>
            <a:r>
              <a:rPr lang="en-US" sz="4000" dirty="0" smtClean="0"/>
              <a:t> (2001)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Extended the prior argument</a:t>
            </a:r>
          </a:p>
          <a:p>
            <a:r>
              <a:rPr lang="en-US" sz="2400" dirty="0" smtClean="0"/>
              <a:t>Its not just the presence of fibrolamellar bone in dinosaurs that is significant, but the extent to which it occurs and the type of vascularization therein.</a:t>
            </a:r>
          </a:p>
          <a:p>
            <a:pPr lvl="1"/>
            <a:r>
              <a:rPr lang="en-US" sz="2400" dirty="0" err="1" smtClean="0"/>
              <a:t>Chinsamy</a:t>
            </a:r>
            <a:r>
              <a:rPr lang="en-US" sz="2400" dirty="0" smtClean="0"/>
              <a:t> argues: </a:t>
            </a:r>
          </a:p>
          <a:p>
            <a:pPr lvl="2"/>
            <a:r>
              <a:rPr lang="en-US" dirty="0" smtClean="0"/>
              <a:t>Size &amp; shape of vascular channels have no bearing  on actual size &amp; shape of blood vessels</a:t>
            </a:r>
          </a:p>
          <a:p>
            <a:pPr lvl="2"/>
            <a:r>
              <a:rPr lang="en-US" dirty="0" smtClean="0"/>
              <a:t>They do not consider ontogenetic changes in orientation of the channels in the bone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algn="ctr"/>
            <a:r>
              <a:rPr lang="en-US" dirty="0" smtClean="0"/>
              <a:t>Haversian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Important in dinosaur thermal biology controversy</a:t>
            </a:r>
          </a:p>
          <a:p>
            <a:r>
              <a:rPr lang="en-US" sz="2600" dirty="0" smtClean="0"/>
              <a:t>Common in dinosaurs</a:t>
            </a:r>
          </a:p>
          <a:p>
            <a:r>
              <a:rPr lang="en-US" sz="2600" dirty="0" smtClean="0"/>
              <a:t>Typically extensively developed</a:t>
            </a:r>
          </a:p>
          <a:p>
            <a:r>
              <a:rPr lang="en-US" sz="2600" dirty="0" smtClean="0"/>
              <a:t>Various hypotheses:</a:t>
            </a:r>
          </a:p>
          <a:p>
            <a:pPr lvl="1"/>
            <a:r>
              <a:rPr lang="en-US" dirty="0" smtClean="0"/>
              <a:t>Bakker: high levels of Ca and P exchange</a:t>
            </a:r>
          </a:p>
          <a:p>
            <a:pPr lvl="1"/>
            <a:r>
              <a:rPr lang="en-US" dirty="0" err="1" smtClean="0"/>
              <a:t>Ricqles</a:t>
            </a:r>
            <a:r>
              <a:rPr lang="en-US" dirty="0" smtClean="0"/>
              <a:t>: endothermy</a:t>
            </a:r>
          </a:p>
          <a:p>
            <a:pPr lvl="1"/>
            <a:r>
              <a:rPr lang="en-US" dirty="0" smtClean="0"/>
              <a:t>Crompton: mechanical strain on bone</a:t>
            </a:r>
          </a:p>
          <a:p>
            <a:pPr lvl="1"/>
            <a:r>
              <a:rPr lang="en-US" dirty="0" smtClean="0"/>
              <a:t>Other researchers: mass homeothermy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pPr algn="ctr"/>
            <a:r>
              <a:rPr lang="en-US" dirty="0" smtClean="0"/>
              <a:t>Haversian Bone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029200"/>
          </a:xfrm>
        </p:spPr>
        <p:txBody>
          <a:bodyPr>
            <a:noAutofit/>
          </a:bodyPr>
          <a:lstStyle/>
          <a:p>
            <a:r>
              <a:rPr lang="en-US" sz="2200" dirty="0" smtClean="0"/>
              <a:t>NOT related to high standard metabolic rates</a:t>
            </a:r>
          </a:p>
          <a:p>
            <a:r>
              <a:rPr lang="en-US" sz="2200" dirty="0" smtClean="0"/>
              <a:t>NOT present in small birds &amp; mammals (highest metabolic rates)</a:t>
            </a:r>
          </a:p>
          <a:p>
            <a:r>
              <a:rPr lang="en-US" sz="2200" dirty="0" smtClean="0"/>
              <a:t>NOT restricted to endotherms</a:t>
            </a:r>
          </a:p>
          <a:p>
            <a:pPr lvl="1"/>
            <a:r>
              <a:rPr lang="en-US" sz="2200" dirty="0" smtClean="0"/>
              <a:t>Extensively developed in reptiles</a:t>
            </a:r>
          </a:p>
          <a:p>
            <a:pPr lvl="1"/>
            <a:r>
              <a:rPr lang="en-US" sz="2200" dirty="0" smtClean="0"/>
              <a:t>Tortoise (Reid,1987)</a:t>
            </a:r>
          </a:p>
          <a:p>
            <a:r>
              <a:rPr lang="en-US" sz="2200" dirty="0" smtClean="0"/>
              <a:t>Shown to be associated with various non-thermal factors</a:t>
            </a:r>
          </a:p>
          <a:p>
            <a:pPr lvl="1"/>
            <a:r>
              <a:rPr lang="en-US" sz="2200" dirty="0" smtClean="0"/>
              <a:t>Muscle attachment, remodeling, increases with age</a:t>
            </a:r>
          </a:p>
          <a:p>
            <a:r>
              <a:rPr lang="en-US" sz="2200" dirty="0" smtClean="0"/>
              <a:t>Experimental studies of Alligators farmed at 23.5˚ and 27.0˚	</a:t>
            </a:r>
          </a:p>
          <a:p>
            <a:pPr lvl="1"/>
            <a:r>
              <a:rPr lang="en-US" sz="2200" dirty="0" smtClean="0"/>
              <a:t>Showed increase in amount of Haversian bone as compared to wild forms of similar sizes</a:t>
            </a:r>
          </a:p>
          <a:p>
            <a:pPr lvl="1"/>
            <a:r>
              <a:rPr lang="en-US" sz="2200" dirty="0" smtClean="0"/>
              <a:t>Large dinosaurs could have similar effects.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143000"/>
          </a:xfrm>
        </p:spPr>
        <p:txBody>
          <a:bodyPr/>
          <a:lstStyle/>
          <a:p>
            <a:pPr algn="ctr"/>
            <a:r>
              <a:rPr lang="en-US" dirty="0" smtClean="0"/>
              <a:t>Zonal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Typical of </a:t>
            </a:r>
            <a:r>
              <a:rPr lang="en-US" sz="2800" dirty="0" err="1" smtClean="0"/>
              <a:t>ectothermic</a:t>
            </a:r>
            <a:r>
              <a:rPr lang="en-US" sz="2800" dirty="0" smtClean="0"/>
              <a:t> vertebrates </a:t>
            </a:r>
          </a:p>
          <a:p>
            <a:r>
              <a:rPr lang="en-US" sz="2800" dirty="0" smtClean="0"/>
              <a:t>NOT typical in extant mammal and birds</a:t>
            </a:r>
          </a:p>
          <a:p>
            <a:pPr lvl="1"/>
            <a:r>
              <a:rPr lang="en-US" sz="2800" dirty="0" smtClean="0"/>
              <a:t>Deposit fibrolamellar bone continuously</a:t>
            </a:r>
          </a:p>
          <a:p>
            <a:pPr lvl="1"/>
            <a:r>
              <a:rPr lang="en-US" sz="2800" dirty="0" smtClean="0"/>
              <a:t>However, documented in several marine mammals, hibernators and those that exposed to bouts of periodic cold (Ch. 3)</a:t>
            </a:r>
          </a:p>
          <a:p>
            <a:pPr lvl="2"/>
            <a:r>
              <a:rPr lang="en-US" sz="2800" dirty="0" smtClean="0"/>
              <a:t>Polar Bear (</a:t>
            </a:r>
            <a:r>
              <a:rPr lang="en-US" sz="2800" dirty="0" err="1" smtClean="0"/>
              <a:t>Chinsamy</a:t>
            </a:r>
            <a:r>
              <a:rPr lang="en-US" sz="2800" dirty="0" smtClean="0"/>
              <a:t>)</a:t>
            </a:r>
          </a:p>
          <a:p>
            <a:pPr lvl="2"/>
            <a:r>
              <a:rPr lang="en-US" sz="2800" dirty="0" smtClean="0"/>
              <a:t>Kangaroo (Leahy, 1991)</a:t>
            </a:r>
          </a:p>
          <a:p>
            <a:pPr lvl="2"/>
            <a:r>
              <a:rPr lang="en-US" sz="2800" dirty="0" smtClean="0"/>
              <a:t>Elk (Horner, 1999)</a:t>
            </a:r>
          </a:p>
          <a:p>
            <a:pPr lvl="2"/>
            <a:r>
              <a:rPr lang="en-US" sz="2800" dirty="0" smtClean="0"/>
              <a:t>Appear to be the exceptions</a:t>
            </a:r>
          </a:p>
          <a:p>
            <a:pPr lvl="2"/>
            <a:endParaRPr lang="en-US" sz="2800" dirty="0"/>
          </a:p>
        </p:txBody>
      </p:sp>
      <p:pic>
        <p:nvPicPr>
          <p:cNvPr id="17410" name="Picture 2" descr="http://astrobio.net/albums/origins/ac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199" y="3988561"/>
            <a:ext cx="2590801" cy="2659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pPr algn="ctr"/>
            <a:r>
              <a:rPr lang="en-US" dirty="0" smtClean="0"/>
              <a:t>What about Dinosaurs?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Able to form both </a:t>
            </a:r>
            <a:r>
              <a:rPr lang="en-US" sz="2600" dirty="0" err="1" smtClean="0"/>
              <a:t>azonal</a:t>
            </a:r>
            <a:r>
              <a:rPr lang="en-US" sz="2600" dirty="0" smtClean="0"/>
              <a:t> and zonal bone.</a:t>
            </a:r>
          </a:p>
          <a:p>
            <a:r>
              <a:rPr lang="en-US" sz="2600" dirty="0" smtClean="0"/>
              <a:t>Reid: simply means some dinosaurs were unable to grow at a sustained rapid rate</a:t>
            </a:r>
          </a:p>
          <a:p>
            <a:r>
              <a:rPr lang="en-US" sz="2600" dirty="0" smtClean="0"/>
              <a:t>However, studies on ontogenetic series of dinosaurs consistently show that growth rings increase w/ age</a:t>
            </a:r>
          </a:p>
          <a:p>
            <a:pPr lvl="1"/>
            <a:r>
              <a:rPr lang="en-US" dirty="0" smtClean="0"/>
              <a:t>Used to interpret rapid rate of bone formation</a:t>
            </a:r>
          </a:p>
          <a:p>
            <a:pPr lvl="1"/>
            <a:r>
              <a:rPr lang="en-US" dirty="0" smtClean="0"/>
              <a:t>Used to obtain age estimates for several dinosaurs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960438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Azonal</a:t>
            </a:r>
            <a:r>
              <a:rPr lang="en-US" dirty="0" smtClean="0"/>
              <a:t> Bone in Dinosaurs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447800"/>
            <a:ext cx="45720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Iguanodon, </a:t>
            </a:r>
            <a:r>
              <a:rPr lang="en-US" sz="2400" dirty="0" err="1" smtClean="0"/>
              <a:t>Neoventor</a:t>
            </a:r>
            <a:r>
              <a:rPr lang="en-US" sz="2400" dirty="0" smtClean="0"/>
              <a:t>, </a:t>
            </a:r>
            <a:r>
              <a:rPr lang="en-US" sz="2400" dirty="0" err="1" smtClean="0"/>
              <a:t>Allosaurus</a:t>
            </a:r>
            <a:r>
              <a:rPr lang="en-US" sz="2400" dirty="0" smtClean="0"/>
              <a:t>,  </a:t>
            </a:r>
            <a:r>
              <a:rPr lang="en-US" sz="2400" dirty="0" err="1" smtClean="0"/>
              <a:t>Megalosaurus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Isolated single bones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Suggests </a:t>
            </a:r>
            <a:r>
              <a:rPr lang="en-US" sz="2400" dirty="0" err="1" smtClean="0"/>
              <a:t>azonal</a:t>
            </a:r>
            <a:r>
              <a:rPr lang="en-US" sz="2400" dirty="0" smtClean="0"/>
              <a:t> bone is widespread in Dinosaurs</a:t>
            </a:r>
          </a:p>
          <a:p>
            <a:endParaRPr lang="en-US" sz="2400" dirty="0" smtClean="0"/>
          </a:p>
          <a:p>
            <a:r>
              <a:rPr lang="en-US" sz="2400" dirty="0" smtClean="0"/>
              <a:t>Illustrates distinct difference in dinosaurs &amp; reptiles</a:t>
            </a:r>
          </a:p>
        </p:txBody>
      </p:sp>
      <p:pic>
        <p:nvPicPr>
          <p:cNvPr id="3074" name="Picture 2" descr="4B710A6F"/>
          <p:cNvPicPr>
            <a:picLocks noChangeAspect="1" noChangeArrowheads="1"/>
          </p:cNvPicPr>
          <p:nvPr/>
        </p:nvPicPr>
        <p:blipFill>
          <a:blip r:embed="rId3" cstate="print"/>
          <a:srcRect l="48513" t="49584" r="19144" b="32520"/>
          <a:stretch>
            <a:fillRect/>
          </a:stretch>
        </p:blipFill>
        <p:spPr bwMode="auto">
          <a:xfrm>
            <a:off x="4191000" y="1447800"/>
            <a:ext cx="3200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</p:pic>
      <p:pic>
        <p:nvPicPr>
          <p:cNvPr id="5" name="Picture 2" descr="4B710A6F"/>
          <p:cNvPicPr>
            <a:picLocks noChangeAspect="1" noChangeArrowheads="1"/>
          </p:cNvPicPr>
          <p:nvPr/>
        </p:nvPicPr>
        <p:blipFill>
          <a:blip r:embed="rId3" cstate="print"/>
          <a:srcRect l="48513" t="29266" r="19144" b="52838"/>
          <a:stretch>
            <a:fillRect/>
          </a:stretch>
        </p:blipFill>
        <p:spPr bwMode="auto">
          <a:xfrm>
            <a:off x="4191000" y="4038600"/>
            <a:ext cx="3200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7315200" y="21730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err="1" smtClean="0"/>
              <a:t>Dryosaurus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47638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err="1" smtClean="0"/>
              <a:t>Herrerasaurus</a:t>
            </a:r>
            <a:endParaRPr lang="en-US" dirty="0" smtClean="0"/>
          </a:p>
          <a:p>
            <a:r>
              <a:rPr lang="en-US" dirty="0" smtClean="0"/>
              <a:t> (Basal </a:t>
            </a:r>
            <a:r>
              <a:rPr lang="en-US" dirty="0" err="1" smtClean="0"/>
              <a:t>theropod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6477000"/>
            <a:ext cx="3276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Fig 7.3 </a:t>
            </a:r>
            <a:r>
              <a:rPr lang="en-US" sz="1000" dirty="0" err="1" smtClean="0"/>
              <a:t>Chinsamy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High-Latitude Study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4648200" cy="4906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2 </a:t>
            </a:r>
            <a:r>
              <a:rPr lang="en-US" dirty="0" err="1" smtClean="0"/>
              <a:t>Hypsilophodontids</a:t>
            </a:r>
            <a:r>
              <a:rPr lang="en-US" dirty="0" smtClean="0"/>
              <a:t> &amp; 1 </a:t>
            </a:r>
            <a:r>
              <a:rPr lang="en-US" dirty="0" err="1" smtClean="0"/>
              <a:t>theropod</a:t>
            </a:r>
            <a:r>
              <a:rPr lang="en-US" dirty="0" smtClean="0"/>
              <a:t> recovered </a:t>
            </a:r>
          </a:p>
          <a:p>
            <a:endParaRPr lang="en-US" dirty="0" smtClean="0"/>
          </a:p>
          <a:p>
            <a:r>
              <a:rPr lang="en-US" dirty="0" err="1" smtClean="0"/>
              <a:t>Hypsilophodontids</a:t>
            </a:r>
            <a:r>
              <a:rPr lang="en-US" dirty="0" smtClean="0"/>
              <a:t> showed </a:t>
            </a:r>
            <a:r>
              <a:rPr lang="en-US" dirty="0" err="1" smtClean="0"/>
              <a:t>azonal</a:t>
            </a:r>
            <a:r>
              <a:rPr lang="en-US" dirty="0" smtClean="0"/>
              <a:t> bone &amp; </a:t>
            </a:r>
            <a:r>
              <a:rPr lang="en-US" dirty="0" err="1" smtClean="0"/>
              <a:t>Timimus</a:t>
            </a:r>
            <a:r>
              <a:rPr lang="en-US" dirty="0" smtClean="0"/>
              <a:t> zonal</a:t>
            </a:r>
          </a:p>
          <a:p>
            <a:endParaRPr lang="en-US" dirty="0" smtClean="0"/>
          </a:p>
          <a:p>
            <a:r>
              <a:rPr lang="en-US" dirty="0" smtClean="0"/>
              <a:t>Lots of possibilities suggested</a:t>
            </a:r>
          </a:p>
          <a:p>
            <a:endParaRPr lang="en-US" dirty="0" smtClean="0"/>
          </a:p>
          <a:p>
            <a:r>
              <a:rPr lang="en-US" dirty="0" smtClean="0"/>
              <a:t>Data only supports that the polar </a:t>
            </a:r>
            <a:r>
              <a:rPr lang="en-US" dirty="0" err="1" smtClean="0"/>
              <a:t>Hypsilophodontids</a:t>
            </a:r>
            <a:r>
              <a:rPr lang="en-US" dirty="0" smtClean="0"/>
              <a:t> had a different growth strategy to </a:t>
            </a:r>
            <a:r>
              <a:rPr lang="en-US" dirty="0" err="1" smtClean="0"/>
              <a:t>Timimus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 descr="B29F95B9"/>
          <p:cNvPicPr>
            <a:picLocks noChangeAspect="1" noChangeArrowheads="1"/>
          </p:cNvPicPr>
          <p:nvPr/>
        </p:nvPicPr>
        <p:blipFill>
          <a:blip r:embed="rId3" cstate="print"/>
          <a:srcRect l="50139" t="52795" r="19800" b="31153"/>
          <a:stretch>
            <a:fillRect/>
          </a:stretch>
        </p:blipFill>
        <p:spPr bwMode="auto">
          <a:xfrm>
            <a:off x="4724400" y="381000"/>
            <a:ext cx="259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</p:pic>
      <p:pic>
        <p:nvPicPr>
          <p:cNvPr id="5" name="Picture 2" descr="B29F95B9"/>
          <p:cNvPicPr>
            <a:picLocks noChangeAspect="1" noChangeArrowheads="1"/>
          </p:cNvPicPr>
          <p:nvPr/>
        </p:nvPicPr>
        <p:blipFill>
          <a:blip r:embed="rId3" cstate="print"/>
          <a:srcRect l="51023" t="14913" r="19799" b="69035"/>
          <a:stretch>
            <a:fillRect/>
          </a:stretch>
        </p:blipFill>
        <p:spPr bwMode="auto">
          <a:xfrm>
            <a:off x="4724400" y="4648200"/>
            <a:ext cx="259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</p:pic>
      <p:pic>
        <p:nvPicPr>
          <p:cNvPr id="6" name="Picture 2" descr="B29F95B9"/>
          <p:cNvPicPr>
            <a:picLocks noChangeAspect="1" noChangeArrowheads="1"/>
          </p:cNvPicPr>
          <p:nvPr/>
        </p:nvPicPr>
        <p:blipFill>
          <a:blip r:embed="rId3" cstate="print"/>
          <a:srcRect l="50139" t="34174" r="20683" b="49774"/>
          <a:stretch>
            <a:fillRect/>
          </a:stretch>
        </p:blipFill>
        <p:spPr bwMode="auto">
          <a:xfrm>
            <a:off x="4724400" y="2514600"/>
            <a:ext cx="259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4800600" y="6553200"/>
            <a:ext cx="388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Fig 7.4 </a:t>
            </a:r>
            <a:r>
              <a:rPr lang="en-US" sz="1000" dirty="0" err="1" smtClean="0"/>
              <a:t>Chinsamy</a:t>
            </a:r>
            <a:r>
              <a:rPr lang="en-US" sz="1000" dirty="0" smtClean="0"/>
              <a:t>, Rich, Vickers-Rich 1998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7315200" y="5269468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Leaellynasaura</a:t>
            </a:r>
            <a:endParaRPr lang="en-US" dirty="0" smtClean="0"/>
          </a:p>
          <a:p>
            <a:r>
              <a:rPr lang="en-US" dirty="0" smtClean="0"/>
              <a:t>          #2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0" y="914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Timimus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theropod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0" y="3135868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Hypsilophodontid</a:t>
            </a:r>
            <a:endParaRPr lang="en-US" dirty="0" smtClean="0"/>
          </a:p>
          <a:p>
            <a:r>
              <a:rPr lang="en-US" dirty="0" smtClean="0"/>
              <a:t>           #1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9604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“Specialized” Growth Strategy?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Other </a:t>
            </a:r>
            <a:r>
              <a:rPr lang="en-US" sz="2400" dirty="0" err="1" smtClean="0"/>
              <a:t>Hypsilophodontid</a:t>
            </a:r>
            <a:r>
              <a:rPr lang="en-US" sz="2400" dirty="0" smtClean="0"/>
              <a:t> populations showed different growth biology</a:t>
            </a:r>
          </a:p>
          <a:p>
            <a:r>
              <a:rPr lang="en-US" sz="2400" dirty="0" err="1" smtClean="0"/>
              <a:t>Dryosaurus</a:t>
            </a:r>
            <a:r>
              <a:rPr lang="en-US" sz="2400" dirty="0" smtClean="0"/>
              <a:t> (</a:t>
            </a:r>
            <a:r>
              <a:rPr lang="en-US" sz="2400" dirty="0" err="1" smtClean="0"/>
              <a:t>Chinsamy</a:t>
            </a:r>
            <a:r>
              <a:rPr lang="en-US" sz="2400" dirty="0" smtClean="0"/>
              <a:t>, 1995)</a:t>
            </a:r>
          </a:p>
          <a:p>
            <a:pPr lvl="1"/>
            <a:r>
              <a:rPr lang="en-US" sz="2400" dirty="0" smtClean="0"/>
              <a:t>Growth series also showed </a:t>
            </a:r>
            <a:r>
              <a:rPr lang="en-US" sz="2400" dirty="0" err="1" smtClean="0"/>
              <a:t>azonal</a:t>
            </a:r>
            <a:r>
              <a:rPr lang="en-US" sz="2400" dirty="0" smtClean="0"/>
              <a:t> growth</a:t>
            </a:r>
          </a:p>
          <a:p>
            <a:r>
              <a:rPr lang="en-US" sz="2400" dirty="0" smtClean="0"/>
              <a:t>Contemporary </a:t>
            </a:r>
            <a:r>
              <a:rPr lang="en-US" sz="2400" dirty="0" err="1" smtClean="0"/>
              <a:t>Kentrosaurus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Zonal growth</a:t>
            </a:r>
          </a:p>
          <a:p>
            <a:pPr lvl="1"/>
            <a:r>
              <a:rPr lang="en-US" sz="2400" dirty="0" smtClean="0"/>
              <a:t>From same locality</a:t>
            </a:r>
          </a:p>
          <a:p>
            <a:r>
              <a:rPr lang="en-US" sz="2400" dirty="0" smtClean="0"/>
              <a:t>Reinforces plasticity nature of bone &amp; its response to environmental factors</a:t>
            </a:r>
          </a:p>
          <a:p>
            <a:r>
              <a:rPr lang="en-US" sz="2400" dirty="0" smtClean="0"/>
              <a:t>There is no causal connection between bone tissue &amp; MR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Which Came First?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Ectothermy is the primitive condition for amniotes and vertebrates</a:t>
            </a:r>
          </a:p>
          <a:p>
            <a:r>
              <a:rPr lang="en-US" sz="2800" dirty="0" smtClean="0"/>
              <a:t>Endothermy is the derived condition in mammals and birds</a:t>
            </a:r>
          </a:p>
          <a:p>
            <a:pPr lvl="1"/>
            <a:r>
              <a:rPr lang="en-US" sz="2800" dirty="0" smtClean="0"/>
              <a:t>Evolved independently in these lineages (</a:t>
            </a:r>
            <a:r>
              <a:rPr lang="en-US" sz="2800" dirty="0" err="1" smtClean="0"/>
              <a:t>Chinsamy</a:t>
            </a:r>
            <a:r>
              <a:rPr lang="en-US" sz="2800" dirty="0" smtClean="0"/>
              <a:t> and </a:t>
            </a:r>
            <a:r>
              <a:rPr lang="en-US" sz="2800" dirty="0" err="1" smtClean="0"/>
              <a:t>Hillenius</a:t>
            </a:r>
            <a:r>
              <a:rPr lang="en-US" sz="2800" dirty="0" smtClean="0"/>
              <a:t> 2004)</a:t>
            </a:r>
          </a:p>
          <a:p>
            <a:pPr lvl="1"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pPr algn="ctr"/>
            <a:r>
              <a:rPr lang="en-US" dirty="0" smtClean="0"/>
              <a:t>Growth Rings in Basal Birds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All basal birds bone growth is periodically interrupted by LAGs </a:t>
            </a:r>
          </a:p>
          <a:p>
            <a:r>
              <a:rPr lang="en-US" dirty="0" smtClean="0"/>
              <a:t>Modern birds typically do not have usual interruption of rapid growth</a:t>
            </a:r>
          </a:p>
          <a:p>
            <a:pPr lvl="1"/>
            <a:r>
              <a:rPr lang="en-US" dirty="0" smtClean="0"/>
              <a:t>LAGs are restricted to outer circumferential layer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So why the difference?</a:t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6388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Chinsamy</a:t>
            </a:r>
            <a:r>
              <a:rPr lang="en-US" sz="2400" dirty="0" smtClean="0"/>
              <a:t> and </a:t>
            </a:r>
            <a:r>
              <a:rPr lang="en-US" sz="2400" dirty="0" err="1" smtClean="0"/>
              <a:t>Starck</a:t>
            </a:r>
            <a:endParaRPr lang="en-US" sz="2400" dirty="0" smtClean="0"/>
          </a:p>
          <a:p>
            <a:pPr lvl="1"/>
            <a:r>
              <a:rPr lang="en-US" sz="2400" dirty="0" smtClean="0"/>
              <a:t>Suggest physiological differences</a:t>
            </a:r>
          </a:p>
          <a:p>
            <a:pPr lvl="2"/>
            <a:r>
              <a:rPr lang="en-US" dirty="0" smtClean="0"/>
              <a:t>Basal forms didn’t attain classic endothermy to sustain rapid growth.</a:t>
            </a:r>
          </a:p>
          <a:p>
            <a:pPr lvl="2"/>
            <a:r>
              <a:rPr lang="en-US" dirty="0" smtClean="0"/>
              <a:t>Basal forms inherited flexible growth strategy from dinosaur ancestors, but lost it to selective pressure for rapid growth</a:t>
            </a:r>
          </a:p>
          <a:p>
            <a:pPr lvl="2"/>
            <a:r>
              <a:rPr lang="en-US" dirty="0" smtClean="0"/>
              <a:t>Could be explained by large island birds</a:t>
            </a:r>
          </a:p>
          <a:p>
            <a:pPr lvl="3"/>
            <a:r>
              <a:rPr lang="en-US" sz="2400" dirty="0" smtClean="0"/>
              <a:t>w/o strong pressure to grow rapidly retain flexible growth strategy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pPr algn="ctr"/>
            <a:r>
              <a:rPr lang="en-US" dirty="0" smtClean="0"/>
              <a:t>Growth Plates In Dinosaurs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525963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Barreto</a:t>
            </a:r>
            <a:r>
              <a:rPr lang="en-US" sz="2400" dirty="0" smtClean="0"/>
              <a:t> (1993)</a:t>
            </a:r>
          </a:p>
          <a:p>
            <a:pPr lvl="1"/>
            <a:r>
              <a:rPr lang="en-US" sz="2400" dirty="0" smtClean="0"/>
              <a:t>Lizard, 8-10 month dog, 2 wk chick &amp; hatchling </a:t>
            </a:r>
            <a:r>
              <a:rPr lang="en-US" sz="2400" dirty="0" err="1" smtClean="0"/>
              <a:t>Maisaura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err="1" smtClean="0"/>
              <a:t>Maisaura</a:t>
            </a:r>
            <a:r>
              <a:rPr lang="en-US" sz="2400" dirty="0" smtClean="0"/>
              <a:t> juveniles were similar to birds in their </a:t>
            </a:r>
            <a:r>
              <a:rPr lang="en-US" sz="2400" dirty="0" err="1" smtClean="0"/>
              <a:t>chondro</a:t>
            </a:r>
            <a:r>
              <a:rPr lang="en-US" sz="2400" dirty="0" smtClean="0"/>
              <a:t>-osseous junction.</a:t>
            </a:r>
          </a:p>
          <a:p>
            <a:pPr lvl="1"/>
            <a:r>
              <a:rPr lang="en-US" sz="2400" dirty="0" smtClean="0"/>
              <a:t>“Reasoning” that dinosaurs, like birds, experienced determinate rapid growth due to endothermy.</a:t>
            </a:r>
          </a:p>
          <a:p>
            <a:pPr lvl="1"/>
            <a:r>
              <a:rPr lang="en-US" sz="2400" dirty="0" smtClean="0"/>
              <a:t>Experimental design flawed</a:t>
            </a:r>
          </a:p>
          <a:p>
            <a:r>
              <a:rPr lang="en-US" sz="2400" dirty="0" smtClean="0"/>
              <a:t>Horner (2001)</a:t>
            </a:r>
          </a:p>
          <a:p>
            <a:pPr lvl="1"/>
            <a:r>
              <a:rPr lang="en-US" sz="2400" dirty="0" smtClean="0"/>
              <a:t>Presence of “indistinctive” cartilage canals</a:t>
            </a:r>
          </a:p>
          <a:p>
            <a:pPr lvl="1"/>
            <a:r>
              <a:rPr lang="en-US" sz="2400" dirty="0" smtClean="0"/>
              <a:t>Found in mammals, birds and lizards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143000"/>
          </a:xfrm>
        </p:spPr>
        <p:txBody>
          <a:bodyPr/>
          <a:lstStyle/>
          <a:p>
            <a:pPr algn="ctr"/>
            <a:r>
              <a:rPr lang="en-US" dirty="0" smtClean="0"/>
              <a:t>Dinosaur Lungs &amp; Ventilation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36637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No preserved like most soft tissue</a:t>
            </a:r>
          </a:p>
          <a:p>
            <a:r>
              <a:rPr lang="en-US" dirty="0" smtClean="0"/>
              <a:t>Crocs and birds both have </a:t>
            </a:r>
            <a:r>
              <a:rPr lang="en-US" dirty="0" err="1" smtClean="0"/>
              <a:t>septate</a:t>
            </a:r>
            <a:r>
              <a:rPr lang="en-US" dirty="0" smtClean="0"/>
              <a:t> lungs</a:t>
            </a:r>
          </a:p>
          <a:p>
            <a:pPr lvl="1"/>
            <a:r>
              <a:rPr lang="en-US" dirty="0" smtClean="0"/>
              <a:t>Single oversized mammalian alveolus</a:t>
            </a:r>
          </a:p>
          <a:p>
            <a:pPr lvl="1"/>
            <a:r>
              <a:rPr lang="en-US" dirty="0" smtClean="0"/>
              <a:t>Bit more specialized in birds</a:t>
            </a:r>
          </a:p>
          <a:p>
            <a:r>
              <a:rPr lang="en-US" dirty="0" smtClean="0"/>
              <a:t>Crocs: hepatic-piston </a:t>
            </a:r>
            <a:r>
              <a:rPr lang="en-US" dirty="0" err="1" smtClean="0"/>
              <a:t>ventilatory</a:t>
            </a:r>
            <a:r>
              <a:rPr lang="en-US" dirty="0" smtClean="0"/>
              <a:t> mechanism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88" b="50000"/>
          <a:stretch/>
        </p:blipFill>
        <p:spPr bwMode="auto">
          <a:xfrm>
            <a:off x="4572000" y="4114800"/>
            <a:ext cx="4396597" cy="202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734" y="4114800"/>
            <a:ext cx="4030266" cy="201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4525963"/>
          </a:xfrm>
        </p:spPr>
        <p:txBody>
          <a:bodyPr/>
          <a:lstStyle/>
          <a:p>
            <a:r>
              <a:rPr lang="en-US" dirty="0" smtClean="0"/>
              <a:t>Birds: no diaphragm; use costal ventilation and air sacs (bellows)</a:t>
            </a:r>
          </a:p>
          <a:p>
            <a:r>
              <a:rPr lang="en-US" dirty="0" smtClean="0"/>
              <a:t>Reptiles: diaphragm &amp; costal ventilation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3037"/>
            <a:ext cx="838200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24200"/>
            <a:ext cx="3562350" cy="314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54" b="4154"/>
          <a:stretch/>
        </p:blipFill>
        <p:spPr bwMode="auto">
          <a:xfrm>
            <a:off x="762000" y="3124200"/>
            <a:ext cx="3429000" cy="314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33078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Support for Reptile-Like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John Ruben (1996)</a:t>
            </a:r>
          </a:p>
          <a:p>
            <a:pPr lvl="1"/>
            <a:r>
              <a:rPr lang="en-US" sz="2800" dirty="0"/>
              <a:t>Separation of </a:t>
            </a:r>
            <a:r>
              <a:rPr lang="en-US" sz="2800" dirty="0" err="1"/>
              <a:t>pleurocardial</a:t>
            </a:r>
            <a:r>
              <a:rPr lang="en-US" sz="2800" dirty="0"/>
              <a:t> &amp; </a:t>
            </a:r>
            <a:r>
              <a:rPr lang="en-US" sz="2800" dirty="0" err="1"/>
              <a:t>abdonimal</a:t>
            </a:r>
            <a:r>
              <a:rPr lang="en-US" sz="2800" dirty="0"/>
              <a:t> cavity in </a:t>
            </a:r>
            <a:r>
              <a:rPr lang="en-US" sz="2800" i="1" dirty="0" err="1"/>
              <a:t>Sinosaruopteryx</a:t>
            </a:r>
            <a:r>
              <a:rPr lang="en-US" sz="2800" dirty="0"/>
              <a:t> and </a:t>
            </a:r>
            <a:r>
              <a:rPr lang="en-US" sz="2800" i="1" dirty="0" err="1"/>
              <a:t>Scipionyx</a:t>
            </a:r>
            <a:endParaRPr lang="en-US" sz="2800" i="1" dirty="0"/>
          </a:p>
          <a:p>
            <a:pPr lvl="2"/>
            <a:r>
              <a:rPr lang="en-US" sz="2800" dirty="0"/>
              <a:t>Suggestive of a diaphragm </a:t>
            </a:r>
          </a:p>
          <a:p>
            <a:pPr lvl="1"/>
            <a:r>
              <a:rPr lang="en-US" sz="2800" dirty="0"/>
              <a:t>Presence of longitudinal muscle on the pubic in same relative position as in crocs</a:t>
            </a:r>
          </a:p>
          <a:p>
            <a:pPr lvl="2"/>
            <a:r>
              <a:rPr lang="en-US" sz="2800" dirty="0"/>
              <a:t>Hepatic-piston ventilation mechanism</a:t>
            </a:r>
          </a:p>
          <a:p>
            <a:r>
              <a:rPr lang="en-US" sz="2800" dirty="0" smtClean="0"/>
              <a:t>Conceivable that more data will show that their lungs were evolving toward the conditions in birds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9923980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077200" cy="1066800"/>
          </a:xfrm>
        </p:spPr>
        <p:txBody>
          <a:bodyPr/>
          <a:lstStyle/>
          <a:p>
            <a:pPr algn="ctr"/>
            <a:r>
              <a:rPr lang="en-US" dirty="0" smtClean="0"/>
              <a:t>Nasal Turbinates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265237"/>
            <a:ext cx="8677072" cy="4525963"/>
          </a:xfrm>
        </p:spPr>
        <p:txBody>
          <a:bodyPr>
            <a:noAutofit/>
          </a:bodyPr>
          <a:lstStyle/>
          <a:p>
            <a:r>
              <a:rPr lang="en-US" sz="2600" dirty="0" smtClean="0"/>
              <a:t>Olfactory &amp; respiratory </a:t>
            </a:r>
            <a:r>
              <a:rPr lang="en-US" sz="2600" dirty="0" err="1" smtClean="0"/>
              <a:t>turbinates</a:t>
            </a:r>
            <a:r>
              <a:rPr lang="en-US" sz="2600" dirty="0" smtClean="0"/>
              <a:t> occur in nasal cavity</a:t>
            </a:r>
          </a:p>
          <a:p>
            <a:endParaRPr lang="en-US" sz="2600" dirty="0" smtClean="0"/>
          </a:p>
          <a:p>
            <a:r>
              <a:rPr lang="en-US" sz="2600" dirty="0" smtClean="0"/>
              <a:t>Respiratory </a:t>
            </a:r>
            <a:r>
              <a:rPr lang="en-US" sz="2600" dirty="0" err="1" smtClean="0"/>
              <a:t>turbinates</a:t>
            </a:r>
            <a:endParaRPr lang="en-US" sz="2600" dirty="0" smtClean="0"/>
          </a:p>
          <a:p>
            <a:pPr lvl="1"/>
            <a:r>
              <a:rPr lang="en-US" dirty="0" smtClean="0"/>
              <a:t>Anterior part</a:t>
            </a:r>
          </a:p>
          <a:p>
            <a:pPr lvl="1"/>
            <a:r>
              <a:rPr lang="en-US" dirty="0" smtClean="0"/>
              <a:t>Absorb moisture &amp; heat from expiratory air</a:t>
            </a:r>
          </a:p>
          <a:p>
            <a:pPr lvl="1"/>
            <a:endParaRPr lang="en-US" dirty="0" smtClean="0"/>
          </a:p>
          <a:p>
            <a:r>
              <a:rPr lang="en-US" sz="2600" dirty="0" smtClean="0"/>
              <a:t>Ruben and colleagues</a:t>
            </a:r>
          </a:p>
          <a:p>
            <a:pPr lvl="1"/>
            <a:r>
              <a:rPr lang="en-US" dirty="0" smtClean="0"/>
              <a:t>Good indicator of routine </a:t>
            </a:r>
            <a:r>
              <a:rPr lang="en-US" dirty="0" err="1" smtClean="0"/>
              <a:t>ventilatory</a:t>
            </a:r>
            <a:r>
              <a:rPr lang="en-US" dirty="0" smtClean="0"/>
              <a:t> rates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7467600" cy="1143000"/>
          </a:xfrm>
        </p:spPr>
        <p:txBody>
          <a:bodyPr/>
          <a:lstStyle/>
          <a:p>
            <a:pPr algn="ctr"/>
            <a:r>
              <a:rPr lang="en-US" dirty="0"/>
              <a:t>Nasal </a:t>
            </a:r>
            <a:r>
              <a:rPr lang="en-US" dirty="0" err="1"/>
              <a:t>Turbinates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191000" y="1219200"/>
            <a:ext cx="4800600" cy="512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400" y="1219200"/>
            <a:ext cx="38862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Bakker </a:t>
            </a:r>
          </a:p>
          <a:p>
            <a:pPr lvl="1"/>
            <a:r>
              <a:rPr lang="en-US" sz="2000" dirty="0" smtClean="0"/>
              <a:t>Found “resp. </a:t>
            </a:r>
            <a:r>
              <a:rPr lang="en-US" sz="2000" dirty="0" err="1" smtClean="0"/>
              <a:t>turbinates</a:t>
            </a:r>
            <a:r>
              <a:rPr lang="en-US" sz="2000" dirty="0" smtClean="0"/>
              <a:t>” in </a:t>
            </a:r>
            <a:r>
              <a:rPr lang="en-US" sz="2000" dirty="0" err="1" smtClean="0"/>
              <a:t>Nanotyrannus</a:t>
            </a:r>
            <a:endParaRPr lang="en-US" sz="2000" dirty="0" smtClean="0"/>
          </a:p>
          <a:p>
            <a:endParaRPr lang="sv-SE" sz="2000" dirty="0" smtClean="0"/>
          </a:p>
          <a:p>
            <a:r>
              <a:rPr lang="sv-SE" sz="2000" dirty="0" smtClean="0"/>
              <a:t>Ruben </a:t>
            </a:r>
            <a:r>
              <a:rPr lang="sv-SE" sz="2000" dirty="0"/>
              <a:t>(</a:t>
            </a:r>
            <a:r>
              <a:rPr lang="sv-SE" sz="2000" dirty="0" smtClean="0"/>
              <a:t>1997)</a:t>
            </a:r>
          </a:p>
          <a:p>
            <a:pPr lvl="1"/>
            <a:r>
              <a:rPr lang="sv-SE" sz="2000" dirty="0" smtClean="0"/>
              <a:t>CT </a:t>
            </a:r>
            <a:r>
              <a:rPr lang="sv-SE" sz="2000" dirty="0"/>
              <a:t>scan </a:t>
            </a:r>
            <a:r>
              <a:rPr lang="sv-SE" sz="2000" dirty="0" smtClean="0"/>
              <a:t>skull</a:t>
            </a:r>
          </a:p>
          <a:p>
            <a:pPr lvl="1"/>
            <a:r>
              <a:rPr lang="en-US" sz="2000" dirty="0" smtClean="0"/>
              <a:t>No </a:t>
            </a:r>
            <a:r>
              <a:rPr lang="en-US" sz="2000" dirty="0" err="1" smtClean="0"/>
              <a:t>resp</a:t>
            </a:r>
            <a:r>
              <a:rPr lang="en-US" sz="2000" dirty="0" smtClean="0"/>
              <a:t> </a:t>
            </a:r>
            <a:r>
              <a:rPr lang="en-US" sz="2000" dirty="0" err="1" smtClean="0"/>
              <a:t>turbinates</a:t>
            </a:r>
            <a:endParaRPr lang="en-US" sz="2000" dirty="0"/>
          </a:p>
          <a:p>
            <a:pPr lvl="1"/>
            <a:r>
              <a:rPr lang="en-US" sz="2000" dirty="0" smtClean="0"/>
              <a:t>Bakker may have found nasal  </a:t>
            </a:r>
            <a:r>
              <a:rPr lang="en-US" sz="2000" dirty="0" err="1" smtClean="0"/>
              <a:t>turbinates</a:t>
            </a:r>
            <a:endParaRPr lang="en-US" sz="2000" dirty="0" smtClean="0"/>
          </a:p>
          <a:p>
            <a:pPr lvl="1"/>
            <a:r>
              <a:rPr lang="en-US" sz="2000" dirty="0" smtClean="0"/>
              <a:t>Posterior part of nasal cavity near </a:t>
            </a:r>
            <a:r>
              <a:rPr lang="en-US" sz="2000" dirty="0" err="1" smtClean="0"/>
              <a:t>olf</a:t>
            </a:r>
            <a:r>
              <a:rPr lang="en-US" sz="2000" dirty="0" smtClean="0"/>
              <a:t> region</a:t>
            </a:r>
          </a:p>
          <a:p>
            <a:endParaRPr lang="en-US" sz="2000" dirty="0" smtClean="0"/>
          </a:p>
          <a:p>
            <a:r>
              <a:rPr lang="en-US" sz="2000" dirty="0" smtClean="0"/>
              <a:t>Nasal cavities long &amp; narrow</a:t>
            </a:r>
            <a:endParaRPr lang="en-US" sz="2000" dirty="0"/>
          </a:p>
          <a:p>
            <a:endParaRPr lang="sv-SE" sz="2000" dirty="0"/>
          </a:p>
          <a:p>
            <a:r>
              <a:rPr lang="en-US" sz="2000" dirty="0" smtClean="0"/>
              <a:t>Absence of nasal </a:t>
            </a:r>
            <a:r>
              <a:rPr lang="en-US" sz="2000" dirty="0" err="1" smtClean="0"/>
              <a:t>turbinates</a:t>
            </a:r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66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Crestaceous</a:t>
            </a:r>
            <a:r>
              <a:rPr lang="en-US" dirty="0" smtClean="0"/>
              <a:t> </a:t>
            </a:r>
            <a:r>
              <a:rPr lang="en-US" dirty="0" err="1" smtClean="0"/>
              <a:t>Ornithurine</a:t>
            </a:r>
            <a:r>
              <a:rPr lang="en-US" dirty="0" smtClean="0"/>
              <a:t> Birds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417637"/>
            <a:ext cx="85344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Enlarged nasal chambers (extant birds)</a:t>
            </a:r>
          </a:p>
          <a:p>
            <a:r>
              <a:rPr lang="en-US" sz="2400" dirty="0" smtClean="0"/>
              <a:t>Ruben &amp; </a:t>
            </a:r>
            <a:r>
              <a:rPr lang="en-US" sz="2400" dirty="0" err="1" smtClean="0"/>
              <a:t>Hillenius</a:t>
            </a:r>
            <a:r>
              <a:rPr lang="en-US" sz="2400" dirty="0" smtClean="0"/>
              <a:t> (2004)</a:t>
            </a:r>
          </a:p>
          <a:p>
            <a:pPr lvl="1"/>
            <a:r>
              <a:rPr lang="en-US" sz="2400" dirty="0" smtClean="0"/>
              <a:t>Suggest </a:t>
            </a:r>
            <a:r>
              <a:rPr lang="en-US" sz="2400" dirty="0" err="1" smtClean="0"/>
              <a:t>resp</a:t>
            </a:r>
            <a:r>
              <a:rPr lang="en-US" sz="2400" dirty="0" smtClean="0"/>
              <a:t> </a:t>
            </a:r>
            <a:r>
              <a:rPr lang="en-US" sz="2400" dirty="0" err="1" smtClean="0"/>
              <a:t>turbinates</a:t>
            </a:r>
            <a:r>
              <a:rPr lang="en-US" sz="2400" dirty="0" smtClean="0"/>
              <a:t> &amp; MRs close to modern birds</a:t>
            </a:r>
          </a:p>
          <a:p>
            <a:pPr lvl="1"/>
            <a:r>
              <a:rPr lang="en-US" sz="2400" dirty="0" smtClean="0"/>
              <a:t>Hinged thoracic &amp; sternal ribs</a:t>
            </a:r>
          </a:p>
          <a:p>
            <a:pPr lvl="1"/>
            <a:r>
              <a:rPr lang="en-US" sz="2400" dirty="0" smtClean="0"/>
              <a:t>Transversely expanded </a:t>
            </a:r>
            <a:r>
              <a:rPr lang="en-US" sz="2400" dirty="0" err="1" smtClean="0"/>
              <a:t>sternocostal</a:t>
            </a:r>
            <a:r>
              <a:rPr lang="en-US" sz="2400" dirty="0" smtClean="0"/>
              <a:t> joints as in ribcage of modern birds.</a:t>
            </a:r>
          </a:p>
          <a:p>
            <a:pPr lvl="2"/>
            <a:r>
              <a:rPr lang="en-US" dirty="0" smtClean="0"/>
              <a:t>Not present in </a:t>
            </a:r>
            <a:r>
              <a:rPr lang="en-US" dirty="0" err="1" smtClean="0"/>
              <a:t>nonornithurine</a:t>
            </a:r>
            <a:r>
              <a:rPr lang="en-US" dirty="0" smtClean="0"/>
              <a:t> birds or </a:t>
            </a:r>
            <a:r>
              <a:rPr lang="en-US" dirty="0" err="1" smtClean="0"/>
              <a:t>nonavian</a:t>
            </a:r>
            <a:r>
              <a:rPr lang="en-US" dirty="0" smtClean="0"/>
              <a:t> dinosaurs</a:t>
            </a:r>
          </a:p>
          <a:p>
            <a:pPr lvl="1"/>
            <a:r>
              <a:rPr lang="en-US" sz="2400" dirty="0" smtClean="0"/>
              <a:t>Endotherm, &amp; associated high MR, evolved late in </a:t>
            </a:r>
            <a:r>
              <a:rPr lang="en-US" sz="2400" dirty="0" err="1" smtClean="0"/>
              <a:t>Ornithurae</a:t>
            </a:r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73397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B10E9E8C"/>
          <p:cNvPicPr>
            <a:picLocks noChangeAspect="1" noChangeArrowheads="1"/>
          </p:cNvPicPr>
          <p:nvPr/>
        </p:nvPicPr>
        <p:blipFill>
          <a:blip r:embed="rId2" cstate="print"/>
          <a:srcRect l="37219" t="3728" r="8877" b="27301"/>
          <a:stretch>
            <a:fillRect/>
          </a:stretch>
        </p:blipFill>
        <p:spPr bwMode="auto">
          <a:xfrm>
            <a:off x="1981200" y="-1451429"/>
            <a:ext cx="5105400" cy="899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Debates on Endothermy Origin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marL="550926" indent="-514350">
              <a:buFont typeface="+mj-lt"/>
              <a:buAutoNum type="arabicPeriod"/>
            </a:pPr>
            <a:r>
              <a:rPr lang="en-US" dirty="0" smtClean="0"/>
              <a:t>Evolved among </a:t>
            </a:r>
            <a:r>
              <a:rPr lang="en-US" dirty="0" err="1" smtClean="0"/>
              <a:t>nonavian</a:t>
            </a:r>
            <a:r>
              <a:rPr lang="en-US" dirty="0" smtClean="0"/>
              <a:t> dinosaurs and was inherited by birds</a:t>
            </a:r>
          </a:p>
          <a:p>
            <a:pPr marL="550926" indent="-514350">
              <a:buFont typeface="+mj-lt"/>
              <a:buAutoNum type="arabicPeriod"/>
            </a:pPr>
            <a:endParaRPr lang="en-US" dirty="0" smtClean="0"/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Occurred late in evolution of Dinosaurs and coincided with origin of birds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884238"/>
          </a:xfrm>
        </p:spPr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105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Given their large size, the proposed model of gigantothermy, no special adaptation may have been necessary to attain homeothermy</a:t>
            </a:r>
          </a:p>
          <a:p>
            <a:r>
              <a:rPr lang="en-US" sz="2600" dirty="0" smtClean="0"/>
              <a:t>Bone growth is dependent on a number of factors &amp; bone tissue types cannot be easily linked to metabolic rates and physiology</a:t>
            </a:r>
          </a:p>
          <a:p>
            <a:r>
              <a:rPr lang="en-US" sz="2600" dirty="0" smtClean="0"/>
              <a:t>Fibrolamellar bone seems to be widespread among vertebrates &amp; its presence cannot be take to signal high metabolic rates &amp; endothermy</a:t>
            </a:r>
          </a:p>
          <a:p>
            <a:r>
              <a:rPr lang="en-US" sz="2600" dirty="0" smtClean="0"/>
              <a:t>Haversian Bone and Zonal bone are widespread too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1143000"/>
          </a:xfrm>
        </p:spPr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029200"/>
          </a:xfrm>
        </p:spPr>
        <p:txBody>
          <a:bodyPr>
            <a:noAutofit/>
          </a:bodyPr>
          <a:lstStyle/>
          <a:p>
            <a:r>
              <a:rPr lang="en-US" sz="2600" dirty="0" smtClean="0"/>
              <a:t>With regards to Mesozoic birds, appears that:</a:t>
            </a:r>
          </a:p>
          <a:p>
            <a:pPr lvl="1"/>
            <a:r>
              <a:rPr lang="en-US" dirty="0" err="1" smtClean="0"/>
              <a:t>Ornithurine</a:t>
            </a:r>
            <a:r>
              <a:rPr lang="en-US" dirty="0" smtClean="0"/>
              <a:t> birds are able to grow at sustained, rapid uninterrupted rates</a:t>
            </a:r>
          </a:p>
          <a:p>
            <a:pPr lvl="1"/>
            <a:r>
              <a:rPr lang="en-US" dirty="0" err="1" smtClean="0"/>
              <a:t>Nonornithurine</a:t>
            </a:r>
            <a:r>
              <a:rPr lang="en-US" dirty="0" smtClean="0"/>
              <a:t> birds studied appear to have interrupted rates of growth &amp; grew more slowly than their modern relatives</a:t>
            </a:r>
          </a:p>
          <a:p>
            <a:r>
              <a:rPr lang="en-US" sz="2600" dirty="0" err="1" smtClean="0"/>
              <a:t>Ornithurine</a:t>
            </a:r>
            <a:r>
              <a:rPr lang="en-US" sz="2600" dirty="0" smtClean="0"/>
              <a:t> birds have skeletal evidence of a </a:t>
            </a:r>
            <a:r>
              <a:rPr lang="en-US" sz="2600" dirty="0" err="1" smtClean="0"/>
              <a:t>ventilatory</a:t>
            </a:r>
            <a:r>
              <a:rPr lang="en-US" sz="2600" dirty="0" smtClean="0"/>
              <a:t> mechanism as in extant birds, wide nasal development that suggests endothermy</a:t>
            </a:r>
          </a:p>
          <a:p>
            <a:r>
              <a:rPr lang="en-US" sz="2600" dirty="0" smtClean="0"/>
              <a:t>In the evolution of </a:t>
            </a:r>
            <a:r>
              <a:rPr lang="en-US" sz="2600" dirty="0" err="1" smtClean="0"/>
              <a:t>Archosauria</a:t>
            </a:r>
            <a:r>
              <a:rPr lang="en-US" sz="2600" dirty="0" smtClean="0"/>
              <a:t>, there appears to be an increasing trend toward faster growth</a:t>
            </a:r>
          </a:p>
          <a:p>
            <a:endParaRPr lang="en-US" sz="2600" dirty="0" smtClean="0"/>
          </a:p>
          <a:p>
            <a:endParaRPr lang="en-US" sz="2600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525963"/>
          </a:xfrm>
        </p:spPr>
        <p:txBody>
          <a:bodyPr/>
          <a:lstStyle/>
          <a:p>
            <a:r>
              <a:rPr lang="en-US" dirty="0" smtClean="0"/>
              <a:t>Why is it difficult to determine the thermal physiology of dinosaurs even using their closest living </a:t>
            </a:r>
            <a:r>
              <a:rPr lang="en-US" dirty="0" smtClean="0"/>
              <a:t>relatives, crocodiles </a:t>
            </a:r>
            <a:r>
              <a:rPr lang="en-US" dirty="0" smtClean="0"/>
              <a:t>and </a:t>
            </a:r>
            <a:r>
              <a:rPr lang="en-US" dirty="0" smtClean="0"/>
              <a:t>birds, as </a:t>
            </a:r>
            <a:r>
              <a:rPr lang="en-US" dirty="0" smtClean="0"/>
              <a:t>model organisms? Be sure support your answer using examples found in bone </a:t>
            </a:r>
            <a:r>
              <a:rPr lang="en-US" dirty="0" smtClean="0"/>
              <a:t>microstructure (i.e. </a:t>
            </a:r>
            <a:r>
              <a:rPr lang="en-US" dirty="0" err="1" smtClean="0"/>
              <a:t>fibrolamellar</a:t>
            </a:r>
            <a:r>
              <a:rPr lang="en-US" dirty="0" smtClean="0"/>
              <a:t> </a:t>
            </a:r>
            <a:r>
              <a:rPr lang="en-US" dirty="0" smtClean="0"/>
              <a:t>bone, Haversian bone, zonal and </a:t>
            </a:r>
            <a:r>
              <a:rPr lang="en-US" dirty="0" err="1" smtClean="0"/>
              <a:t>azonal</a:t>
            </a:r>
            <a:r>
              <a:rPr lang="en-US" dirty="0" smtClean="0"/>
              <a:t> bone, </a:t>
            </a:r>
            <a:r>
              <a:rPr lang="en-US" dirty="0" smtClean="0"/>
              <a:t>growth rings and </a:t>
            </a:r>
            <a:r>
              <a:rPr lang="en-US" dirty="0" err="1" smtClean="0"/>
              <a:t>turbinates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Scientific Inadequacies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Warm-bloodedness associated with:</a:t>
            </a:r>
          </a:p>
          <a:p>
            <a:pPr lvl="1"/>
            <a:r>
              <a:rPr lang="en-US" dirty="0" smtClean="0"/>
              <a:t>Homeothermy</a:t>
            </a:r>
          </a:p>
          <a:p>
            <a:pPr lvl="1"/>
            <a:r>
              <a:rPr lang="en-US" dirty="0" smtClean="0"/>
              <a:t>Endothermy</a:t>
            </a:r>
          </a:p>
          <a:p>
            <a:pPr lvl="1"/>
            <a:r>
              <a:rPr lang="en-US" dirty="0" smtClean="0"/>
              <a:t>High metabolic rates</a:t>
            </a:r>
          </a:p>
          <a:p>
            <a:r>
              <a:rPr lang="en-US" dirty="0" smtClean="0"/>
              <a:t>Cold-bloodedness:</a:t>
            </a:r>
          </a:p>
          <a:p>
            <a:pPr lvl="1"/>
            <a:r>
              <a:rPr lang="en-US" dirty="0" err="1" smtClean="0"/>
              <a:t>Poikilothermy</a:t>
            </a:r>
            <a:endParaRPr lang="en-US" dirty="0" smtClean="0"/>
          </a:p>
          <a:p>
            <a:pPr lvl="1"/>
            <a:r>
              <a:rPr lang="en-US" dirty="0" smtClean="0"/>
              <a:t>Ectothermy </a:t>
            </a:r>
          </a:p>
          <a:p>
            <a:r>
              <a:rPr lang="en-US" dirty="0" smtClean="0"/>
              <a:t>Oversimplifications fail to recognize the complexities of individuals </a:t>
            </a:r>
            <a:r>
              <a:rPr lang="en-US" u="sng" dirty="0" smtClean="0"/>
              <a:t>thermal biology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pPr algn="ctr"/>
            <a:r>
              <a:rPr lang="en-US" dirty="0" smtClean="0"/>
              <a:t>Scientific Inadequacies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Endotherms </a:t>
            </a:r>
          </a:p>
          <a:p>
            <a:pPr lvl="1"/>
            <a:r>
              <a:rPr lang="en-US" sz="2800" dirty="0" smtClean="0"/>
              <a:t>high rates of internal heat production enables them to maintain homeothermy </a:t>
            </a:r>
          </a:p>
          <a:p>
            <a:endParaRPr lang="en-US" dirty="0" smtClean="0"/>
          </a:p>
          <a:p>
            <a:r>
              <a:rPr lang="en-US" dirty="0" smtClean="0"/>
              <a:t>Ectotherms</a:t>
            </a:r>
          </a:p>
          <a:p>
            <a:pPr lvl="1"/>
            <a:r>
              <a:rPr lang="en-US" sz="2800" dirty="0" smtClean="0"/>
              <a:t>Requires environment to regulate body temp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Does not mean that they can never attain homeothermy under favorable conditions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Gigantothermy  (</a:t>
            </a:r>
            <a:r>
              <a:rPr lang="en-US" i="1" dirty="0" err="1" smtClean="0"/>
              <a:t>Paladino</a:t>
            </a:r>
            <a:r>
              <a:rPr lang="en-US" i="1" dirty="0" smtClean="0"/>
              <a:t>, 1997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525963"/>
          </a:xfrm>
        </p:spPr>
        <p:txBody>
          <a:bodyPr/>
          <a:lstStyle/>
          <a:p>
            <a:r>
              <a:rPr lang="en-US" dirty="0" smtClean="0"/>
              <a:t>Speculated that thermal inertia would increase with increasing body size</a:t>
            </a:r>
          </a:p>
          <a:p>
            <a:r>
              <a:rPr lang="en-US" dirty="0" smtClean="0"/>
              <a:t>Deduced that by mere fact of dinosaurs giants body sizes, they could easily have been </a:t>
            </a:r>
            <a:r>
              <a:rPr lang="en-US" dirty="0" err="1" smtClean="0"/>
              <a:t>homeothermic</a:t>
            </a:r>
            <a:r>
              <a:rPr lang="en-US" dirty="0" smtClean="0"/>
              <a:t> </a:t>
            </a:r>
          </a:p>
          <a:p>
            <a:r>
              <a:rPr lang="en-US" dirty="0" smtClean="0"/>
              <a:t>Extant vertebrate studies support that thermal profiles of endotherms and ectotherms can converge under certain circumstances.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Aerobic Capacities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991600" cy="4602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Endotherms metabolic rate ~10-15 &gt; than that of ectoderms of equal mass &amp; temperature</a:t>
            </a:r>
            <a:r>
              <a:rPr lang="en-US" dirty="0" smtClean="0"/>
              <a:t>.</a:t>
            </a:r>
            <a:endParaRPr lang="en-US" sz="2800" dirty="0" smtClean="0"/>
          </a:p>
          <a:p>
            <a:pPr lvl="1"/>
            <a:r>
              <a:rPr lang="en-US" sz="2800" dirty="0" smtClean="0"/>
              <a:t>Fully separated pulmonary &amp; systemic circulations</a:t>
            </a:r>
          </a:p>
          <a:p>
            <a:pPr lvl="1"/>
            <a:r>
              <a:rPr lang="en-US" sz="2800" dirty="0" smtClean="0"/>
              <a:t>Increased oxygen-carrying capacities</a:t>
            </a:r>
          </a:p>
          <a:p>
            <a:pPr lvl="1"/>
            <a:r>
              <a:rPr lang="en-US" sz="2800" dirty="0" smtClean="0"/>
              <a:t>Specialized lungs</a:t>
            </a:r>
          </a:p>
          <a:p>
            <a:pPr lvl="1"/>
            <a:r>
              <a:rPr lang="en-US" sz="2800" dirty="0" smtClean="0"/>
              <a:t>Increase blood volumes</a:t>
            </a:r>
          </a:p>
          <a:p>
            <a:pPr lvl="1"/>
            <a:r>
              <a:rPr lang="en-US" sz="2800" dirty="0" smtClean="0"/>
              <a:t>Increased mitochondrial density </a:t>
            </a:r>
          </a:p>
          <a:p>
            <a:pPr lvl="1"/>
            <a:r>
              <a:rPr lang="en-US" sz="2800" dirty="0" smtClean="0"/>
              <a:t>Increased enzymatic activity</a:t>
            </a:r>
            <a:endParaRPr lang="en-US" sz="2800" dirty="0"/>
          </a:p>
        </p:txBody>
      </p:sp>
      <p:sp>
        <p:nvSpPr>
          <p:cNvPr id="1026" name="AutoShape 2" descr="data:image/jpg;base64,/9j/4AAQSkZJRgABAQAAAQABAAD/2wCEAAkGBhQSERUTExQWFRUWGBsWGBcYGB8XGBgdFxoYGBYXHBwXHCYeHRwjGxgYHy8gIycpLCwsFx4yNTAqNSYrLCkBCQoKDgwOGg8PGiwlHyQsLC0sLCw0KSwsLC0sLCksKSksLCwsLCwsKS0pKSwsNC0sLCwsLCksLTEsLCwsLCwsLP/AABEIANEA8gMBIgACEQEDEQH/xAAbAAABBQEBAAAAAAAAAAAAAAAFAAIDBAYBB//EAFEQAAIBAgMFBAQIBw4GAgMBAAECEQADBBIhBRMiMUEGUWFxMoGR0hQjQnOUobHwByVSVGKTshUWMzQ1Q1NkcpKzwdHxJESCg6LEwuF0hKNj/8QAGQEAAgMBAAAAAAAAAAAAAAAAAwQAAQIF/8QANhEAAQMBBQUHAwMEAwAAAAAAAQACAxEEEiExQVFhcYHBExQykaGx8CJi0SNC4TNSwvEFcpL/2gAMAwEAAhEDEQA/APRtrbbFhkTd3bty4HKLaTOfi8uYnUQONfbQn98mI/NMX+oHv0RxX8o4P5rFf+tR+4k1GsvapctaGtNM/wAlY49p74/5XF/qB79Qv20uDnh8SP8AsD3q1V+1NBsdYEwevTrE/wCZgeuehrUrI4YzI8mg2ZnYBvJwCE2r3hjW57yhh7cOP5jE66/wA68vlVwduWP8xif1A96r74DXXmeen306eVRPg45D2UxBY70bTIaOpiBkDsQJZwHkMbhpiVB+/O5+b4n9QPfqW32pvNywuLP/AGB79OS3r9+fQeWknwHjRrAtlAH3nv8AtpTs787mMP0tzP3HGg4DPiN6YBYI2ueMTkK6beZyQU9pMR+aYv8AUD36a/ai+BJwuLA+YHv1rhyqhiF3lwWxyGrH790+1h3GhWr9FlRi44AbScvyd1UaJjHupTDM46IGnaTEESMJiyPmB79dPaHE/mmL/UD362gcKABHgKkRpovZmmJVUj2HzWEudqL6iWwuLA8bA9+u/vkxHP4Ji/1A9+tLdG/vZR6Fvn3E6j7QR5Bu8VLfagWYmdziPCDQHbTM8K4citzRxxAVBrx8llD2nv8A5ri/1A9+mP2tujnhsUP+wPfrTswoaibx56D/AHHvete6iWhpjLWMNXOOHD9xO4D1oNUKMMcC4jADb5DmhDdsbo54bFfqB79MPbdx/MYn9QPeo1iMJpVG7hoB7q6IsjKVLikzNjQN9SqY7cPr8RidOfxA96m/v7b+gxP6ge9VhsKSMsctT58o9XLzzU1NmT0pexwC0R9qSQ0n6dpboTxz4UW7RJ2TrgbUgY4nPUDhlxTB21uH/l8T+oHv079+Vz83xX6ge/Vw4TKJ9UeZgDWpcNY68/HvnmfX9gFDmjAmZDGak4nc0dScBzOiLGQY3SPG4Y5n8AIeO2F382xX6ge/XG7Y3Rzw2K/UD36NbqDUGMt6d0/7z5ACfVRpIY4mF73EACpQ2OL3BrW4neUKPbZ/zfFfqB71L9+r/m+J/UD36t/BeXTw6gdPtJPiTXbmGgaVLNZTJE10mBONNmwHfTPeqmla15awVA1rn/Cpfv4f+gxP6ge9S/fu/wDQYnXX+AHvVLuROvmfIf5mQB5inHDkmSIP1DwHloPVWOxDrT2LDg0VcdhPhA36nYKbVq+BD2jhiTgKnTM9OKana26eWGxR/wCwPfq1s3tG926bbJctsuQlblsIcrlgpGp/Ib2Vd2dbih1z+U7nzOG/xMTUmhEeRVscHtJpSm/eFpqVKlQFpBscfxhg/msV/wCvWgmsztjErbx2EZ2VF3eJEsQok/BgBJ0rS21piLIorsm8OpSuwOZA0J17hzNC8NhzcY3CIEwo8v8ATl5lqftIBrirEkCQBzknn5cOs6edEMFhSqKrGSPCPV4+fWuYJXWm1lhBuRmtdC6gp/5qedNiZLBHDWv1O9v5VF8NUN6wACT9+4eZ5UXuIBQnEDeXMg5L6X+f1GPMn8munabU6KP6PEcGjeegzO4FJRWcPd9WQxPBVcNYPpd/L/M+uBHgoq5aEVdXCTypl2zlUmOQJ9grVnYyzxBlcsSdpzJPE4rMt6V96nAbBoEy9igiE+zz/wBBzPgDSweHKrmPpNqZ5+H2knxJqrabe3B0CiYOhnujzHsX9Ki9wzSMLhapu3GLG4N3/wBzug3V2pt7TFH2ZzOJ6DqoFJqHF7RABVTx6CBzE8iO/np4kVbC0Ow2G3xLclzE5hzMaAKfIDX1c9RX/JTSta2OAVc404CmLuWCllY2pc/Ie+xXsDb3aR1Op8/9AIHqpl0TUrLGlRuK6EMbYmBjBQBLSuLySUJxt4ywjhES3sJB8DI17s1W8LaAUQZnWe+dZqtatkyXESxIX6gT6gNOkey7baaTsUU7pX2ifXBo1Damnnn5VyRJ3xhrYmaZ7CaLpWaE4q5JiMvFAJMAwTrJ7tTHfl76MXRAJ1MAmI5xrFVcHgzCl+f5PQHmSe8zPl9dZ/5ATTFkEXhPj/64YcTlwqtWa4wGR+Yy4/wo7WCGndQvtbiAlkIBwEy7gzBtsji1GUhmeGGRimbKVzAsK0eKvLatPdecqiTlEt4ADvJ9XfpWb2RezA35U3BCm6qtYvOTbVlW9aUZSFtsGEswIyZYOtO2i0NiYXHAAIMMBc7aSrmEwWi2pMKOLViBIhguclgvyQpJiWHyRRJrccqdhcOUXXmdT19U+H2yetONBsMTmtMsnifidw0byHrU6rVqcCQxuTfhPNRi1NVFXePPyV9h6j2nXyC99OxeM5oAegnkNegPQ6gf9U9Kks28oAB8THUn/L/IChPeLZOImmrWGrv+wODeRFTwG1aa02eO+c3YDhqei5ew3dVZ7Mc+VFFqnjTLBF5nn/l9hJ8FjrT1ptXd4y+lTkBtJwA5lLRQdq8Dz3DUqnhsKW4iNPvA9QPtY91WzhqIphQFAHT7z51w2aHZGGGOjjVxNXHaTny0G4Bbn/UdUZDAcAqiIEEnkPv7elZvCknaN1j8q3hjz/TxA08BEDvietaDFcbi2OQ1P1fYCPWw7qDssbScd1nDD/8ApiaRkkdaJi4H6GYcXa8m5cSdiYDBFAQc3AHgKinnn5LT0qVKioCzm3yfhuEjrbxQ9osTVcYx8K02oynnaMi34Fcv8G3SVEGdVJAizt7EFMbg2W3vSLeK4cwXpY1ltNKye0+0V5y0WVSJg3WKqscyzGNPIa/WNNronBQsbXZ1K3ewdu2sQ9zKCt4BTcRoJAMhSCNCkqddNQZAo/bu15T+Dli+OOVs4Fp2uXIyhi7IFUDqgyyp8DHj6mlmjMAuoD63lDtG/kQnqdB59/qGvqqtgsLkXX0jqe/wH+viTTM29u5vkJy8ev1kA+QXvqxcek7MO8Smc+EVa3/J3PIbhvRZj2TOz1OJ6Dqrdq50qDa174vKBJYhQPPU/UDrTUNOL07ND2jCytKinmgRy3SHbFFhsMAcxgv1Pd4L3D6zVplqILUlu4KzDZ47OwRxCgGijpHSGrinIlPDhQABAGmmg8qzNrbeLZXIsrIfIAVYQW3irMtqqvuizA+i7aCJqlju0uIW5cXIqgXctsm1cYsMmKYLAIBZtxbMqSALskCt1BxKuhWvuXKquaBttbEtcyBVWXymbTkWxLAEnMA+ZVDgiAJg1VubWxBe4pAVbdy1LC25JTfFLkg6aoocFS0K3Q8iNICE6pRt1JNT2Uis/wDupfFxVyyDeddUYyovoiwQYWLTM+YyDu+k0Q2Bjbt23N5QrQh0VkHHbR2EMSeFmK8/k9DRS7RBDdUbS5NOCSaYiV3GlhbZbZRbrKwt5zAz5SRMAkgRJgHQGguNEw0VzWf25jXOJVLRLBQq/Ek71XdirSVm2AAFbJfXK2ViCMjVc2fhVzDKqi3b5ZVCKzHiLBRyluP+541Tt7JRCHCOl9wysrFTq+TeNmtjiDlFjkAMxCrEA2lrIoUdPrJ5n21ynDvM4j/ayhdvP7Ry8R5J2vYx3tTgOGp6KS4JqB1qwnjSuJFdcGi55FcUGsW96CTohJMfldB/0wB5+XOZlj1VNdaKhOtCsljjswN0YuJLjqSfmWiqed0pochkNi4+NyRIJnu1++sCfGpNl2pm4SCTPL6/bA9QXxqmXOeBzA1Pdm+0wug8dfEjhFVRCiO/vnvPjSNyae2Fzh+mzw73UFTvpiK7zno0HMjgAHidnw04Vw+Z3bbVFjsWEUnSeQnv/wBBqT4A0xmofm3lz9Ffr/3I9i/pUe2SOY0Nj8bsG9TwAx9NVUADiS7wjE/jmrOz7ECTzbUzz6nXx1JPiTQK9/Kdz5nDf4mJrRA1nLn8p3PmcN/iYmtdi2CFsbch8rxKw6QyX3HX8haalSpUJYQXHD8Y4L5vFfs2KHbd2DbutneyrsJBOoPf8kjvNEscfxjgvm8X+zYo3fCHQxJojE3+xvDqVm/wc7ItoL9xQcxu7rU8lRVOX++7meZka6CtLta+VUIurvpp3cj5TMT4k9KEbJPwbEshICXka7Hc9kW1dp7mtsmn/wDkT8o0U2ZbNy415vJR3RIPs5eZfwpO1vcaQMwc70bqeg3kIkTQCZHZD1OgVrDbPCIF9p7yeZ+/hUF+xFFBTLtuRT0VIwGNGAwCXkbfq45oG2NQaF1EAk6iAFOViTyEHTXuPcYb8PTOUzrmUKSJ1AclUPrKkD/7Egb+BsWr10GzedkbfEsyMGLtabhDNLQbNrSCZZRqXp+0cMl4MbuHuZmuJaVJANzd53Q8ULENdB1IIJAJ0IYD6pZzKLQrj7f9InMD0xzJIA58yQwjvU91O+FIOboOfNgPRnN16ZWnuynurGbU2fh7ZXguRbhmAIlhdsm3k1/QsElgZBGmrkrLhWwdtL4W3dQlUtnpcYXHu7rKekww4uaqkz1olaC19vH22zRcXgYo3EOFhllT4jOv94Vz4QreiytGuhB5yJ08mE+DdxrJY7AYfcOGs3d0rJbUq4+NW4bFoEFtCpNqy5IJ0y6znRTWzMDa3t64tvJckWnEggQltlyxyBQ2pA0lfAkxueKjtyW3trDD21Ynm6r6pBf/AMQfbVq7c9n31qDbGy98gEKXUgrmEjRgSvWA0RXcNcV7SsogRAXuykqR6iCKbF26KfNiSJdfIOVMOqkU1ZSqtpDVtFrDkVqnW8FUs3IAk6EnTXkBJ9WtZfGbSu3cXbuWiDZUQLtuTCmGvrdkZAQbaA22AfVMrAhhV3tJtPdWsuZ1a7Kq6icpEHvB1GnCZAzERlkVdmWWYCSpa5DZwS7buA1tWuMqtcy5iwLCRnQa6k821y9ky8BU5AbSch80xT8Db5octeGqN7OBdjdbmZCju6H2cvPP31dy13DoAAByGkVYK6VVmh7uwNzOZO0nM/NFJX9o6umnBVxpUdx65dqEmnQ1LudRRXLc1EwirapNQYpKKDogFuFVTuPrViw1VLnOpsNNFIwQgcVLtGCFB750mdBAiNZlhypuFw7KDyEmQOvrj1DToBVhcOC2c8wIHcO+PE1YyVx2WOlrdanHGlANANeZPpRdJ01YRE3ieKiSs7c/lO58zhv8TE1pmFZh/wCU7nzOG/xMTTU/hQW4Ndw6haelSpUorQDbB/4/Bf2MV+zYqXG4gIMzsFUcySAIHWTyof2rUnF4PKYOTE6+qxUeOuXso9FvMdaMwVCa/a3h1Kgw+3lx2PsWsMWa3at33e7lItE/FIqqxjNqdY04hzrZYXaBswlxdBoGUc+7lz9Wv6Nee7Ou4izjLWJuuptj4o2wCgUX3tpn6zlIViDpC9Ir0bal1ltwqbx2IRVIOUk9WIBhRBJPcO8ilZrMXv7WN1HUptBGwj8UKIJbouOFR6qvtfbty3Ny2FNm2oZiVZjdZ3CrbtZNc+hEQZa4g76lwHauxdyANle4rsqHXhtsyM+ZJTLKnimDI7xQezet3mu2VK51EXbROe20koQHYAOM3DqAZlZUqQJMQiXFuBhlNzLnk8LW0UgWVbkiMZU8xF25BJOgm2q44MnF06H9p4HoaHitGK8Ksx9xy/CKY3Yli4SWs22LEMSVBJI5HlzHfXMVgkuLldVZT0IkacudCNi7YxRYW8Ral2IbQqpRWIWcpAkZg5gSQttjmaUzFsJj0vILluShJAJUrOVipMMAYkad4g9a6rDokXhQYjZdp/Ttq2gEEaQOQjlpJjulo5mWPsy0ZBtoZMkFRqdNT/dX2CrppBKNggJiWFIAKiAQQI0GUgrA6QQCO6BUtqwqTAiSWPiTzJn2eQA5AU9LdONqsEiqIAaIVtcmF1ZbcneleeWDA0EhSeZGoHcJIu4XCrlUIBlgZY5R0jwimY3FG2UVFDXLhIQEwvCCxZj3ADpqZ08LmycFurS25zETJiNWJYwOgkmB3RWnOowfOaG1tZD8plh1/wBpnwaocRdFtWdjCoCzHuCiSdPAE0SuLWS7TYl7jLh7V3dM6l1uFmVXIOTdIyiC8FngGQVSVZSYEH1Ri0J+Gxd6GW6LVxSM0+g4V5NpHtEMJ01bMBoxgRBI7Nw8DMebfZzHlMz6wOlCtlbNVYQIixq+QQpPI9OXyRAAgPAUECtAhpCKtonMp8LKhu85Ody8I57Uw+kTLmpxPDQdfJT2hUhemBq6op4oITWtzTPg9W0WpMlVforuVVMW4qhtbE7u29zKWCKWgQDA1OrEAefSrmJ2jaS4tpnCu4lQZAbWIBIylu5ZkwdNKA9psWhJtO0Wba7/ABJ6ZAfi7WvV2Go/JUj5VUX0GGaJHEHOF7IYnh8w4ob2WxN2/be9dBQvcIVOiKgAA11mc01orNqK7hLq3AYVlKsQyspRg3PUHnzBzCQehNXEw9GYbrACaoE9JJS9raA5DYNAmotPyVYTDxTt3Qy9WGqlkrL3h+M7nzOG/wATE1sXt1kcWPxpc+Zw3+JiaHK6rVKUa7h1C0VKlSoCysx2naMZgz+hifssU9MRMz6IpvaUf8Zg/wCxifssU8DSIimYckyfC3h1KrXLKOCGUMrAgqdQQdCCO4itR2UxLNaZHJZrLm1mMEsuVLlskjmd3cQE9SCayO0NmtcjLda3H5IGvtFG/wAHuENn4Racs7G4t7eHXOrotsCZOqm0wjuKnrVyBQYq1tjsPbu5jbO7Lk58wNxSHDhsqs0Kw3lxl5qGdiVJIIGXcacM1rD3LSBADcYzAs2lV4Fsj5NtLaKzHUsyiIcEbgmocTYV0ZGEqwII7wdDypdzQ8XXCoWr1DULJ2ONRNvi3ZJsuAbtlLsrBKjgLBT6GmjaNlJoZisI6XN/bdzlCIqKoZkRVyXcttV44EsFX5TAlYQAmu0PZy45zWnMklnliGmFFtkI5lFDhUJC5rucyQZdsjCXLyub8B1cgMiZAYAJUAk5wjEoHIElCRFKiCSDGA1H9p/xOY4Go4LZkbJ/U8x1GvurOx7V7cp8IIN0iXgAATqF4ZHCIEyZIJ5GilqzQw37ln0+NPyuo7tT/wDL+8eVX9mYzOOIZXHpDz6jw/0PdRY7fG94iNWv/tOeHoeRPohus5aL+Y2hWxYp27p4NI0xUqroohm2LNrdlrrZFU5g+bKUOoDKR8rUgd8xBmubHuObCNdnOQZkZSdTlJHQlYJHQk8uQ7tjBuxt3LcM1piwRjCvKlTr0YAyD5981LgcaLtsXFBGadDoQQSGB8QQR6qNX9MfKbvnRLU/UPDzyx5Zf7SxGoI5Tp94rE7Hwl22Wa8rC4VXM5yg3LnJmKW2KXCuVSl2FbjVTqDW3urQnCrvbhuH0V0Xx7ve9Y/JpK1yOoIoz9TsBuGruQy30TULRUvdkPXYOfsnYXD5Fjr1+yPICB6qnVqE47brWmu5rcqhaCJWQLVh1BJkAlrrLmiOHpqRHb7S5rjW1sXHKoLjFSCsZVbhMDO2pACji4SDDSHYmsiYI2igAoEs++9xcdVoFNWLbTWUTtUwW0xtZhc+EaWznb4m6ETJoM+ZSWPLQFhoCK63bXI0mywQIzFp6gAoQeRtueFX+USIAgzHEFWAVsrYpzGBJ5VxTWc7Z7WVUFiQTcILqSVDWhJuIXgqmdEdZaBAfVYzAJR2oDtzapvu15GdsOvA1tgr2buS4qsiqodWdzKAOUbjRhIBiS3gLpt20GYm6+d71t2Nm4XGXdl7JLpuwqqpdTbIQAyW0YDbW4zBmCWBo10Byt/KVtLeZAWNuwCwzuWAZml+GjHY3ZTjNduoiknMrWzkS4XBz3MltzaaZgXYDMIzAQJwMTVMv+hlzU4noOvlqEb2TssWbNu3w8KgHKIWebZV+SszCjQDTpV5UinCu1qqXDQuEU2Kca5UUITGWsXjx+NbnzOG/wATFVtprFbR/lW58zhv8TFVl+SG7wO4dQj9KlSrKCsh20xgtYnBsQzcOIEKJOosdKEYjtjZUQ63FboCACfH0qMdtLmXE4Q/o4j7LFU3uC4sRM6aiixuoCm6fQ3h1KpYXtbZiWuAD9Lh+s6R662PYe5vWv3g0pwWViCspme4QQddbioe42yK87292dU23dItuonNHD3EkCBoNZ8O7SvTMJtKxgbYwyo4t4fLZzBFC5t2t08iJbIS5gamQJYqGsuNKKiFpKaxoPs3tTbvXt0obVFcExqCbnMTpoimJzceqrlaKidtrcJmtXQ7oHyAK2XNd3KgtmCA5geuka6kA0skFaMLSZazjdvsOAZF3QDQKGMs2ULCsTOoPdrEzpUmM7aW0t5wlwlhe3amFNw2EZ2+VKg5WAJHMctRMqpdRfEYRXADCYMjwPKfroVtdrOGTfPda0F5HV5MFiIMkiFJIkCFJ0iQ9u1lnei0Fdn6gBTlAkljxcgATI5xpJIBZfwtraWFRgbiKTnQkZWBGZDKtKsjKWUgyGVtOhC80Ecn13QXDInbpjmFtj3MwqafNFndofhHu5yLKWV9EW1uupe9Kq/DlugDhYEekOJdZlQzYv4YkuXFt4iwbE87gfMq/pOrKrIunPWOsAEhuI2Uc9uzjVss9uRYc29HUalrcSCynJNprZiAeMS1UMfsNFl7mSQywbZaS1x7QQtZZWkSzM2V4AWYOaAkx9qDvrFfKg51qmKREUW/29iSotjObdt2h7q80BHDryXMYGfp6wRdw2HW2ioghQNNZ8ZnrPOeszXmHZzti9jCWxcAxGHvtft2EXhcWrLMmrPAKQpGUhWGdAJ1y6PDfhATOLQw17KBAZTbYQpCn0nUhQQRJ/IPdNdM2mNrQ1xoc/5PBJdi6+XZ1wH46oxtwZmRdSYJgc9YAHrGYeUzVzCYK4tnLK54OUxIBPKddTOp5c/XQO3252cGN1sSqMYWLma2wGsQrqGgwTIB6awRTNo7UwuJxVhRfshrUsyXOFspEEZXQEyJgZlgw0OBlpGGzhtofaHOxdkNABQeuZ5Jp8lYxGBgPdPOK2ioA3NolbaEsTxMwssz8IcKs3Rk5nLmB4gTlYu0seXZdxbIW6qFmlBlyqTcHGxaS3dwTHGQaI7O7LJbTMOG8UZc6TlU3CWOReigtoO4DrrTF2E26tIQqhLmZlR2AIKMmZWIBDBmF0QBDDTXiPRBSxAVPE3ceURQiBmth7jBdEfMjG2A13iOXOskiSQQRFS3b2MZri7i0VQO6Z9d46NNkD4zhkFSXI0IOnKodndk79q5bfeiFDaTATNnGVQttQVGdW0CAlNVJKlCGw+zpt7t7xD3bchWB6GZLEKoZiWuNOUemJzFQ9XVVRXrOKuLY3ly2TcCZmt29STElVDESfAnnpJ51iccjXmUswv3ScllbiZSjOGBW5bZeAoFd2ZGyuqwywUnUbA7PNh9yCQd3YKOwgG47MhkwBouRoJ1O9M65iwjHbTe4z37Sb1zbdcMkEzZRkF+8BnXV2ZQvECVRSJkgicTkE1A0Cr3ZD1Og+aAoYuHW5iLOHs5rbJbZbWIzZ3bOGuNiRkdSAzoTmOdHzBWAmK9ItWwoAUAAaAAQB6hQLZDnC4EvdLBbSsQr6lEtiFUH0ipCgjPxwwDEkVa7K7X+FYOzemS6DN/aHC4/vA0QMNy9pkgukvPoczii00ppl66FUsTAUEk+AEn6qpbD2mMRhrV8fziK0DoSNR6jIqrppVUXY0V6a6abTS9Siqq6xrF48/jW58zhv8AExVbEmsdjv5UufM4b/ExVZeMFh3gdw6haClSpVhCWK/CCCb2Ey6nLiP/AF6m2Js6bYziD9tN7cfxjCc9UxI058rFBf3XxuGGqreTSGghvMhY+r2USPVN/sbw6lH9t4dThsSDGti6PHS21a7bhuCwxtQHzKZNs3OTCeFAWJgaEAxoY0rzTYm1Lu08SmFMC2DvMRlBHAhB3bSSRnbKmXTTOelevxW3EaLNCsrgXxl1gP4EiGbNZAjXRQ0ZXLqxdsvIyspm0vXMTeDYnLblkRzZU2iFY5VZIuSAxZ5lR+SPR6nYrsVhaCyuMvOguui5swshLgwzO1wFWPGEHINxEhBlBIC5oqfBNiLt08WVLVz5eHa2WGoYJnGq6QCpmWzEwAjaOKG9odt28HhrmIuEBUE6nLJOirPiSBVK0PwF2+Lq51Az3ryZQgEWbe8FpycoIMi0BqQRcJ6jK7b3ayzhEcBWuPbAJt2wOHN6IZjwpPPvjWDWdt7RuYqHuuWUiRbQlLUGDqAcznlq5I7lWrYw6W0KhVCsSSsaEn0j4k+PcK2BtVLJbd/CwMQjWmwSMhiC91gykcmGRAVYHkVYHxFYPH9o8Qtl1zFgUZIGnC4ysCAeLTmeZ9tbLbvZS27zaISfknkPIjl5RVGz2HnQ3NesDT66yQCqcwHFRXbRwq4a0rA28DYQ3WziLl3FuuINsAkSoVC/fAHeBRDDWVdipy65U5KIOhdgoMgNaW6Wb5TNEmTIFcRcaxiMJdU3EUBVB1yssC2o0kkZVC68mA5VBvMRhwrtaPErIGLFCQCC3MMD0E+HnXPlgMrnU3A+6nbGoujwk+dMFt8y3juz6N0JKcxkl2uQDy03azqeKq2M2fvFzWcQgZMwRXh1CqQscRzrmbNCzHg2hA7s3tJcji8ht4hhKZhmVreUZSuYAMQQCdASApkgaVn2/YUsCcsjKFyxI1zkBeeZoJ1NJta9sho0jGumKJ2rQwBxxp665I1svCZUZsVasIC5VGFpN38rQXBo0xzKrHLUmAcw6NZg2Ha0ZDAKTuz4G2TkKnrAB1kEHWszsLtThSo+EuwW2ciW2SSVMNORemYAm4Z5dDV6zdS4hbC3RvGbKLdsm4VOjF3Q8J0lcqKI0jSRXWilkA/VHls05rBunI+a2g7Z3gonDo7QM2W7lBPXKHTQddWo1s3tFavPuxmS4QWCsOYEZsrDhaCwkTPWI1rDfCDb/hckTlzqwKyFVmkSSvPmZBEGYNWL2HzDQkEaqymCp6MpGoOvPxPQ0yAHCoWVqu0F43CmEQw14E3COaWRAuN4FpyL4sT8mr9zY9pt2cgBsxuysqygRwgrBykAAryIGoNZvYu37Fq9eOKvIl64FYNcZbatbWVRUzH5JksB8p55EUYXtbhiJR2uCJm3buXAfIohBoOWLkd5wDGZD1Ov4/2iWNwKXkNu4oZDEqdQYMiR11A0NBuxdtLez7LKoX4sM4HV1UK58yVPrqe32usEExeESdcPeHL/ALfPwGtUezG2bSLdslsuW67WwyspyXTvl0YAiM7LBj0TRmyAxuAOVD06hLuZSRpI2j56ohAx2FZHm2twAMEcE5WCtExoSrAEESJMSIJpfg+wItYC0oLH0pBM5WDFbijwzqxjxNd7PbSi5eRsiW8xNsBRbEm5d9GAMwNsWnJ14nbXTKtfDbbt4W9ft8VxHY3rQtqXOZtb1odJB+M5xDtJGU1pktY3MB3+WfzYFl8dHhxG78fN60966FUsxCqNSSYA8STpXmfa/wDCvu8Q2Hwpt8Gj3WBfi0kIAwBC6AkzqSBykjO3nafFYi6FXDuMOAMqEqSzyeO4FYxEDKDoOZ4iAuFNps7tew7GQIGTMNPIETPr9tCDmnIotymYWovdssXeuZnxTxAhbR3IEeCann1Jor2JvM2KvFrj3DFjV3Zz6V7SXJMeHLWsBs+0CpuA5Z5CeQ6adPqrY/gwvZr948/4EexrtU/JU8fpu4D3C9XpUqVYSqy3akD4Zg55ZMT9linhBEQI9tB/wnY82buDcRPx418RZ/0oCnbxhEIOWupj7KPE4AFNUqxvDqVvOxNtbWMxCGA1y1bde8i01xW9m8t+2txFeW/g82zvMVdxOJYW1FsWbJIyoSWz3gGJ6ZLY4jqQYmDHqU1gkE4LQG1QY7H27KG5ddURRJZjAEfflQfGds7SAlbd9z0+KZAZj5V0KABOs9xAk6V5Xiu0l+xj7zYqyVZ7jNDrxqgaE3Nw+lbAC6AxMnhJrTrtZLtuU1VtAeXnodZ8KuiiIYjt3iXcLbw620II3jTd4joNFyhQOcknNMaRqF7X7HxmPtlLzyshltouS3oIEiWZjz1LGDqAIosmOTD6PmJCK8DKBDGAOJgfXymBMkCpr3a+2Cg3dziYqc2VYUKWzgZteQJXmoktFaDVkuWM2X2juYSLWLtEBQBvVEqYAALgar4kaeVEcXttbkFDI6EGR7aOJjrWJZMtssHdULEoMouW3dW9ImCUVRMTnBBOkit5Yhctt1zIjmFXhzWd8xPFyCyNJzEMFzZWii0qw4IViceA2YyB9ZqDDY13BZ7d1p4QttlAVpIVxxBtJHpaDUx3GMdsNGum0QxYOqNEALmVrhbUyYVDAgSTpIBoKXuYd8u7zjlwsA3hAcAf+VBlivtukkcDRba7Yotl7HuNc3jAqiEuUUZ3POdF0ZyW6aCfNqv4VjiMI91+ALcZipHK0tu22RZ70ykHqT0mpr+0kyQwdQTFw5SXRT6SBVk5yDBiSqktzyyZ2o6vZABGRjZAjlluXbKmPAodPCrYy6MMh7pqFkbGiItxcRyFevnkdVhNubDv3GAKGQOYMQx4nI7uMkDwVe6q93Z7sEt3kCMJy3dIMakMPLuMdwBitbi9q3TdKZY4pBTK7OBz5khAW0zMAAAdQ0AxHCboK73UshDmBMXCzA5gbly8Jc89FCkdCOdAlcXG7E2pGuQHPXkDvSkje1N9+aobN7K23lGWHWJH9pQw6CZBBmOvnU+L/B2jCVaCNZPT19PPSqh7XCwHW2BectIumQrZgDyLF3YcpJA4dCQs0MvWb+L4r90kfkiI9kZR6h66cjDi0Xs9VkminTtJdwrbtr1vFWgcrLnzMVB4kFxZYD9EkiR0IFaTBbU+EWycBDOBm+DvIyfoCNBw8iSFYg6qdaydvssmuZrp7tV+rhA9s0MxOA+CNvLd6GUxJO7urJ7oyle+BB6rE1HREYhQOBWu7AbUzXL96+8XbrJbQurKcqzwgkBQuZgoURqp6mTvC46/X/8Adec4Ltkl8RilVLhGXfgfF3NQMtxZgaSAek8yOGtDgdptbuC1dzAOuZGcnLOuUK50M6wpM8HLoOdaISSXpqOTC6tEWj7/AH+5qjiDkYXZ4YyXPBc2ZHPgjEz+jcY/Jq199akVvDvnqPLXp4eNLwydm6pFRkeHz1W5GX20GenH56IftXAiVuvpu4A4Qcvx1hmaSRlEWjmPQMT0g2d4l+2ASdRnUAxcABhbi8yNdQw016gxUYYW1KNrZIyhm+QDpu3J+RGgc8hCt0JrY3ZZV3v25LBeFIOhyZJAz5TCE6ZSSeRjhrbmuiIc04ftPzI7QstcJAWkY6j5psT76BdL6jT+dA4COUuNd2fE8Hcw5U+5sS2RKxrqCORnrIqJ9rNbLZhKpY3uaClww9wGUjThWe/nwicoluWbAZwj7plPGbbbsc4lh/BnUxJU6kDwrd6N+LqtO7EeWY9eAWbr2ZfUN+B89fTigGL7AW2Ytl1JkwSAT4hTHPwqz2R2SuHxd22qhRlw7QBHN7/PqTp1rS2n4V4i4jRuHiB1DcAC8j0FDcCfxhc+aw37eIqo3uL7tahVO0di40pl7hbGlSpU8uYsF+E6zmuYRYBkX9CJ6WKyK9jWYgpmUTJU+iR3BiCy+cnwHKvQu1VoNjMGDqMuJPsFiraIBGn39dJzTFjqBdSJgdG2vzEoNsLZb2lCwQsEQNVA8jrqZnU6+c0XCsiZbLtaBjReQEknKpOVTJ5ga9ekVtqbXt4e01y42VVBY9Jgch4nkPGKzNjtslxQ2/CTqRCkL+jJ10/K8+XKgxtkkN5qK4taKFO7Y7y+qpduMxtFjbZguhIjiyICykaHvmeYFZLZ2IvWnlRetmQCVRspyk8zlKMOcE9/SaPbT7Y2jeVM6MuWS1scTEkiIkgQADI55hyggwYraNgod2b7PIgbpyPLWB4cMeqn4+0aMUu66Tgt5hNv3pUBEdCbrB1cDgBfcqFDRmKhdSQDIGhM1awm0MS9m85VRc3Ya1b1PFuzKNxAmbg5aEBh3g1g8HslmQPuyjMJI5N16rz7/XUGIuYhW4SCv6RIYexSCPHT19CttDTghGIheiX9oYlB6C3IfIOKGYACbhiFXMeUCBl/SAV9jaGJKtNpc43eXiIU5rpS5OpPCg3nkwHST5de2rfSSUJHXLx8usKJ+qm4XtzdXVLmnmGH1yBRQ8HJYLCvTcdtLFBbirZEhbgVpkFgDkhSYg6PJ013Z4tazXajFhTmylTl/g1eAWJMLKQxOoE5ssDNAFCD+Em6ywyI/iCV9ujfVFBsV2gNxi2Uaejrynnp3+P2VTsVuMlhqDipDfZUliC8QoAhV6gKo0Cg6+Pidak2btV8u4N4LaCxDZZgclQsNGBhgCQNIkcqE71naACzdygkwOcAa1y5hyrfHW3VR0H1lipkeQIjrzioG1WxIWuD9a1RrH7WxDoAi7gqYdVBVoj4tpOpkAieeg11FA7mGeQWlmPMtJIHXnqfKvQey2BQ2+FUZcpCoeEaicob5MmNeUwSDFEbux3MRg7Z0LSSRMAkCN8cpYjLEnJoSWzZV0GEChNVU0rHvLmNug6bF5x+5YMGSfONPKAIolhLhSF6VsV2RcDNODWC8LHJFFvj5XAXhwIOheW9ARlu3ditBJw9puIwoABCfBwVGYPxRfDKepkagVsGiAcVlcKZPomKMYfBnQnQfZRXDbNcI5bDqhABQBjqdAwINw5jEsFBXlln5VZvtjjrluyVIVGuMsKpBCoLVsuCQSWJuu6ySNLWgjnu/RZAqq3aPs7hrq7xBb3okgiIuR8lo0kxAbmOsiRVTs52fxT2lfDXlSw88DfGW2B0Ia0dBpIgMOdZPE3FWSHOfx5T/Z5D6qvdnO11zCEskZG0KHiWRIiBr3QRykg6UB1HaIwFFu7WzcbagBLDAajdO9kcojdkMseAjUk1Bc2ri7ILXLUgMSxBR4WDAMbrWQNYPkaC3u3mNvHgC2R/YUx4kuWJ8gB5ihG0mvtx3bhvEd+mUforOXoJgCY8hQDEw5hbDnDVeg7G7S28TIQgOIlZ1jqfZPCwB7xBBJBMMyD4sgD+jacnfwkCbfkMy9yivIsG7s4eyGzg6MJUaawWOnqEkHpzB9G2f2oCrGJ+LcHKTlYq08mGVdOY8PHuVcHQmjMQcxn845ogAk8WYyOXz2RTE3rbAi/bKAgpLCUhxDDeLIAIA5lT4aU1dlW7hLqxdWYPoVdB8al9wMo1zOgmSY6RV9Lukjw15c/Kqd7AWnOZrSE9+UBv7yw0+uhB0LswW8MR5Gh9StkStyIPHA+Yr7KbB2N2ipzC6SeZkmftqngf5Ru/N4b9vEVesnKAomBoJJPXvYkn1mqGAP4xu/N4f9vEVmKnaYKrRXsHV3e4WypUqVdFctZrtF/HcF/YxP2WKnLR5+dVu0x/4zB/2MT9liun7/f78q51oH1rrwH9JvP3K5isOLnn/tQ1+zKGTlUnnJUEnXXmKIi9yqZXPn9+lCBIyRKArFbYtPabLh7RCkSTb3SS8kANvOagQdBqTz6Gq+IxVxSgRkMEZme2+oBMjJqCTw9wBkARNbq5hwTqKjXDqJIAn66M2WgpQIZZvWIsnFKvFhsLyjUmeUc1Q/VHqqSzti+Qi3bJJUDeOYKZUHEwKsWLQCQCJY9BqRtrdsHmNKemEUGQB9/9qt1ormFBHsKyuC3GJzCy4Yqqsw0IhswHokiZU6eVV8V2bhp3Skn5WQEmPEia2K4VVHCqr3wAPsimXroUEnpz61jtMcFd3asLithq2jpPqg+1YPLxoRj8DbsvbkMQWJK7xwCqiCDLdSy+oGtX+/CyjOL9q4zqTCADIACcrT8qVg6zqToOQrjtxYBLphWGbugaf3a6MUZwLilnuGQChw/aOydFAtj8kAKPYNKjv7QUFTIIJrNbWxG9vtcFt7aXCIlCBy1MkASYJ9nnUOIsDUi5AHKR9sGnO0QLi9Hwu2UyDdYhLJyBMjIWGjX2LQFIDEvbAYaiGkGACXw22gbyu+KRraMCqqCub4p7b5hljVsjBQYBzajQV5HhbWZgFuAgg6hc3IT+VEf6in71kZle6AFIiOGQROuYmDr3nkaHfFaLVxesjaiB7jLiyuc3WEjMMzZBYBlPQQB+EEekOfRYTbOV1Z8YrLOqwSMuVQFndKSQcxzaSYMD0R5JdxzEjI0qes66TJECCJ05jXTWDDsJtJFuD4QSbZEaNl18eX2/6G7yq4vVzjlyndYpACxMFipCm/euwC1p9cjokQRw6RAkdf25bDu13EW5zfFBbWgBYk5i1osCVMAjNl0MNl1wl/EIyIcMLjQeKbilWE6rOg7/AEY16UzD7MuYx8ttFtbvViwMSRosjmSCe+Bz5iaqruqXa2y0uXi28zyEGYTDFbaqzcQBMsCZIkzNBMTg91cVQZUme+CQSfsq+Ld5bhssBKyCQQVEGOfP6qq7QwdxWDcx1I0juOvl9dUtI3hCZruKL6iNKrbP2whADaHv6URe+pEggislWqmxsYLN9TchbZkMeag81Y9w5gkfla6CR6ZbuLoR7Rr6xXj2Jx4kir3ZrbG7VkzZCNUY8hmJJU66idcp016UtLBfNUVr7q9dst0qTJ4e3l5Vn9i9oEuwR3kc+RH2iII8COVHxrr3/fyrmuaWmhTINQovCqGzz+MLvzeG/bxFXwmv3jzqhgB+MbvzeH/bxFFg8aDaf6LuXuFsqVKlXSXKWX7Tn/jMH/YxP7Nins1N7T/xzB/2MT+zYpw+/wBdc+0eNdaD+k3n7lMZIp5ePvpSP39VNOv+U0BFSNyTTrf1DTu+4qMpOn3/AN6eB08e+oopCsVJb5DyplzpTh3Vkq05vqqK7azeIpzPTN4fqmoFCgG1dllXXKjspksRMCI7lieekkmIAqpg8EzBGa3lDPDBiS4QI7kwVUKSwVNe/oTpqSfvyqntGwSjBFDPpALm31/KWCO+AQTykTNEDjkskBY19nZ04sOxOhytw65yubloI1iZAMkZdatDYyr6FlTBtqCsAyTcFxmYjkIQCOQeTpNE7Gw2LHeNcyyrCbgZpEzAChVGusCZAKkRNWDsxvjYgEht0+YwpKgJwQQMrSSw1M9ehC87Vi6gJw7qbYa0QXYCJP8AR7wjVdDrkkwAUckgCnpgHKO7WiuVJCzLMSzgKAB0CgkyZDAgQRJ67sN3zlWdAQgVd64yyeMwrwGVTAA0JQd81y72eI9FyJu52JZgcsNIlCG55es9TPI12iu6s7tHZYIzNh8zcQRQdQBuyiscp1IZ5PKUiJ0rmM2aUzqvDlACspBViVklYA0U6erxFaRNkkyW0ksVH5IJOUHpoOmsculR3NjGTBHr+/30rTX71RavO8LhcSgg5V/6s0/+NS4G3iLFzeIySRDSSevOCsHma2tzYh5xVO/sqNIpkTlC7NYyztBkuuX1MxE/+Wo5mfsq3jdvIRAX26Cil3svbdszLJ82HLl6JqJezdtSOAaGRJYifIkg+uiiZqzcKy93IdVET3HT/SnYLBXLs5FkAwTKgcgepnqOnWtlg+zyLqtpFI1BCAHzEDnR7AdnAAJAGvIQPXArDrSBkrEdVhcF2Rd9XLA8gFgiO8yOZP1D2abBdhEyiU1A59T4tyk/fwrXLhwoAiPvy5TVqyRFKPtDijCMLN4LsuLfowADMARr19f+laSwmVYNdiO6acGpdzy7NFDQFDBn7/5UPwA/GFz5vDft4ii2XwoVgf5Ru/N4b9vEUaA/WgWn+i7l7hbGlSpV0lyllu1wZcRhbgtXbioL4bdW2uEFxaCyEBImD7KqfutrPwbGfRLvuUd29ZvNu93nKBvjFtvu7h1WIbMsCM8idZGnykqthsbu43g3m8TWEyEbm1mJiDkF0XdILGRpEUF8IealOR2i6wNpkhi7V/q+M+i3fdrn7q92Gxf0W77tFMImNW6ofjtZ214VaOFczQTC+m4VZJ4QY6cS5jVLwgf4y8QLhUArvAMOEKvoN2WYypJyAaEyc92btW+9bvVDP3U/q+M+i3fdqUbZ/q+M+i3fdohb2lizdCblYGVmbLHCwWP52A2YXJAY5RBGeIMT4vHWxbUWlcmFzNBJOVmlirgCSCCYhQFIzlsi13Zu1X3rd6qmdriB/wANi/ol33aZ+65/N8Z9Fu+7RU43HF2jD2wgZ8pLAsVBXKQoYCYJ0LKGynVNJdsu7ixuFu2w0kC60qCo3NszCsZO9zqYEHmABFTuzdqrve71QkbXMfxfGaf1W77tJdrn83xn0W77tXtmLj4YPA4XMuFY5xlCKu7uABTJMn8jks6zYi/jURiltbrG4uUEqoVDaQMJziSLmc+PrEX3Zu1TvW71QsbV/q+M+i3fdpfur/V8Z9Fu+7RZL2NLQbdvKHAkaSq3LQLfwhjOjXGiCV3ccRYU/DY/Egqbtng3bFyoBbPmAVFVbjEyNPYdOQruzdqne/t9UGO1uvwfGfRLvuVz91z+b4w//q3fdo1i7uLV33aI6ZjlzRMbu3EEONA4uGCJM81EGimFZiozrDQJ0A1gEwAzRzjmdQdTzM7s3aq739qylrbJHPD4z6Ld92uPtfXTD4z6Ld92tlFKKndm7VO+fasX+65/N8Z9Fu6/+NcG1eX/AA+M+i3f8lraxSip3Zu1Tvf2rFHasj+LYz6Ld9yuHac/8ti/ot33K20Uoqd2btU739qwr4pT/wAtjJ//ABbvu01bySD8Gxn0W77tbyKUVfdxtKrvY/tWITaAH/LYv1YW77lSDa5/N8Z9Fu+7WzilFV3Zu1X3v7VijtU/m+M+i3R3fo+FJNqkH+L4z6Ld92trFKKvu7dqne/tWOG2f6tjPXhbvu10bZ/q+M+i3T/8POthFKKruzdqnfPtWR/dr+r4z6Jd8vya7sDDtdxl+8bd62uSwF3tprZYobxYDOBylfbWtilWmQNYahYktN9hbTNKlSpUdKJUqVKoolSpUqii6a5SpVFEqVKlUUSpUqVRRKlSpVFEqVKlUUSpUqVRRKlSpVFEqVKlUUSpUqVRRKlSpVFEqVKlUUSpUqVRRKlSpVFEqVKlUUX/2Q=="/>
          <p:cNvSpPr>
            <a:spLocks noChangeAspect="1" noChangeArrowheads="1"/>
          </p:cNvSpPr>
          <p:nvPr/>
        </p:nvSpPr>
        <p:spPr bwMode="auto">
          <a:xfrm>
            <a:off x="74613" y="-952500"/>
            <a:ext cx="2305050" cy="1990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g;base64,/9j/4AAQSkZJRgABAQAAAQABAAD/2wCEAAkGBhQSERUTExQWFRUWGBsWGBcYGB8XGBgdFxoYGBYXHBwXHCYeHRwjGxgYHy8gIycpLCwsFx4yNTAqNSYrLCkBCQoKDgwOGg8PGiwlHyQsLC0sLCw0KSwsLC0sLCksKSksLCwsLCwsKS0pKSwsNC0sLCwsLCksLTEsLCwsLCwsLP/AABEIANEA8gMBIgACEQEDEQH/xAAbAAABBQEBAAAAAAAAAAAAAAAFAAIDBAYBB//EAFEQAAIBAgMFBAQIBw4GAgMBAAECEQADBBIhBRMiMUEGUWFxMoGR0hQjQnOUobHwByVSVGKTshUWMzQ1Q1NkcpKzwdHxJESCg6LEwuF0hKNj/8QAGQEAAgMBAAAAAAAAAAAAAAAAAwQAAQIF/8QANhEAAQMBBQUHAwMEAwAAAAAAAQACAxEEEiExQVFhcYHBExQykaGx8CJi0SNC4TNSwvEFcpL/2gAMAwEAAhEDEQA/APRtrbbFhkTd3bty4HKLaTOfi8uYnUQONfbQn98mI/NMX+oHv0RxX8o4P5rFf+tR+4k1GsvapctaGtNM/wAlY49p74/5XF/qB79Qv20uDnh8SP8AsD3q1V+1NBsdYEwevTrE/wCZgeuehrUrI4YzI8mg2ZnYBvJwCE2r3hjW57yhh7cOP5jE66/wA68vlVwduWP8xif1A96r74DXXmeen306eVRPg45D2UxBY70bTIaOpiBkDsQJZwHkMbhpiVB+/O5+b4n9QPfqW32pvNywuLP/AGB79OS3r9+fQeWknwHjRrAtlAH3nv8AtpTs787mMP0tzP3HGg4DPiN6YBYI2ueMTkK6beZyQU9pMR+aYv8AUD36a/ai+BJwuLA+YHv1rhyqhiF3lwWxyGrH790+1h3GhWr9FlRi44AbScvyd1UaJjHupTDM46IGnaTEESMJiyPmB79dPaHE/mmL/UD362gcKABHgKkRpovZmmJVUj2HzWEudqL6iWwuLA8bA9+u/vkxHP4Ji/1A9+tLdG/vZR6Fvn3E6j7QR5Bu8VLfagWYmdziPCDQHbTM8K4citzRxxAVBrx8llD2nv8A5ri/1A9+mP2tujnhsUP+wPfrTswoaibx56D/AHHvete6iWhpjLWMNXOOHD9xO4D1oNUKMMcC4jADb5DmhDdsbo54bFfqB79MPbdx/MYn9QPeo1iMJpVG7hoB7q6IsjKVLikzNjQN9SqY7cPr8RidOfxA96m/v7b+gxP6ge9VhsKSMsctT58o9XLzzU1NmT0pexwC0R9qSQ0n6dpboTxz4UW7RJ2TrgbUgY4nPUDhlxTB21uH/l8T+oHv079+Vz83xX6ge/Vw4TKJ9UeZgDWpcNY68/HvnmfX9gFDmjAmZDGak4nc0dScBzOiLGQY3SPG4Y5n8AIeO2F382xX6ge/XG7Y3Rzw2K/UD36NbqDUGMt6d0/7z5ACfVRpIY4mF73EACpQ2OL3BrW4neUKPbZ/zfFfqB71L9+r/m+J/UD36t/BeXTw6gdPtJPiTXbmGgaVLNZTJE10mBONNmwHfTPeqmla15awVA1rn/Cpfv4f+gxP6ge9S/fu/wDQYnXX+AHvVLuROvmfIf5mQB5inHDkmSIP1DwHloPVWOxDrT2LDg0VcdhPhA36nYKbVq+BD2jhiTgKnTM9OKana26eWGxR/wCwPfq1s3tG926bbJctsuQlblsIcrlgpGp/Ib2Vd2dbih1z+U7nzOG/xMTUmhEeRVscHtJpSm/eFpqVKlQFpBscfxhg/msV/wCvWgmsztjErbx2EZ2VF3eJEsQok/BgBJ0rS21piLIorsm8OpSuwOZA0J17hzNC8NhzcY3CIEwo8v8ATl5lqftIBrirEkCQBzknn5cOs6edEMFhSqKrGSPCPV4+fWuYJXWm1lhBuRmtdC6gp/5qedNiZLBHDWv1O9v5VF8NUN6wACT9+4eZ5UXuIBQnEDeXMg5L6X+f1GPMn8munabU6KP6PEcGjeegzO4FJRWcPd9WQxPBVcNYPpd/L/M+uBHgoq5aEVdXCTypl2zlUmOQJ9grVnYyzxBlcsSdpzJPE4rMt6V96nAbBoEy9igiE+zz/wBBzPgDSweHKrmPpNqZ5+H2knxJqrabe3B0CiYOhnujzHsX9Ki9wzSMLhapu3GLG4N3/wBzug3V2pt7TFH2ZzOJ6DqoFJqHF7RABVTx6CBzE8iO/np4kVbC0Ow2G3xLclzE5hzMaAKfIDX1c9RX/JTSta2OAVc404CmLuWCllY2pc/Ie+xXsDb3aR1Op8/9AIHqpl0TUrLGlRuK6EMbYmBjBQBLSuLySUJxt4ywjhES3sJB8DI17s1W8LaAUQZnWe+dZqtatkyXESxIX6gT6gNOkey7baaTsUU7pX2ifXBo1Damnnn5VyRJ3xhrYmaZ7CaLpWaE4q5JiMvFAJMAwTrJ7tTHfl76MXRAJ1MAmI5xrFVcHgzCl+f5PQHmSe8zPl9dZ/5ATTFkEXhPj/64YcTlwqtWa4wGR+Yy4/wo7WCGndQvtbiAlkIBwEy7gzBtsji1GUhmeGGRimbKVzAsK0eKvLatPdecqiTlEt4ADvJ9XfpWb2RezA35U3BCm6qtYvOTbVlW9aUZSFtsGEswIyZYOtO2i0NiYXHAAIMMBc7aSrmEwWi2pMKOLViBIhguclgvyQpJiWHyRRJrccqdhcOUXXmdT19U+H2yetONBsMTmtMsnifidw0byHrU6rVqcCQxuTfhPNRi1NVFXePPyV9h6j2nXyC99OxeM5oAegnkNegPQ6gf9U9Kks28oAB8THUn/L/IChPeLZOImmrWGrv+wODeRFTwG1aa02eO+c3YDhqei5ew3dVZ7Mc+VFFqnjTLBF5nn/l9hJ8FjrT1ptXd4y+lTkBtJwA5lLRQdq8Dz3DUqnhsKW4iNPvA9QPtY91WzhqIphQFAHT7z51w2aHZGGGOjjVxNXHaTny0G4Bbn/UdUZDAcAqiIEEnkPv7elZvCknaN1j8q3hjz/TxA08BEDvietaDFcbi2OQ1P1fYCPWw7qDssbScd1nDD/8ApiaRkkdaJi4H6GYcXa8m5cSdiYDBFAQc3AHgKinnn5LT0qVKioCzm3yfhuEjrbxQ9osTVcYx8K02oynnaMi34Fcv8G3SVEGdVJAizt7EFMbg2W3vSLeK4cwXpY1ltNKye0+0V5y0WVSJg3WKqscyzGNPIa/WNNronBQsbXZ1K3ewdu2sQ9zKCt4BTcRoJAMhSCNCkqddNQZAo/bu15T+Dli+OOVs4Fp2uXIyhi7IFUDqgyyp8DHj6mlmjMAuoD63lDtG/kQnqdB59/qGvqqtgsLkXX0jqe/wH+viTTM29u5vkJy8ev1kA+QXvqxcek7MO8Smc+EVa3/J3PIbhvRZj2TOz1OJ6Dqrdq50qDa174vKBJYhQPPU/UDrTUNOL07ND2jCytKinmgRy3SHbFFhsMAcxgv1Pd4L3D6zVplqILUlu4KzDZ47OwRxCgGijpHSGrinIlPDhQABAGmmg8qzNrbeLZXIsrIfIAVYQW3irMtqqvuizA+i7aCJqlju0uIW5cXIqgXctsm1cYsMmKYLAIBZtxbMqSALskCt1BxKuhWvuXKquaBttbEtcyBVWXymbTkWxLAEnMA+ZVDgiAJg1VubWxBe4pAVbdy1LC25JTfFLkg6aoocFS0K3Q8iNICE6pRt1JNT2Uis/wDupfFxVyyDeddUYyovoiwQYWLTM+YyDu+k0Q2Bjbt23N5QrQh0VkHHbR2EMSeFmK8/k9DRS7RBDdUbS5NOCSaYiV3GlhbZbZRbrKwt5zAz5SRMAkgRJgHQGguNEw0VzWf25jXOJVLRLBQq/Ek71XdirSVm2AAFbJfXK2ViCMjVc2fhVzDKqi3b5ZVCKzHiLBRyluP+541Tt7JRCHCOl9wysrFTq+TeNmtjiDlFjkAMxCrEA2lrIoUdPrJ5n21ynDvM4j/ayhdvP7Ry8R5J2vYx3tTgOGp6KS4JqB1qwnjSuJFdcGi55FcUGsW96CTohJMfldB/0wB5+XOZlj1VNdaKhOtCsljjswN0YuJLjqSfmWiqed0pochkNi4+NyRIJnu1++sCfGpNl2pm4SCTPL6/bA9QXxqmXOeBzA1Pdm+0wug8dfEjhFVRCiO/vnvPjSNyae2Fzh+mzw73UFTvpiK7zno0HMjgAHidnw04Vw+Z3bbVFjsWEUnSeQnv/wBBqT4A0xmofm3lz9Ffr/3I9i/pUe2SOY0Nj8bsG9TwAx9NVUADiS7wjE/jmrOz7ECTzbUzz6nXx1JPiTQK9/Kdz5nDf4mJrRA1nLn8p3PmcN/iYmtdi2CFsbch8rxKw6QyX3HX8haalSpUJYQXHD8Y4L5vFfs2KHbd2DbutneyrsJBOoPf8kjvNEscfxjgvm8X+zYo3fCHQxJojE3+xvDqVm/wc7ItoL9xQcxu7rU8lRVOX++7meZka6CtLta+VUIurvpp3cj5TMT4k9KEbJPwbEshICXka7Hc9kW1dp7mtsmn/wDkT8o0U2ZbNy415vJR3RIPs5eZfwpO1vcaQMwc70bqeg3kIkTQCZHZD1OgVrDbPCIF9p7yeZ+/hUF+xFFBTLtuRT0VIwGNGAwCXkbfq45oG2NQaF1EAk6iAFOViTyEHTXuPcYb8PTOUzrmUKSJ1AclUPrKkD/7Egb+BsWr10GzedkbfEsyMGLtabhDNLQbNrSCZZRqXp+0cMl4MbuHuZmuJaVJANzd53Q8ULENdB1IIJAJ0IYD6pZzKLQrj7f9InMD0xzJIA58yQwjvU91O+FIOboOfNgPRnN16ZWnuynurGbU2fh7ZXguRbhmAIlhdsm3k1/QsElgZBGmrkrLhWwdtL4W3dQlUtnpcYXHu7rKekww4uaqkz1olaC19vH22zRcXgYo3EOFhllT4jOv94Vz4QreiytGuhB5yJ08mE+DdxrJY7AYfcOGs3d0rJbUq4+NW4bFoEFtCpNqy5IJ0y6znRTWzMDa3t64tvJckWnEggQltlyxyBQ2pA0lfAkxueKjtyW3trDD21Ynm6r6pBf/AMQfbVq7c9n31qDbGy98gEKXUgrmEjRgSvWA0RXcNcV7SsogRAXuykqR6iCKbF26KfNiSJdfIOVMOqkU1ZSqtpDVtFrDkVqnW8FUs3IAk6EnTXkBJ9WtZfGbSu3cXbuWiDZUQLtuTCmGvrdkZAQbaA22AfVMrAhhV3tJtPdWsuZ1a7Kq6icpEHvB1GnCZAzERlkVdmWWYCSpa5DZwS7buA1tWuMqtcy5iwLCRnQa6k821y9ky8BU5AbSch80xT8Db5octeGqN7OBdjdbmZCju6H2cvPP31dy13DoAAByGkVYK6VVmh7uwNzOZO0nM/NFJX9o6umnBVxpUdx65dqEmnQ1LudRRXLc1EwirapNQYpKKDogFuFVTuPrViw1VLnOpsNNFIwQgcVLtGCFB750mdBAiNZlhypuFw7KDyEmQOvrj1DToBVhcOC2c8wIHcO+PE1YyVx2WOlrdanHGlANANeZPpRdJ01YRE3ieKiSs7c/lO58zhv8TE1pmFZh/wCU7nzOG/xMTTU/hQW4Ndw6haelSpUorQDbB/4/Bf2MV+zYqXG4gIMzsFUcySAIHWTyof2rUnF4PKYOTE6+qxUeOuXso9FvMdaMwVCa/a3h1Kgw+3lx2PsWsMWa3at33e7lItE/FIqqxjNqdY04hzrZYXaBswlxdBoGUc+7lz9Wv6Nee7Ou4izjLWJuuptj4o2wCgUX3tpn6zlIViDpC9Ir0bal1ltwqbx2IRVIOUk9WIBhRBJPcO8ilZrMXv7WN1HUptBGwj8UKIJbouOFR6qvtfbty3Ny2FNm2oZiVZjdZ3CrbtZNc+hEQZa4g76lwHauxdyANle4rsqHXhtsyM+ZJTLKnimDI7xQezet3mu2VK51EXbROe20koQHYAOM3DqAZlZUqQJMQiXFuBhlNzLnk8LW0UgWVbkiMZU8xF25BJOgm2q44MnF06H9p4HoaHitGK8Ksx9xy/CKY3Yli4SWs22LEMSVBJI5HlzHfXMVgkuLldVZT0IkacudCNi7YxRYW8Ral2IbQqpRWIWcpAkZg5gSQttjmaUzFsJj0vILluShJAJUrOVipMMAYkad4g9a6rDokXhQYjZdp/Ttq2gEEaQOQjlpJjulo5mWPsy0ZBtoZMkFRqdNT/dX2CrppBKNggJiWFIAKiAQQI0GUgrA6QQCO6BUtqwqTAiSWPiTzJn2eQA5AU9LdONqsEiqIAaIVtcmF1ZbcneleeWDA0EhSeZGoHcJIu4XCrlUIBlgZY5R0jwimY3FG2UVFDXLhIQEwvCCxZj3ADpqZ08LmycFurS25zETJiNWJYwOgkmB3RWnOowfOaG1tZD8plh1/wBpnwaocRdFtWdjCoCzHuCiSdPAE0SuLWS7TYl7jLh7V3dM6l1uFmVXIOTdIyiC8FngGQVSVZSYEH1Ri0J+Gxd6GW6LVxSM0+g4V5NpHtEMJ01bMBoxgRBI7Nw8DMebfZzHlMz6wOlCtlbNVYQIixq+QQpPI9OXyRAAgPAUECtAhpCKtonMp8LKhu85Ody8I57Uw+kTLmpxPDQdfJT2hUhemBq6op4oITWtzTPg9W0WpMlVforuVVMW4qhtbE7u29zKWCKWgQDA1OrEAefSrmJ2jaS4tpnCu4lQZAbWIBIylu5ZkwdNKA9psWhJtO0Wba7/ABJ6ZAfi7WvV2Go/JUj5VUX0GGaJHEHOF7IYnh8w4ob2WxN2/be9dBQvcIVOiKgAA11mc01orNqK7hLq3AYVlKsQyspRg3PUHnzBzCQehNXEw9GYbrACaoE9JJS9raA5DYNAmotPyVYTDxTt3Qy9WGqlkrL3h+M7nzOG/wATE1sXt1kcWPxpc+Zw3+JiaHK6rVKUa7h1C0VKlSoCysx2naMZgz+hifssU9MRMz6IpvaUf8Zg/wCxifssU8DSIimYckyfC3h1KrXLKOCGUMrAgqdQQdCCO4itR2UxLNaZHJZrLm1mMEsuVLlskjmd3cQE9SCayO0NmtcjLda3H5IGvtFG/wAHuENn4Racs7G4t7eHXOrotsCZOqm0wjuKnrVyBQYq1tjsPbu5jbO7Lk58wNxSHDhsqs0Kw3lxl5qGdiVJIIGXcacM1rD3LSBADcYzAs2lV4Fsj5NtLaKzHUsyiIcEbgmocTYV0ZGEqwII7wdDypdzQ8XXCoWr1DULJ2ONRNvi3ZJsuAbtlLsrBKjgLBT6GmjaNlJoZisI6XN/bdzlCIqKoZkRVyXcttV44EsFX5TAlYQAmu0PZy45zWnMklnliGmFFtkI5lFDhUJC5rucyQZdsjCXLyub8B1cgMiZAYAJUAk5wjEoHIElCRFKiCSDGA1H9p/xOY4Go4LZkbJ/U8x1GvurOx7V7cp8IIN0iXgAATqF4ZHCIEyZIJ5GilqzQw37ln0+NPyuo7tT/wDL+8eVX9mYzOOIZXHpDz6jw/0PdRY7fG94iNWv/tOeHoeRPohus5aL+Y2hWxYp27p4NI0xUqroohm2LNrdlrrZFU5g+bKUOoDKR8rUgd8xBmubHuObCNdnOQZkZSdTlJHQlYJHQk8uQ7tjBuxt3LcM1piwRjCvKlTr0YAyD5981LgcaLtsXFBGadDoQQSGB8QQR6qNX9MfKbvnRLU/UPDzyx5Zf7SxGoI5Tp94rE7Hwl22Wa8rC4VXM5yg3LnJmKW2KXCuVSl2FbjVTqDW3urQnCrvbhuH0V0Xx7ve9Y/JpK1yOoIoz9TsBuGruQy30TULRUvdkPXYOfsnYXD5Fjr1+yPICB6qnVqE47brWmu5rcqhaCJWQLVh1BJkAlrrLmiOHpqRHb7S5rjW1sXHKoLjFSCsZVbhMDO2pACji4SDDSHYmsiYI2igAoEs++9xcdVoFNWLbTWUTtUwW0xtZhc+EaWznb4m6ETJoM+ZSWPLQFhoCK63bXI0mywQIzFp6gAoQeRtueFX+USIAgzHEFWAVsrYpzGBJ5VxTWc7Z7WVUFiQTcILqSVDWhJuIXgqmdEdZaBAfVYzAJR2oDtzapvu15GdsOvA1tgr2buS4qsiqodWdzKAOUbjRhIBiS3gLpt20GYm6+d71t2Nm4XGXdl7JLpuwqqpdTbIQAyW0YDbW4zBmCWBo10Byt/KVtLeZAWNuwCwzuWAZml+GjHY3ZTjNduoiknMrWzkS4XBz3MltzaaZgXYDMIzAQJwMTVMv+hlzU4noOvlqEb2TssWbNu3w8KgHKIWebZV+SszCjQDTpV5UinCu1qqXDQuEU2Kca5UUITGWsXjx+NbnzOG/wATFVtprFbR/lW58zhv8TFVl+SG7wO4dQj9KlSrKCsh20xgtYnBsQzcOIEKJOosdKEYjtjZUQ63FboCACfH0qMdtLmXE4Q/o4j7LFU3uC4sRM6aiixuoCm6fQ3h1KpYXtbZiWuAD9Lh+s6R662PYe5vWv3g0pwWViCspme4QQddbioe42yK87292dU23dItuonNHD3EkCBoNZ8O7SvTMJtKxgbYwyo4t4fLZzBFC5t2t08iJbIS5gamQJYqGsuNKKiFpKaxoPs3tTbvXt0obVFcExqCbnMTpoimJzceqrlaKidtrcJmtXQ7oHyAK2XNd3KgtmCA5geuka6kA0skFaMLSZazjdvsOAZF3QDQKGMs2ULCsTOoPdrEzpUmM7aW0t5wlwlhe3amFNw2EZ2+VKg5WAJHMctRMqpdRfEYRXADCYMjwPKfroVtdrOGTfPda0F5HV5MFiIMkiFJIkCFJ0iQ9u1lnei0Fdn6gBTlAkljxcgATI5xpJIBZfwtraWFRgbiKTnQkZWBGZDKtKsjKWUgyGVtOhC80Ecn13QXDInbpjmFtj3MwqafNFndofhHu5yLKWV9EW1uupe9Kq/DlugDhYEekOJdZlQzYv4YkuXFt4iwbE87gfMq/pOrKrIunPWOsAEhuI2Uc9uzjVss9uRYc29HUalrcSCynJNprZiAeMS1UMfsNFl7mSQywbZaS1x7QQtZZWkSzM2V4AWYOaAkx9qDvrFfKg51qmKREUW/29iSotjObdt2h7q80BHDryXMYGfp6wRdw2HW2ioghQNNZ8ZnrPOeszXmHZzti9jCWxcAxGHvtft2EXhcWrLMmrPAKQpGUhWGdAJ1y6PDfhATOLQw17KBAZTbYQpCn0nUhQQRJ/IPdNdM2mNrQ1xoc/5PBJdi6+XZ1wH46oxtwZmRdSYJgc9YAHrGYeUzVzCYK4tnLK54OUxIBPKddTOp5c/XQO3252cGN1sSqMYWLma2wGsQrqGgwTIB6awRTNo7UwuJxVhRfshrUsyXOFspEEZXQEyJgZlgw0OBlpGGzhtofaHOxdkNABQeuZ5Jp8lYxGBgPdPOK2ioA3NolbaEsTxMwssz8IcKs3Rk5nLmB4gTlYu0seXZdxbIW6qFmlBlyqTcHGxaS3dwTHGQaI7O7LJbTMOG8UZc6TlU3CWOReigtoO4DrrTF2E26tIQqhLmZlR2AIKMmZWIBDBmF0QBDDTXiPRBSxAVPE3ceURQiBmth7jBdEfMjG2A13iOXOskiSQQRFS3b2MZri7i0VQO6Z9d46NNkD4zhkFSXI0IOnKodndk79q5bfeiFDaTATNnGVQttQVGdW0CAlNVJKlCGw+zpt7t7xD3bchWB6GZLEKoZiWuNOUemJzFQ9XVVRXrOKuLY3ly2TcCZmt29STElVDESfAnnpJ51iccjXmUswv3ScllbiZSjOGBW5bZeAoFd2ZGyuqwywUnUbA7PNh9yCQd3YKOwgG47MhkwBouRoJ1O9M65iwjHbTe4z37Sb1zbdcMkEzZRkF+8BnXV2ZQvECVRSJkgicTkE1A0Cr3ZD1Og+aAoYuHW5iLOHs5rbJbZbWIzZ3bOGuNiRkdSAzoTmOdHzBWAmK9ItWwoAUAAaAAQB6hQLZDnC4EvdLBbSsQr6lEtiFUH0ipCgjPxwwDEkVa7K7X+FYOzemS6DN/aHC4/vA0QMNy9pkgukvPoczii00ppl66FUsTAUEk+AEn6qpbD2mMRhrV8fziK0DoSNR6jIqrppVUXY0V6a6abTS9Siqq6xrF48/jW58zhv8AExVbEmsdjv5UufM4b/ExVZeMFh3gdw6haClSpVhCWK/CCCb2Ey6nLiP/AF6m2Js6bYziD9tN7cfxjCc9UxI058rFBf3XxuGGqreTSGghvMhY+r2USPVN/sbw6lH9t4dThsSDGti6PHS21a7bhuCwxtQHzKZNs3OTCeFAWJgaEAxoY0rzTYm1Lu08SmFMC2DvMRlBHAhB3bSSRnbKmXTTOelevxW3EaLNCsrgXxl1gP4EiGbNZAjXRQ0ZXLqxdsvIyspm0vXMTeDYnLblkRzZU2iFY5VZIuSAxZ5lR+SPR6nYrsVhaCyuMvOguui5swshLgwzO1wFWPGEHINxEhBlBIC5oqfBNiLt08WVLVz5eHa2WGoYJnGq6QCpmWzEwAjaOKG9odt28HhrmIuEBUE6nLJOirPiSBVK0PwF2+Lq51Az3ryZQgEWbe8FpycoIMi0BqQRcJ6jK7b3ayzhEcBWuPbAJt2wOHN6IZjwpPPvjWDWdt7RuYqHuuWUiRbQlLUGDqAcznlq5I7lWrYw6W0KhVCsSSsaEn0j4k+PcK2BtVLJbd/CwMQjWmwSMhiC91gykcmGRAVYHkVYHxFYPH9o8Qtl1zFgUZIGnC4ysCAeLTmeZ9tbLbvZS27zaISfknkPIjl5RVGz2HnQ3NesDT66yQCqcwHFRXbRwq4a0rA28DYQ3WziLl3FuuINsAkSoVC/fAHeBRDDWVdipy65U5KIOhdgoMgNaW6Wb5TNEmTIFcRcaxiMJdU3EUBVB1yssC2o0kkZVC68mA5VBvMRhwrtaPErIGLFCQCC3MMD0E+HnXPlgMrnU3A+6nbGoujwk+dMFt8y3juz6N0JKcxkl2uQDy03azqeKq2M2fvFzWcQgZMwRXh1CqQscRzrmbNCzHg2hA7s3tJcji8ht4hhKZhmVreUZSuYAMQQCdASApkgaVn2/YUsCcsjKFyxI1zkBeeZoJ1NJta9sho0jGumKJ2rQwBxxp665I1svCZUZsVasIC5VGFpN38rQXBo0xzKrHLUmAcw6NZg2Ha0ZDAKTuz4G2TkKnrAB1kEHWszsLtThSo+EuwW2ciW2SSVMNORemYAm4Z5dDV6zdS4hbC3RvGbKLdsm4VOjF3Q8J0lcqKI0jSRXWilkA/VHls05rBunI+a2g7Z3gonDo7QM2W7lBPXKHTQddWo1s3tFavPuxmS4QWCsOYEZsrDhaCwkTPWI1rDfCDb/hckTlzqwKyFVmkSSvPmZBEGYNWL2HzDQkEaqymCp6MpGoOvPxPQ0yAHCoWVqu0F43CmEQw14E3COaWRAuN4FpyL4sT8mr9zY9pt2cgBsxuysqygRwgrBykAAryIGoNZvYu37Fq9eOKvIl64FYNcZbatbWVRUzH5JksB8p55EUYXtbhiJR2uCJm3buXAfIohBoOWLkd5wDGZD1Ov4/2iWNwKXkNu4oZDEqdQYMiR11A0NBuxdtLez7LKoX4sM4HV1UK58yVPrqe32usEExeESdcPeHL/ALfPwGtUezG2bSLdslsuW67WwyspyXTvl0YAiM7LBj0TRmyAxuAOVD06hLuZSRpI2j56ohAx2FZHm2twAMEcE5WCtExoSrAEESJMSIJpfg+wItYC0oLH0pBM5WDFbijwzqxjxNd7PbSi5eRsiW8xNsBRbEm5d9GAMwNsWnJ14nbXTKtfDbbt4W9ft8VxHY3rQtqXOZtb1odJB+M5xDtJGU1pktY3MB3+WfzYFl8dHhxG78fN60966FUsxCqNSSYA8STpXmfa/wDCvu8Q2Hwpt8Gj3WBfi0kIAwBC6AkzqSBykjO3nafFYi6FXDuMOAMqEqSzyeO4FYxEDKDoOZ4iAuFNps7tew7GQIGTMNPIETPr9tCDmnIotymYWovdssXeuZnxTxAhbR3IEeCann1Jor2JvM2KvFrj3DFjV3Zz6V7SXJMeHLWsBs+0CpuA5Z5CeQ6adPqrY/gwvZr948/4EexrtU/JU8fpu4D3C9XpUqVYSqy3akD4Zg55ZMT9linhBEQI9tB/wnY82buDcRPx418RZ/0oCnbxhEIOWupj7KPE4AFNUqxvDqVvOxNtbWMxCGA1y1bde8i01xW9m8t+2txFeW/g82zvMVdxOJYW1FsWbJIyoSWz3gGJ6ZLY4jqQYmDHqU1gkE4LQG1QY7H27KG5ddURRJZjAEfflQfGds7SAlbd9z0+KZAZj5V0KABOs9xAk6V5Xiu0l+xj7zYqyVZ7jNDrxqgaE3Nw+lbAC6AxMnhJrTrtZLtuU1VtAeXnodZ8KuiiIYjt3iXcLbw620II3jTd4joNFyhQOcknNMaRqF7X7HxmPtlLzyshltouS3oIEiWZjz1LGDqAIosmOTD6PmJCK8DKBDGAOJgfXymBMkCpr3a+2Cg3dziYqc2VYUKWzgZteQJXmoktFaDVkuWM2X2juYSLWLtEBQBvVEqYAALgar4kaeVEcXttbkFDI6EGR7aOJjrWJZMtssHdULEoMouW3dW9ImCUVRMTnBBOkit5Yhctt1zIjmFXhzWd8xPFyCyNJzEMFzZWii0qw4IViceA2YyB9ZqDDY13BZ7d1p4QttlAVpIVxxBtJHpaDUx3GMdsNGum0QxYOqNEALmVrhbUyYVDAgSTpIBoKXuYd8u7zjlwsA3hAcAf+VBlivtukkcDRba7Yotl7HuNc3jAqiEuUUZ3POdF0ZyW6aCfNqv4VjiMI91+ALcZipHK0tu22RZ70ykHqT0mpr+0kyQwdQTFw5SXRT6SBVk5yDBiSqktzyyZ2o6vZABGRjZAjlluXbKmPAodPCrYy6MMh7pqFkbGiItxcRyFevnkdVhNubDv3GAKGQOYMQx4nI7uMkDwVe6q93Z7sEt3kCMJy3dIMakMPLuMdwBitbi9q3TdKZY4pBTK7OBz5khAW0zMAAAdQ0AxHCboK73UshDmBMXCzA5gbly8Jc89FCkdCOdAlcXG7E2pGuQHPXkDvSkje1N9+aobN7K23lGWHWJH9pQw6CZBBmOvnU+L/B2jCVaCNZPT19PPSqh7XCwHW2BectIumQrZgDyLF3YcpJA4dCQs0MvWb+L4r90kfkiI9kZR6h66cjDi0Xs9VkminTtJdwrbtr1vFWgcrLnzMVB4kFxZYD9EkiR0IFaTBbU+EWycBDOBm+DvIyfoCNBw8iSFYg6qdaydvssmuZrp7tV+rhA9s0MxOA+CNvLd6GUxJO7urJ7oyle+BB6rE1HREYhQOBWu7AbUzXL96+8XbrJbQurKcqzwgkBQuZgoURqp6mTvC46/X/8Adec4Ltkl8RilVLhGXfgfF3NQMtxZgaSAek8yOGtDgdptbuC1dzAOuZGcnLOuUK50M6wpM8HLoOdaISSXpqOTC6tEWj7/AH+5qjiDkYXZ4YyXPBc2ZHPgjEz+jcY/Jq199akVvDvnqPLXp4eNLwydm6pFRkeHz1W5GX20GenH56IftXAiVuvpu4A4Qcvx1hmaSRlEWjmPQMT0g2d4l+2ASdRnUAxcABhbi8yNdQw016gxUYYW1KNrZIyhm+QDpu3J+RGgc8hCt0JrY3ZZV3v25LBeFIOhyZJAz5TCE6ZSSeRjhrbmuiIc04ftPzI7QstcJAWkY6j5psT76BdL6jT+dA4COUuNd2fE8Hcw5U+5sS2RKxrqCORnrIqJ9rNbLZhKpY3uaClww9wGUjThWe/nwicoluWbAZwj7plPGbbbsc4lh/BnUxJU6kDwrd6N+LqtO7EeWY9eAWbr2ZfUN+B89fTigGL7AW2Ytl1JkwSAT4hTHPwqz2R2SuHxd22qhRlw7QBHN7/PqTp1rS2n4V4i4jRuHiB1DcAC8j0FDcCfxhc+aw37eIqo3uL7tahVO0di40pl7hbGlSpU8uYsF+E6zmuYRYBkX9CJ6WKyK9jWYgpmUTJU+iR3BiCy+cnwHKvQu1VoNjMGDqMuJPsFiraIBGn39dJzTFjqBdSJgdG2vzEoNsLZb2lCwQsEQNVA8jrqZnU6+c0XCsiZbLtaBjReQEknKpOVTJ5ga9ekVtqbXt4e01y42VVBY9Jgch4nkPGKzNjtslxQ2/CTqRCkL+jJ10/K8+XKgxtkkN5qK4taKFO7Y7y+qpduMxtFjbZguhIjiyICykaHvmeYFZLZ2IvWnlRetmQCVRspyk8zlKMOcE9/SaPbT7Y2jeVM6MuWS1scTEkiIkgQADI55hyggwYraNgod2b7PIgbpyPLWB4cMeqn4+0aMUu66Tgt5hNv3pUBEdCbrB1cDgBfcqFDRmKhdSQDIGhM1awm0MS9m85VRc3Ya1b1PFuzKNxAmbg5aEBh3g1g8HslmQPuyjMJI5N16rz7/XUGIuYhW4SCv6RIYexSCPHT19CttDTghGIheiX9oYlB6C3IfIOKGYACbhiFXMeUCBl/SAV9jaGJKtNpc43eXiIU5rpS5OpPCg3nkwHST5de2rfSSUJHXLx8usKJ+qm4XtzdXVLmnmGH1yBRQ8HJYLCvTcdtLFBbirZEhbgVpkFgDkhSYg6PJ013Z4tazXajFhTmylTl/g1eAWJMLKQxOoE5ssDNAFCD+Em6ywyI/iCV9ujfVFBsV2gNxi2Uaejrynnp3+P2VTsVuMlhqDipDfZUliC8QoAhV6gKo0Cg6+Pidak2btV8u4N4LaCxDZZgclQsNGBhgCQNIkcqE71naACzdygkwOcAa1y5hyrfHW3VR0H1lipkeQIjrzioG1WxIWuD9a1RrH7WxDoAi7gqYdVBVoj4tpOpkAieeg11FA7mGeQWlmPMtJIHXnqfKvQey2BQ2+FUZcpCoeEaicob5MmNeUwSDFEbux3MRg7Z0LSSRMAkCN8cpYjLEnJoSWzZV0GEChNVU0rHvLmNug6bF5x+5YMGSfONPKAIolhLhSF6VsV2RcDNODWC8LHJFFvj5XAXhwIOheW9ARlu3ditBJw9puIwoABCfBwVGYPxRfDKepkagVsGiAcVlcKZPomKMYfBnQnQfZRXDbNcI5bDqhABQBjqdAwINw5jEsFBXlln5VZvtjjrluyVIVGuMsKpBCoLVsuCQSWJuu6ySNLWgjnu/RZAqq3aPs7hrq7xBb3okgiIuR8lo0kxAbmOsiRVTs52fxT2lfDXlSw88DfGW2B0Ia0dBpIgMOdZPE3FWSHOfx5T/Z5D6qvdnO11zCEskZG0KHiWRIiBr3QRykg6UB1HaIwFFu7WzcbagBLDAajdO9kcojdkMseAjUk1Bc2ri7ILXLUgMSxBR4WDAMbrWQNYPkaC3u3mNvHgC2R/YUx4kuWJ8gB5ihG0mvtx3bhvEd+mUforOXoJgCY8hQDEw5hbDnDVeg7G7S28TIQgOIlZ1jqfZPCwB7xBBJBMMyD4sgD+jacnfwkCbfkMy9yivIsG7s4eyGzg6MJUaawWOnqEkHpzB9G2f2oCrGJ+LcHKTlYq08mGVdOY8PHuVcHQmjMQcxn845ogAk8WYyOXz2RTE3rbAi/bKAgpLCUhxDDeLIAIA5lT4aU1dlW7hLqxdWYPoVdB8al9wMo1zOgmSY6RV9Lukjw15c/Kqd7AWnOZrSE9+UBv7yw0+uhB0LswW8MR5Gh9StkStyIPHA+Yr7KbB2N2ipzC6SeZkmftqngf5Ru/N4b9vEVesnKAomBoJJPXvYkn1mqGAP4xu/N4f9vEVmKnaYKrRXsHV3e4WypUqVdFctZrtF/HcF/YxP2WKnLR5+dVu0x/4zB/2MT9liun7/f78q51oH1rrwH9JvP3K5isOLnn/tQ1+zKGTlUnnJUEnXXmKIi9yqZXPn9+lCBIyRKArFbYtPabLh7RCkSTb3SS8kANvOagQdBqTz6Gq+IxVxSgRkMEZme2+oBMjJqCTw9wBkARNbq5hwTqKjXDqJIAn66M2WgpQIZZvWIsnFKvFhsLyjUmeUc1Q/VHqqSzti+Qi3bJJUDeOYKZUHEwKsWLQCQCJY9BqRtrdsHmNKemEUGQB9/9qt1ormFBHsKyuC3GJzCy4Yqqsw0IhswHokiZU6eVV8V2bhp3Skn5WQEmPEia2K4VVHCqr3wAPsimXroUEnpz61jtMcFd3asLithq2jpPqg+1YPLxoRj8DbsvbkMQWJK7xwCqiCDLdSy+oGtX+/CyjOL9q4zqTCADIACcrT8qVg6zqToOQrjtxYBLphWGbugaf3a6MUZwLilnuGQChw/aOydFAtj8kAKPYNKjv7QUFTIIJrNbWxG9vtcFt7aXCIlCBy1MkASYJ9nnUOIsDUi5AHKR9sGnO0QLi9Hwu2UyDdYhLJyBMjIWGjX2LQFIDEvbAYaiGkGACXw22gbyu+KRraMCqqCub4p7b5hljVsjBQYBzajQV5HhbWZgFuAgg6hc3IT+VEf6in71kZle6AFIiOGQROuYmDr3nkaHfFaLVxesjaiB7jLiyuc3WEjMMzZBYBlPQQB+EEekOfRYTbOV1Z8YrLOqwSMuVQFndKSQcxzaSYMD0R5JdxzEjI0qes66TJECCJ05jXTWDDsJtJFuD4QSbZEaNl18eX2/6G7yq4vVzjlyndYpACxMFipCm/euwC1p9cjokQRw6RAkdf25bDu13EW5zfFBbWgBYk5i1osCVMAjNl0MNl1wl/EIyIcMLjQeKbilWE6rOg7/AEY16UzD7MuYx8ttFtbvViwMSRosjmSCe+Bz5iaqruqXa2y0uXi28zyEGYTDFbaqzcQBMsCZIkzNBMTg91cVQZUme+CQSfsq+Ld5bhssBKyCQQVEGOfP6qq7QwdxWDcx1I0juOvl9dUtI3hCZruKL6iNKrbP2whADaHv6URe+pEggislWqmxsYLN9TchbZkMeag81Y9w5gkfla6CR6ZbuLoR7Rr6xXj2Jx4kir3ZrbG7VkzZCNUY8hmJJU66idcp016UtLBfNUVr7q9dst0qTJ4e3l5Vn9i9oEuwR3kc+RH2iII8COVHxrr3/fyrmuaWmhTINQovCqGzz+MLvzeG/bxFXwmv3jzqhgB+MbvzeH/bxFFg8aDaf6LuXuFsqVKlXSXKWX7Tn/jMH/YxP7Nins1N7T/xzB/2MT+zYpw+/wBdc+0eNdaD+k3n7lMZIp5ePvpSP39VNOv+U0BFSNyTTrf1DTu+4qMpOn3/AN6eB08e+oopCsVJb5DyplzpTh3Vkq05vqqK7azeIpzPTN4fqmoFCgG1dllXXKjspksRMCI7lieekkmIAqpg8EzBGa3lDPDBiS4QI7kwVUKSwVNe/oTpqSfvyqntGwSjBFDPpALm31/KWCO+AQTykTNEDjkskBY19nZ04sOxOhytw65yubloI1iZAMkZdatDYyr6FlTBtqCsAyTcFxmYjkIQCOQeTpNE7Gw2LHeNcyyrCbgZpEzAChVGusCZAKkRNWDsxvjYgEht0+YwpKgJwQQMrSSw1M9ehC87Vi6gJw7qbYa0QXYCJP8AR7wjVdDrkkwAUckgCnpgHKO7WiuVJCzLMSzgKAB0CgkyZDAgQRJ67sN3zlWdAQgVd64yyeMwrwGVTAA0JQd81y72eI9FyJu52JZgcsNIlCG55es9TPI12iu6s7tHZYIzNh8zcQRQdQBuyiscp1IZ5PKUiJ0rmM2aUzqvDlACspBViVklYA0U6erxFaRNkkyW0ksVH5IJOUHpoOmsculR3NjGTBHr+/30rTX71RavO8LhcSgg5V/6s0/+NS4G3iLFzeIySRDSSevOCsHma2tzYh5xVO/sqNIpkTlC7NYyztBkuuX1MxE/+Wo5mfsq3jdvIRAX26Cil3svbdszLJ82HLl6JqJezdtSOAaGRJYifIkg+uiiZqzcKy93IdVET3HT/SnYLBXLs5FkAwTKgcgepnqOnWtlg+zyLqtpFI1BCAHzEDnR7AdnAAJAGvIQPXArDrSBkrEdVhcF2Rd9XLA8gFgiO8yOZP1D2abBdhEyiU1A59T4tyk/fwrXLhwoAiPvy5TVqyRFKPtDijCMLN4LsuLfowADMARr19f+laSwmVYNdiO6acGpdzy7NFDQFDBn7/5UPwA/GFz5vDft4ii2XwoVgf5Ru/N4b9vEUaA/WgWn+i7l7hbGlSpV0lyllu1wZcRhbgtXbioL4bdW2uEFxaCyEBImD7KqfutrPwbGfRLvuUd29ZvNu93nKBvjFtvu7h1WIbMsCM8idZGnykqthsbu43g3m8TWEyEbm1mJiDkF0XdILGRpEUF8IealOR2i6wNpkhi7V/q+M+i3fdrn7q92Gxf0W77tFMImNW6ofjtZ214VaOFczQTC+m4VZJ4QY6cS5jVLwgf4y8QLhUArvAMOEKvoN2WYypJyAaEyc92btW+9bvVDP3U/q+M+i3fdqUbZ/q+M+i3fdohb2lizdCblYGVmbLHCwWP52A2YXJAY5RBGeIMT4vHWxbUWlcmFzNBJOVmlirgCSCCYhQFIzlsi13Zu1X3rd6qmdriB/wANi/ol33aZ+65/N8Z9Fu+7RU43HF2jD2wgZ8pLAsVBXKQoYCYJ0LKGynVNJdsu7ixuFu2w0kC60qCo3NszCsZO9zqYEHmABFTuzdqrve71QkbXMfxfGaf1W77tJdrn83xn0W77tXtmLj4YPA4XMuFY5xlCKu7uABTJMn8jks6zYi/jURiltbrG4uUEqoVDaQMJziSLmc+PrEX3Zu1TvW71QsbV/q+M+i3fdpfur/V8Z9Fu+7RZL2NLQbdvKHAkaSq3LQLfwhjOjXGiCV3ccRYU/DY/Egqbtng3bFyoBbPmAVFVbjEyNPYdOQruzdqne/t9UGO1uvwfGfRLvuVz91z+b4w//q3fdo1i7uLV33aI6ZjlzRMbu3EEONA4uGCJM81EGimFZiozrDQJ0A1gEwAzRzjmdQdTzM7s3aq739qylrbJHPD4z6Ld92uPtfXTD4z6Ld92tlFKKndm7VO+fasX+65/N8Z9Fu6/+NcG1eX/AA+M+i3f8lraxSip3Zu1Tvf2rFHasj+LYz6Ld9yuHac/8ti/ot33K20Uoqd2btU739qwr4pT/wAtjJ//ABbvu01bySD8Gxn0W77tbyKUVfdxtKrvY/tWITaAH/LYv1YW77lSDa5/N8Z9Fu+7WzilFV3Zu1X3v7VijtU/m+M+i3R3fo+FJNqkH+L4z6Ld92trFKKvu7dqne/tWOG2f6tjPXhbvu10bZ/q+M+i3T/8POthFKKruzdqnfPtWR/dr+r4z6Jd8vya7sDDtdxl+8bd62uSwF3tprZYobxYDOBylfbWtilWmQNYahYktN9hbTNKlSpUdKJUqVKoolSpUqii6a5SpVFEqVKlUUSpUqVRRKlSpVFEqVKlUUSpUqVRRKlSpVFEqVKlUUSpUqVRRKlSpVFEqVKlUUSpUqVRRKlSpVFEqVKlUUX/2Q=="/>
          <p:cNvSpPr>
            <a:spLocks noChangeAspect="1" noChangeArrowheads="1"/>
          </p:cNvSpPr>
          <p:nvPr/>
        </p:nvSpPr>
        <p:spPr bwMode="auto">
          <a:xfrm>
            <a:off x="74613" y="-952500"/>
            <a:ext cx="2305050" cy="1990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38" name="Picture 2" descr="http://www.completefitness.com.au/articles/ia/heart.jpg"/>
          <p:cNvPicPr>
            <a:picLocks noChangeAspect="1" noChangeArrowheads="1"/>
          </p:cNvPicPr>
          <p:nvPr/>
        </p:nvPicPr>
        <p:blipFill>
          <a:blip r:embed="rId3" cstate="print"/>
          <a:srcRect l="6630" t="6882" r="7182" b="7097"/>
          <a:stretch>
            <a:fillRect/>
          </a:stretch>
        </p:blipFill>
        <p:spPr bwMode="auto">
          <a:xfrm>
            <a:off x="6324600" y="3581400"/>
            <a:ext cx="237744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Consequences of Thermal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Affect virtually every aspect of an animal’s biology.</a:t>
            </a:r>
          </a:p>
          <a:p>
            <a:r>
              <a:rPr lang="en-US" dirty="0" err="1" smtClean="0"/>
              <a:t>Tachymetabolic</a:t>
            </a:r>
            <a:r>
              <a:rPr lang="en-US" dirty="0" smtClean="0"/>
              <a:t> endothermy imparts a high rate of metabolism to an animal manifested by:</a:t>
            </a:r>
          </a:p>
          <a:p>
            <a:pPr lvl="1"/>
            <a:r>
              <a:rPr lang="en-US" sz="3000" dirty="0" smtClean="0"/>
              <a:t>Rapid growth rates</a:t>
            </a:r>
          </a:p>
          <a:p>
            <a:pPr lvl="1"/>
            <a:r>
              <a:rPr lang="en-US" sz="3000" dirty="0" smtClean="0"/>
              <a:t>High aerobic capacity</a:t>
            </a:r>
          </a:p>
          <a:p>
            <a:pPr lvl="1"/>
            <a:r>
              <a:rPr lang="en-US" sz="3000" dirty="0" smtClean="0"/>
              <a:t>Sustained activity</a:t>
            </a:r>
          </a:p>
          <a:p>
            <a:r>
              <a:rPr lang="en-US" dirty="0" smtClean="0"/>
              <a:t>Unfortunately, these modifications to support high levels of aerobic metabolism is not in fossil record.</a:t>
            </a:r>
          </a:p>
          <a:p>
            <a:r>
              <a:rPr lang="en-US" dirty="0" smtClean="0"/>
              <a:t>Thus, the speculation, controversy and long heated debate on dinosaur physiology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665</TotalTime>
  <Words>2416</Words>
  <Application>Microsoft Office PowerPoint</Application>
  <PresentationFormat>On-screen Show (4:3)</PresentationFormat>
  <Paragraphs>363</Paragraphs>
  <Slides>42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Technic</vt:lpstr>
      <vt:lpstr>Dinosaur Physiology</vt:lpstr>
      <vt:lpstr>A Decades-Long Debate</vt:lpstr>
      <vt:lpstr>Which Came First?</vt:lpstr>
      <vt:lpstr>Debates on Endothermy Origin</vt:lpstr>
      <vt:lpstr>Scientific Inadequacies</vt:lpstr>
      <vt:lpstr>Scientific Inadequacies (cont)</vt:lpstr>
      <vt:lpstr>Gigantothermy  (Paladino, 1997)</vt:lpstr>
      <vt:lpstr>Aerobic Capacities</vt:lpstr>
      <vt:lpstr>Consequences of Thermal Biology</vt:lpstr>
      <vt:lpstr>Early Thoughts on Dinosaurs</vt:lpstr>
      <vt:lpstr>Renaissance of Dinosaur Perception</vt:lpstr>
      <vt:lpstr>Understanding Physiology</vt:lpstr>
      <vt:lpstr>Bone Microstructure</vt:lpstr>
      <vt:lpstr>Ricqles (1974,’76,’80)</vt:lpstr>
      <vt:lpstr>The Opposition</vt:lpstr>
      <vt:lpstr>Reid’s Proposals</vt:lpstr>
      <vt:lpstr>Padian, Ricqles &amp; Horner (1992)</vt:lpstr>
      <vt:lpstr>Chinsamy “In Context”</vt:lpstr>
      <vt:lpstr>Fibrolamellar Bone &amp; High Vascularity</vt:lpstr>
      <vt:lpstr>Range of Zonal Fibrolamellar Bone</vt:lpstr>
      <vt:lpstr> Non-mammalian cynodonts </vt:lpstr>
      <vt:lpstr>Padian, Ricqles &amp; Hornor (2001)</vt:lpstr>
      <vt:lpstr>Haversian Bone</vt:lpstr>
      <vt:lpstr>Haversian Bone Today</vt:lpstr>
      <vt:lpstr>Zonal Bone</vt:lpstr>
      <vt:lpstr>What about Dinosaurs?</vt:lpstr>
      <vt:lpstr>Azonal Bone in Dinosaurs</vt:lpstr>
      <vt:lpstr>High-Latitude Study</vt:lpstr>
      <vt:lpstr>“Specialized” Growth Strategy?</vt:lpstr>
      <vt:lpstr>Growth Rings in Basal Birds</vt:lpstr>
      <vt:lpstr>So why the difference? </vt:lpstr>
      <vt:lpstr>Growth Plates In Dinosaurs</vt:lpstr>
      <vt:lpstr>Dinosaur Lungs &amp; Ventilation</vt:lpstr>
      <vt:lpstr>Slide 34</vt:lpstr>
      <vt:lpstr>Support for Reptile-Like System</vt:lpstr>
      <vt:lpstr>Nasal Turbinates</vt:lpstr>
      <vt:lpstr>Nasal Turbinates</vt:lpstr>
      <vt:lpstr>Crestaceous Ornithurine Birds</vt:lpstr>
      <vt:lpstr>Slide 39</vt:lpstr>
      <vt:lpstr>Conclusions</vt:lpstr>
      <vt:lpstr>Conclusions</vt:lpstr>
      <vt:lpstr>Question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Dinosaur Physiology</dc:title>
  <dc:creator>Charles Petesron</dc:creator>
  <cp:lastModifiedBy>Janelle</cp:lastModifiedBy>
  <cp:revision>134</cp:revision>
  <dcterms:created xsi:type="dcterms:W3CDTF">2011-02-27T20:11:40Z</dcterms:created>
  <dcterms:modified xsi:type="dcterms:W3CDTF">2011-03-17T06:01:04Z</dcterms:modified>
</cp:coreProperties>
</file>