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66" r:id="rId5"/>
    <p:sldId id="267" r:id="rId6"/>
    <p:sldId id="269" r:id="rId7"/>
    <p:sldId id="270" r:id="rId8"/>
    <p:sldId id="259" r:id="rId9"/>
    <p:sldId id="260" r:id="rId10"/>
    <p:sldId id="271" r:id="rId11"/>
    <p:sldId id="272" r:id="rId12"/>
    <p:sldId id="273" r:id="rId13"/>
    <p:sldId id="261" r:id="rId14"/>
    <p:sldId id="262" r:id="rId15"/>
    <p:sldId id="263" r:id="rId16"/>
    <p:sldId id="264" r:id="rId17"/>
    <p:sldId id="287" r:id="rId18"/>
    <p:sldId id="290" r:id="rId19"/>
    <p:sldId id="291" r:id="rId20"/>
    <p:sldId id="265" r:id="rId21"/>
    <p:sldId id="288" r:id="rId22"/>
    <p:sldId id="289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6" d="100"/>
          <a:sy n="66" d="100"/>
        </p:scale>
        <p:origin x="-2214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E3122-D68B-4D5B-B461-C909CDC2C4B7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B51B9-61CC-410E-999F-71499E80F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small</a:t>
            </a:r>
            <a:r>
              <a:rPr lang="en-US" baseline="0" dirty="0" smtClean="0"/>
              <a:t>, bipedal, beak, shield, filamentous integuments; early cretaceous Asia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small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quadrupedal</a:t>
            </a:r>
            <a:r>
              <a:rPr lang="en-US" baseline="0" dirty="0" smtClean="0"/>
              <a:t>, larger frill; 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large, </a:t>
            </a:r>
            <a:r>
              <a:rPr lang="en-US" dirty="0" err="1" smtClean="0"/>
              <a:t>quadrupedal</a:t>
            </a:r>
            <a:r>
              <a:rPr lang="en-US" dirty="0" smtClean="0"/>
              <a:t>, large frills &amp; horns; late</a:t>
            </a:r>
            <a:r>
              <a:rPr lang="en-US" baseline="0" dirty="0" smtClean="0"/>
              <a:t> cretaceous, North America Asia; Ch = long frills/</a:t>
            </a:r>
            <a:r>
              <a:rPr lang="en-US" baseline="0" dirty="0" err="1" smtClean="0"/>
              <a:t>browhorns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Ce</a:t>
            </a:r>
            <a:r>
              <a:rPr lang="en-US" baseline="0" dirty="0" smtClean="0"/>
              <a:t> = short </a:t>
            </a:r>
            <a:r>
              <a:rPr lang="en-US" baseline="0" dirty="0" err="1" smtClean="0"/>
              <a:t>spikey</a:t>
            </a:r>
            <a:r>
              <a:rPr lang="en-US" baseline="0" dirty="0" smtClean="0"/>
              <a:t> frills/long nose horns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</a:t>
            </a:r>
            <a:r>
              <a:rPr lang="en-US" dirty="0" err="1" smtClean="0"/>
              <a:t>quadrupedal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osteoderms</a:t>
            </a:r>
            <a:r>
              <a:rPr lang="en-US" baseline="0" dirty="0" smtClean="0"/>
              <a:t>; rare widespread, early Jurassic; Nod = no clubs, smaller heads, spikier, </a:t>
            </a:r>
            <a:r>
              <a:rPr lang="en-US" baseline="0" dirty="0" err="1" smtClean="0"/>
              <a:t>Ank</a:t>
            </a:r>
            <a:r>
              <a:rPr lang="en-US" baseline="0" dirty="0" smtClean="0"/>
              <a:t> = broad, tail clubs (most)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large, </a:t>
            </a:r>
            <a:r>
              <a:rPr lang="en-US" dirty="0" err="1" smtClean="0"/>
              <a:t>quadrupedal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osteoderms</a:t>
            </a:r>
            <a:r>
              <a:rPr lang="en-US" baseline="0" dirty="0" smtClean="0"/>
              <a:t> (function?); rare, </a:t>
            </a:r>
            <a:r>
              <a:rPr lang="en-US" dirty="0" smtClean="0"/>
              <a:t>Mostly</a:t>
            </a:r>
            <a:r>
              <a:rPr lang="en-US" baseline="0" dirty="0" smtClean="0"/>
              <a:t> northern hemisphere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posture,</a:t>
            </a:r>
            <a:r>
              <a:rPr lang="en-US" baseline="0" dirty="0" smtClean="0"/>
              <a:t> herbivorous, </a:t>
            </a:r>
            <a:r>
              <a:rPr lang="en-US" baseline="0" dirty="0" err="1" smtClean="0"/>
              <a:t>paraphyletic</a:t>
            </a:r>
            <a:r>
              <a:rPr lang="en-US" baseline="0" dirty="0" smtClean="0"/>
              <a:t>, appeared early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</a:t>
            </a:r>
            <a:r>
              <a:rPr lang="en-US" baseline="0" dirty="0" smtClean="0"/>
              <a:t> large, long necks &amp; tails, Jurassic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Tallest,</a:t>
            </a:r>
            <a:r>
              <a:rPr lang="en-US" baseline="0" dirty="0" smtClean="0"/>
              <a:t> heaviest, large nose + crest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heads, short</a:t>
            </a:r>
            <a:r>
              <a:rPr lang="en-US" baseline="0" dirty="0" smtClean="0"/>
              <a:t> necks, heaviest, </a:t>
            </a:r>
            <a:r>
              <a:rPr lang="en-US" baseline="0" dirty="0" err="1" smtClean="0"/>
              <a:t>osteoderms</a:t>
            </a:r>
            <a:r>
              <a:rPr lang="en-US" baseline="0" dirty="0" smtClean="0"/>
              <a:t>; Cretaceous, worldwide, southern hemisphere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only carnivorous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dinos</a:t>
            </a:r>
            <a:r>
              <a:rPr lang="en-US" baseline="0" dirty="0" smtClean="0"/>
              <a:t> (some herbivorous), large size range, early &amp; wide ranging, bird lineage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Primitive, </a:t>
            </a:r>
            <a:r>
              <a:rPr lang="en-US" dirty="0" err="1" smtClean="0"/>
              <a:t>ceratosauria</a:t>
            </a:r>
            <a:r>
              <a:rPr lang="en-US" dirty="0" smtClean="0"/>
              <a:t> (incl. </a:t>
            </a:r>
            <a:r>
              <a:rPr lang="en-US" dirty="0" err="1" smtClean="0"/>
              <a:t>abelisauridae</a:t>
            </a:r>
            <a:r>
              <a:rPr lang="en-US" dirty="0" smtClean="0"/>
              <a:t>),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allosauroidea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spinosauridae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Coelurosaurs</a:t>
            </a:r>
            <a:r>
              <a:rPr lang="en-US" dirty="0" smtClean="0"/>
              <a:t>; generally small; </a:t>
            </a:r>
            <a:r>
              <a:rPr lang="en-US" dirty="0" err="1" smtClean="0"/>
              <a:t>tyrannosauids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ornithomimosaurs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therizinosaurs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oviraptors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troodontids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dromaeosaurs</a:t>
            </a:r>
            <a:r>
              <a:rPr lang="en-US" baseline="0" dirty="0" smtClean="0"/>
              <a:t>, birds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smallest, earliest (Triassic);</a:t>
            </a:r>
            <a:r>
              <a:rPr lang="en-US" baseline="0" dirty="0" smtClean="0"/>
              <a:t> bipedal; teeth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small</a:t>
            </a:r>
            <a:r>
              <a:rPr lang="en-US" baseline="0" dirty="0" smtClean="0"/>
              <a:t>, bipedal, herbivorous, </a:t>
            </a:r>
            <a:r>
              <a:rPr lang="en-US" baseline="0" dirty="0" err="1" smtClean="0"/>
              <a:t>paraphyletic</a:t>
            </a:r>
            <a:r>
              <a:rPr lang="en-US" baseline="0" dirty="0" smtClean="0"/>
              <a:t>; mid Jurassic-late Cretaceous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</a:t>
            </a:r>
            <a:r>
              <a:rPr lang="en-US" dirty="0" err="1" smtClean="0"/>
              <a:t>paraphyletic</a:t>
            </a:r>
            <a:r>
              <a:rPr lang="en-US" dirty="0" smtClean="0"/>
              <a:t>,</a:t>
            </a:r>
            <a:r>
              <a:rPr lang="en-US" baseline="0" dirty="0" smtClean="0"/>
              <a:t> larger, stance, early cretaceous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large, stance;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eurasia</a:t>
            </a:r>
            <a:r>
              <a:rPr lang="en-US" baseline="0" dirty="0" smtClean="0"/>
              <a:t>, cretaceous; L = hollow head crest, lighter build, H = no crest or solid crest, bulkier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Pictures; bipedal,</a:t>
            </a:r>
            <a:r>
              <a:rPr lang="en-US" baseline="0" dirty="0" smtClean="0"/>
              <a:t> thickened skulls w/ bumps (head butting controversy; ontogeny), herbivorous/omnivorous?; late cretaceous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1B9-61CC-410E-999F-71499E80F83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74B04-1651-4D83-BC3B-4B6387601886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C237-A211-498E-9C74-99C19FF0F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cs typeface="Mongolian Baiti" pitchFamily="66" charset="0"/>
              </a:rPr>
              <a:t>Dinosaur Bones Discovered</a:t>
            </a:r>
            <a:endParaRPr lang="en-US" sz="4800" b="1" dirty="0">
              <a:cs typeface="Mongolian Baiti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  <a:cs typeface="Mongolian Baiti" pitchFamily="66" charset="0"/>
              </a:rPr>
              <a:t>Chapter 2</a:t>
            </a:r>
            <a:endParaRPr lang="en-US" dirty="0">
              <a:solidFill>
                <a:schemeClr val="tx1"/>
              </a:solidFill>
              <a:latin typeface="+mj-lt"/>
              <a:cs typeface="Mongolian Bait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 5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" y="312234"/>
            <a:ext cx="8229600" cy="62335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1143000"/>
            <a:ext cx="1600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600" y="3038475"/>
            <a:ext cx="76771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6033" y="0"/>
            <a:ext cx="9150033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 5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" y="312234"/>
            <a:ext cx="8229600" cy="62335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8400" y="1219200"/>
            <a:ext cx="1752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8686800" cy="414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24000" y="3347306"/>
            <a:ext cx="5410200" cy="351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ee 5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0" y="254516"/>
            <a:ext cx="8153400" cy="6175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39000" y="2743200"/>
            <a:ext cx="1295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198688"/>
            <a:ext cx="9144000" cy="397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9600" y="0"/>
            <a:ext cx="7924800" cy="374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3607087"/>
            <a:ext cx="9144000" cy="32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301511"/>
            <a:ext cx="9144000" cy="4254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1828800"/>
            <a:ext cx="914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705100"/>
            <a:ext cx="52292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93036" y="1"/>
            <a:ext cx="5850964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301511"/>
            <a:ext cx="9144000" cy="4254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0600" y="1828800"/>
            <a:ext cx="838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3048000"/>
            <a:ext cx="85725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2000" y="0"/>
            <a:ext cx="75152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301511"/>
            <a:ext cx="9144000" cy="4254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7400" y="1905000"/>
            <a:ext cx="914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6056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66800" y="2524125"/>
            <a:ext cx="70199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301511"/>
            <a:ext cx="9144000" cy="4254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0400" y="1905000"/>
            <a:ext cx="762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43999" cy="20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2400" y="1972627"/>
            <a:ext cx="8763000" cy="48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 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1477" y="457200"/>
            <a:ext cx="8653428" cy="5867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066800"/>
            <a:ext cx="1600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609850"/>
            <a:ext cx="919162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33618" y="552450"/>
            <a:ext cx="917761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 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1477" y="457200"/>
            <a:ext cx="8653428" cy="58673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24400" y="3810000"/>
            <a:ext cx="1295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817151"/>
            <a:ext cx="5791200" cy="404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52600" y="0"/>
            <a:ext cx="7391400" cy="396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 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1477" y="457200"/>
            <a:ext cx="8653428" cy="5867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05600" y="1066800"/>
            <a:ext cx="1447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753485"/>
            <a:ext cx="9144000" cy="410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09801" y="0"/>
            <a:ext cx="6934200" cy="400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ree 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912112"/>
            <a:ext cx="9144000" cy="5033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301511"/>
            <a:ext cx="9144000" cy="4254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3400" y="1905000"/>
            <a:ext cx="762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33800" y="3581400"/>
            <a:ext cx="5410200" cy="156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752600"/>
            <a:ext cx="4572000" cy="166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334001"/>
            <a:ext cx="46257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3581400"/>
            <a:ext cx="4572000" cy="15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C:\Users\Lauren\Pictures\paleo anatomy\Ceratosaurus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449009" y="0"/>
            <a:ext cx="4694991" cy="1524000"/>
          </a:xfrm>
          <a:prstGeom prst="rect">
            <a:avLst/>
          </a:prstGeom>
          <a:noFill/>
        </p:spPr>
      </p:pic>
      <p:pic>
        <p:nvPicPr>
          <p:cNvPr id="1031" name="Picture 7" descr="C:\Users\Lauren\Pictures\paleo anatomy\Carnotaurus sastrei by qilong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452582" y="1752600"/>
            <a:ext cx="4691418" cy="16764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" y="0"/>
            <a:ext cx="457777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800600" y="5303540"/>
            <a:ext cx="4191000" cy="155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572000" cy="249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0"/>
            <a:ext cx="4572000" cy="192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2438400"/>
            <a:ext cx="4582853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72000" y="3304374"/>
            <a:ext cx="4571999" cy="355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72001" y="1752600"/>
            <a:ext cx="4571999" cy="165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" y="4572000"/>
            <a:ext cx="5080662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Archilochus colubris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286991" y="0"/>
            <a:ext cx="65700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Reconstructing Dinosaurs: Evidence</a:t>
            </a:r>
            <a:endParaRPr lang="en-US" dirty="0"/>
          </a:p>
        </p:txBody>
      </p:sp>
      <p:pic>
        <p:nvPicPr>
          <p:cNvPr id="10" name="Content Placeholder 9" descr="mei long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838200" y="1348581"/>
            <a:ext cx="7162800" cy="5252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Geologic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791200"/>
          </a:xfrm>
        </p:spPr>
        <p:txBody>
          <a:bodyPr>
            <a:normAutofit/>
          </a:bodyPr>
          <a:lstStyle/>
          <a:p>
            <a:r>
              <a:rPr lang="en-US" i="1" dirty="0" smtClean="0"/>
              <a:t>Rocks</a:t>
            </a:r>
            <a:r>
              <a:rPr lang="en-US" dirty="0" smtClean="0"/>
              <a:t> =&gt; local </a:t>
            </a:r>
            <a:r>
              <a:rPr lang="en-US" dirty="0" err="1" smtClean="0"/>
              <a:t>abiotic</a:t>
            </a:r>
            <a:r>
              <a:rPr lang="en-US" dirty="0" smtClean="0"/>
              <a:t> environment</a:t>
            </a:r>
          </a:p>
          <a:p>
            <a:r>
              <a:rPr lang="en-US" i="1" dirty="0" smtClean="0"/>
              <a:t>Geomagnetic data</a:t>
            </a:r>
            <a:r>
              <a:rPr lang="en-US" dirty="0" smtClean="0"/>
              <a:t> =&gt; latitude</a:t>
            </a:r>
          </a:p>
          <a:p>
            <a:r>
              <a:rPr lang="en-US" i="1" dirty="0" smtClean="0"/>
              <a:t>Other fossils</a:t>
            </a:r>
            <a:r>
              <a:rPr lang="en-US" dirty="0" smtClean="0"/>
              <a:t> =&gt; local biotic environment</a:t>
            </a:r>
          </a:p>
          <a:p>
            <a:r>
              <a:rPr lang="en-US" i="1" dirty="0" smtClean="0"/>
              <a:t>Local distribution</a:t>
            </a:r>
            <a:r>
              <a:rPr lang="en-US" dirty="0" smtClean="0"/>
              <a:t> =&gt; population density &amp; solitary </a:t>
            </a:r>
            <a:r>
              <a:rPr lang="en-US" dirty="0" err="1" smtClean="0"/>
              <a:t>vs</a:t>
            </a:r>
            <a:r>
              <a:rPr lang="en-US" dirty="0" smtClean="0"/>
              <a:t> social</a:t>
            </a:r>
          </a:p>
          <a:p>
            <a:r>
              <a:rPr lang="en-US" i="1" dirty="0" smtClean="0"/>
              <a:t>Global distribution</a:t>
            </a:r>
            <a:r>
              <a:rPr lang="en-US" dirty="0" smtClean="0"/>
              <a:t> =&gt; habitat preferences &amp; evolutionary history</a:t>
            </a:r>
          </a:p>
          <a:p>
            <a:r>
              <a:rPr lang="en-US" i="1" dirty="0" smtClean="0"/>
              <a:t>Trace fossils</a:t>
            </a:r>
            <a:r>
              <a:rPr lang="en-US" dirty="0" smtClean="0"/>
              <a:t> =&gt; specific behaviors</a:t>
            </a:r>
          </a:p>
          <a:p>
            <a:r>
              <a:rPr lang="en-US" i="1" dirty="0" err="1" smtClean="0"/>
              <a:t>Taphonomy</a:t>
            </a:r>
            <a:r>
              <a:rPr lang="en-US" dirty="0" smtClean="0"/>
              <a:t> =&gt; predation/scavenging &amp; postmortem transportation</a:t>
            </a:r>
          </a:p>
          <a:p>
            <a:endParaRPr lang="en-US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33800" y="3106928"/>
            <a:ext cx="5410200" cy="375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4927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 relatives (Extant </a:t>
            </a:r>
            <a:r>
              <a:rPr lang="en-US" dirty="0" err="1" smtClean="0"/>
              <a:t>Phylogenetic</a:t>
            </a:r>
            <a:r>
              <a:rPr lang="en-US" dirty="0" smtClean="0"/>
              <a:t> Bracket)</a:t>
            </a:r>
          </a:p>
          <a:p>
            <a:endParaRPr lang="en-US" dirty="0" smtClean="0"/>
          </a:p>
          <a:p>
            <a:r>
              <a:rPr lang="en-US" dirty="0" smtClean="0"/>
              <a:t>Modern analogues</a:t>
            </a:r>
          </a:p>
          <a:p>
            <a:endParaRPr lang="en-US" dirty="0" smtClean="0"/>
          </a:p>
          <a:p>
            <a:r>
              <a:rPr lang="en-US" dirty="0" smtClean="0"/>
              <a:t>Mechanics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Extant </a:t>
            </a:r>
            <a:r>
              <a:rPr lang="en-US" dirty="0" err="1" smtClean="0"/>
              <a:t>Phylogenetic</a:t>
            </a:r>
            <a:r>
              <a:rPr lang="en-US" dirty="0" smtClean="0"/>
              <a:t> Bracket</a:t>
            </a:r>
            <a:endParaRPr lang="en-US" dirty="0"/>
          </a:p>
        </p:txBody>
      </p:sp>
      <p:pic>
        <p:nvPicPr>
          <p:cNvPr id="6" name="Content Placeholder 5" descr="tree 6.pn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>
          <a:xfrm>
            <a:off x="92481" y="2057400"/>
            <a:ext cx="4403319" cy="3335305"/>
          </a:xfrm>
        </p:spPr>
      </p:pic>
      <p:pic>
        <p:nvPicPr>
          <p:cNvPr id="7" name="Content Placeholder 6" descr="tree 6.png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>
          <a:xfrm>
            <a:off x="4648199" y="2057400"/>
            <a:ext cx="4403319" cy="3335305"/>
          </a:xfrm>
        </p:spPr>
      </p:pic>
      <p:sp>
        <p:nvSpPr>
          <p:cNvPr id="8" name="5-Point Star 7"/>
          <p:cNvSpPr/>
          <p:nvPr/>
        </p:nvSpPr>
        <p:spPr>
          <a:xfrm>
            <a:off x="3505200" y="2133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533400" y="22098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09800" y="243840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?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247900" y="2857500"/>
            <a:ext cx="1524000" cy="9906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" y="2590800"/>
            <a:ext cx="1981200" cy="15240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/>
          <p:nvPr/>
        </p:nvSpPr>
        <p:spPr>
          <a:xfrm>
            <a:off x="3352800" y="38862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209800" y="2514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077200" y="21336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n 25"/>
          <p:cNvSpPr/>
          <p:nvPr/>
        </p:nvSpPr>
        <p:spPr>
          <a:xfrm>
            <a:off x="5029200" y="2133600"/>
            <a:ext cx="381000" cy="381000"/>
          </a:xfrm>
          <a:prstGeom prst="sun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6819900" y="2857500"/>
            <a:ext cx="1447800" cy="9144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53000" y="2590800"/>
            <a:ext cx="1981200" cy="15240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848600" y="3886200"/>
            <a:ext cx="30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?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81800" y="2514600"/>
            <a:ext cx="351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?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0" grpId="1"/>
      <p:bldP spid="16" grpId="0" animBg="1"/>
      <p:bldP spid="23" grpId="0" animBg="1"/>
      <p:bldP spid="25" grpId="0" animBg="1"/>
      <p:bldP spid="26" grpId="0" animBg="1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Analogues</a:t>
            </a:r>
            <a:endParaRPr lang="en-US" dirty="0"/>
          </a:p>
        </p:txBody>
      </p:sp>
      <p:pic>
        <p:nvPicPr>
          <p:cNvPr id="7" name="Content Placeholder 6" descr="black rhinoceros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>
          <a:xfrm>
            <a:off x="-32808" y="2032794"/>
            <a:ext cx="4604808" cy="3453606"/>
          </a:xfrm>
        </p:spPr>
      </p:pic>
      <p:pic>
        <p:nvPicPr>
          <p:cNvPr id="6" name="Content Placeholder 5" descr="pentaceratops.jpg"/>
          <p:cNvPicPr>
            <a:picLocks noGrp="1" noChangeAspect="1"/>
          </p:cNvPicPr>
          <p:nvPr>
            <p:ph sz="half" idx="2"/>
          </p:nvPr>
        </p:nvPicPr>
        <p:blipFill>
          <a:blip r:embed="rId4" cstate="screen"/>
          <a:stretch>
            <a:fillRect/>
          </a:stretch>
        </p:blipFill>
        <p:spPr>
          <a:xfrm>
            <a:off x="4572000" y="1965444"/>
            <a:ext cx="4572000" cy="3614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98637"/>
            <a:ext cx="4343400" cy="4525963"/>
          </a:xfrm>
        </p:spPr>
        <p:txBody>
          <a:bodyPr/>
          <a:lstStyle/>
          <a:p>
            <a:r>
              <a:rPr lang="en-US" dirty="0" smtClean="0"/>
              <a:t>Math/physics/engineering</a:t>
            </a:r>
          </a:p>
          <a:p>
            <a:r>
              <a:rPr lang="en-US" dirty="0" smtClean="0"/>
              <a:t>External &amp; internal morphology</a:t>
            </a:r>
          </a:p>
          <a:p>
            <a:r>
              <a:rPr lang="en-US" dirty="0" smtClean="0"/>
              <a:t>Sets limits on behaviors</a:t>
            </a:r>
          </a:p>
          <a:p>
            <a:r>
              <a:rPr lang="en-US" dirty="0" smtClean="0"/>
              <a:t>Lack of soft tissue &amp; microscopic structure =&gt; rough estimate</a:t>
            </a:r>
          </a:p>
        </p:txBody>
      </p:sp>
      <p:pic>
        <p:nvPicPr>
          <p:cNvPr id="5" name="Content Placeholder 4" descr="wm.jpg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>
          <a:xfrm>
            <a:off x="4572000" y="1905000"/>
            <a:ext cx="4572000" cy="342007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 sections</a:t>
            </a:r>
          </a:p>
          <a:p>
            <a:endParaRPr lang="en-US" dirty="0" smtClean="0"/>
          </a:p>
          <a:p>
            <a:r>
              <a:rPr lang="en-US" dirty="0" smtClean="0"/>
              <a:t>Molecular evidence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301511"/>
            <a:ext cx="9144000" cy="4254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905000"/>
            <a:ext cx="914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Thin Sections: Sampling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Ideal scenario: every bone in a complete individual, large numbers of individuals from every age group, both genders &amp; across range</a:t>
            </a:r>
          </a:p>
          <a:p>
            <a:r>
              <a:rPr lang="en-US" dirty="0" smtClean="0"/>
              <a:t>Reality: fragmentary remains; species w/ limited </a:t>
            </a:r>
            <a:r>
              <a:rPr lang="en-US" dirty="0" err="1" smtClean="0"/>
              <a:t>occurences</a:t>
            </a:r>
            <a:r>
              <a:rPr lang="en-US" dirty="0" smtClean="0"/>
              <a:t>; large specimens</a:t>
            </a:r>
          </a:p>
          <a:p>
            <a:r>
              <a:rPr lang="en-US" dirty="0" smtClean="0"/>
              <a:t>Compromise: sample key bones from partial skeletons of common species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Microscopes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Light microscopes (transmitted/polarized)</a:t>
            </a:r>
          </a:p>
          <a:p>
            <a:pPr lvl="1"/>
            <a:r>
              <a:rPr lang="en-US" dirty="0" smtClean="0"/>
              <a:t>Presence/absence tissue types</a:t>
            </a:r>
          </a:p>
          <a:p>
            <a:pPr lvl="1"/>
            <a:r>
              <a:rPr lang="en-US" dirty="0" smtClean="0"/>
              <a:t>Size, density &amp; orientation of structures</a:t>
            </a:r>
          </a:p>
          <a:p>
            <a:pPr lvl="1"/>
            <a:r>
              <a:rPr lang="en-US" dirty="0" smtClean="0"/>
              <a:t>Crystalline orientation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Electron microscopes</a:t>
            </a:r>
          </a:p>
          <a:p>
            <a:pPr lvl="1"/>
            <a:r>
              <a:rPr lang="en-US" dirty="0" smtClean="0"/>
              <a:t>Surface morphology (crystalline structure/orientation of teeth &amp; egg shells</a:t>
            </a:r>
          </a:p>
          <a:p>
            <a:pPr lvl="1"/>
            <a:r>
              <a:rPr lang="en-US" dirty="0" smtClean="0"/>
              <a:t>Elemental components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52999" y="4038600"/>
            <a:ext cx="390334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Biologic molecules</a:t>
            </a:r>
          </a:p>
          <a:p>
            <a:pPr lvl="1"/>
            <a:r>
              <a:rPr lang="en-US" dirty="0" smtClean="0"/>
              <a:t>Mostly amino acids, protein, &amp; lipids</a:t>
            </a:r>
          </a:p>
          <a:p>
            <a:pPr lvl="1"/>
            <a:r>
              <a:rPr lang="en-US" dirty="0" smtClean="0"/>
              <a:t>Contamination is a problem</a:t>
            </a:r>
          </a:p>
          <a:p>
            <a:pPr lvl="1"/>
            <a:r>
              <a:rPr lang="en-US" dirty="0" smtClean="0"/>
              <a:t>Compare similarities w/ living </a:t>
            </a:r>
            <a:r>
              <a:rPr lang="en-US" dirty="0" err="1" smtClean="0"/>
              <a:t>taxa</a:t>
            </a:r>
            <a:endParaRPr lang="en-US" dirty="0" smtClean="0"/>
          </a:p>
          <a:p>
            <a:r>
              <a:rPr lang="en-US" dirty="0" smtClean="0"/>
              <a:t>Isotopes</a:t>
            </a:r>
          </a:p>
          <a:p>
            <a:pPr lvl="1"/>
            <a:r>
              <a:rPr lang="en-US" dirty="0" smtClean="0"/>
              <a:t>Stable isotopes</a:t>
            </a:r>
          </a:p>
          <a:p>
            <a:pPr lvl="1"/>
            <a:r>
              <a:rPr lang="en-US" dirty="0" smtClean="0"/>
              <a:t>O, C, N</a:t>
            </a:r>
          </a:p>
          <a:p>
            <a:pPr lvl="1"/>
            <a:r>
              <a:rPr lang="en-US" dirty="0" smtClean="0"/>
              <a:t>Contamination is a problem</a:t>
            </a:r>
          </a:p>
          <a:p>
            <a:pPr lvl="1"/>
            <a:r>
              <a:rPr lang="en-US" dirty="0" smtClean="0"/>
              <a:t>Diet, temperature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Selecting one type of dinosaur as an example: What types of evidence might be used to learn more about it and what kinds of things might you expect to learn from each line of evidence?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 4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0" y="196798"/>
            <a:ext cx="8229600" cy="62335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1219200"/>
            <a:ext cx="1828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5800" y="2178266"/>
            <a:ext cx="7779610" cy="467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43962" y="0"/>
            <a:ext cx="9187962" cy="318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 4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0" y="196798"/>
            <a:ext cx="8229600" cy="62335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685800"/>
            <a:ext cx="1905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51851"/>
            <a:ext cx="9144000" cy="327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429485"/>
            <a:ext cx="9144000" cy="327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 4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0" y="196798"/>
            <a:ext cx="8229600" cy="62335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0" y="1295400"/>
            <a:ext cx="1524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905761"/>
            <a:ext cx="9144000" cy="395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144000" cy="324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 4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0" y="196798"/>
            <a:ext cx="8229600" cy="6233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9000" y="2819400"/>
            <a:ext cx="1447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968985"/>
            <a:ext cx="9144000" cy="292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1752600" cy="203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31927" y="0"/>
            <a:ext cx="181207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752600" y="0"/>
            <a:ext cx="1676399" cy="196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105400" y="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429000" y="0"/>
            <a:ext cx="171704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0" y="4854697"/>
            <a:ext cx="2133600" cy="200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400800" y="4855986"/>
            <a:ext cx="2743200" cy="20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819400" y="4837689"/>
            <a:ext cx="3200400" cy="202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301511"/>
            <a:ext cx="9144000" cy="4254977"/>
          </a:xfrm>
          <a:prstGeom prst="rect">
            <a:avLst/>
          </a:prstGeom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321242">
            <a:off x="4793429" y="-542092"/>
            <a:ext cx="36480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71600" y="1905000"/>
            <a:ext cx="1295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581400"/>
            <a:ext cx="744681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4191000" cy="397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e 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301511"/>
            <a:ext cx="9144000" cy="4254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1905000"/>
            <a:ext cx="68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584</Words>
  <Application>Microsoft Office PowerPoint</Application>
  <PresentationFormat>On-screen Show (4:3)</PresentationFormat>
  <Paragraphs>121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Dinosaur Bones Discovered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Reconstructing Dinosaurs: Evidence</vt:lpstr>
      <vt:lpstr>Geologic Context</vt:lpstr>
      <vt:lpstr>Overall Morphology</vt:lpstr>
      <vt:lpstr>Extant Phylogenetic Bracket</vt:lpstr>
      <vt:lpstr>Analogues</vt:lpstr>
      <vt:lpstr>Mechanical Studies</vt:lpstr>
      <vt:lpstr>Microscopic Evidence</vt:lpstr>
      <vt:lpstr>Thin Sections: Sampling</vt:lpstr>
      <vt:lpstr>Microscopes</vt:lpstr>
      <vt:lpstr>Molecular Data</vt:lpstr>
      <vt:lpstr>Question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Dinosaur Bones Discovered</dc:title>
  <dc:creator>Lauren</dc:creator>
  <cp:lastModifiedBy>Rega</cp:lastModifiedBy>
  <cp:revision>186</cp:revision>
  <dcterms:created xsi:type="dcterms:W3CDTF">2011-01-25T20:47:04Z</dcterms:created>
  <dcterms:modified xsi:type="dcterms:W3CDTF">2011-02-07T17:50:29Z</dcterms:modified>
</cp:coreProperties>
</file>