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D0E9-260E-4408-8DF5-9243677868B5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AAF9-7C53-4B23-A37A-89AA7462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3/33/BaronNopcs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 Dinosaurs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Alyse</a:t>
            </a:r>
            <a:r>
              <a:rPr lang="en-US" dirty="0" smtClean="0"/>
              <a:t> </a:t>
            </a:r>
            <a:r>
              <a:rPr lang="en-US" dirty="0" err="1" smtClean="0"/>
              <a:t>Huisken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Nicole Sparks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age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Majority fossilized embryonic dinosaur skeletons are of late-stage embryos</a:t>
            </a:r>
          </a:p>
          <a:p>
            <a:pPr lvl="1"/>
            <a:r>
              <a:rPr lang="en-US" dirty="0" smtClean="0"/>
              <a:t>There are several  fossilized embryonic growth stages</a:t>
            </a:r>
          </a:p>
          <a:p>
            <a:r>
              <a:rPr lang="en-US" dirty="0" err="1" smtClean="0"/>
              <a:t>Sauropod</a:t>
            </a:r>
            <a:r>
              <a:rPr lang="en-US" dirty="0" smtClean="0"/>
              <a:t> </a:t>
            </a:r>
            <a:r>
              <a:rPr lang="en-US" dirty="0" err="1" smtClean="0"/>
              <a:t>Auca</a:t>
            </a:r>
            <a:r>
              <a:rPr lang="en-US" dirty="0" smtClean="0"/>
              <a:t> </a:t>
            </a:r>
            <a:r>
              <a:rPr lang="en-US" dirty="0" err="1" smtClean="0"/>
              <a:t>Mahuevo</a:t>
            </a:r>
            <a:r>
              <a:rPr lang="en-US" dirty="0" smtClean="0"/>
              <a:t>, Argentina</a:t>
            </a:r>
          </a:p>
          <a:p>
            <a:pPr lvl="1"/>
            <a:r>
              <a:rPr lang="en-US" dirty="0" smtClean="0"/>
              <a:t>Early stages of development</a:t>
            </a:r>
          </a:p>
          <a:p>
            <a:pPr lvl="2"/>
            <a:r>
              <a:rPr lang="en-US" dirty="0" smtClean="0"/>
              <a:t>Initial stage of </a:t>
            </a:r>
            <a:r>
              <a:rPr lang="en-US" dirty="0" err="1" smtClean="0"/>
              <a:t>diaphyseal</a:t>
            </a:r>
            <a:r>
              <a:rPr lang="en-US" dirty="0" smtClean="0"/>
              <a:t> ossification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Composition of woven bone used to determine development stage</a:t>
            </a:r>
          </a:p>
          <a:p>
            <a:pPr lvl="1"/>
            <a:r>
              <a:rPr lang="en-US" dirty="0" smtClean="0"/>
              <a:t>Bone from Alberta older than </a:t>
            </a:r>
            <a:r>
              <a:rPr lang="en-US" i="1" dirty="0" err="1" smtClean="0"/>
              <a:t>Hypacrosaurus</a:t>
            </a:r>
            <a:r>
              <a:rPr lang="en-US" dirty="0" smtClean="0"/>
              <a:t> by Horner and Currie</a:t>
            </a:r>
          </a:p>
          <a:p>
            <a:r>
              <a:rPr lang="en-US" i="1" dirty="0" err="1" smtClean="0"/>
              <a:t>Gobipteryx</a:t>
            </a:r>
            <a:r>
              <a:rPr lang="en-US" i="1" dirty="0" smtClean="0"/>
              <a:t>,</a:t>
            </a:r>
            <a:r>
              <a:rPr lang="en-US" dirty="0" smtClean="0"/>
              <a:t> 2 specimens in different stages of embryogenesis</a:t>
            </a:r>
          </a:p>
          <a:p>
            <a:pPr lvl="1"/>
            <a:r>
              <a:rPr lang="en-US" dirty="0" smtClean="0"/>
              <a:t>showed a more developed </a:t>
            </a:r>
            <a:r>
              <a:rPr lang="en-US" dirty="0" err="1" smtClean="0"/>
              <a:t>fibrolamellar</a:t>
            </a:r>
            <a:r>
              <a:rPr lang="en-US" dirty="0" smtClean="0"/>
              <a:t> bone compared to the </a:t>
            </a:r>
            <a:r>
              <a:rPr lang="en-US" i="1" dirty="0" err="1" smtClean="0"/>
              <a:t>Hypacrosaurus</a:t>
            </a:r>
            <a:endParaRPr lang="en-US" dirty="0"/>
          </a:p>
          <a:p>
            <a:pPr lvl="1"/>
            <a:r>
              <a:rPr lang="en-US" dirty="0" smtClean="0"/>
              <a:t>Their growth strategies can be different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age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Kitching</a:t>
            </a:r>
            <a:r>
              <a:rPr lang="en-US" dirty="0" smtClean="0"/>
              <a:t> (1976) collected 10 dinosaur eggs and assigned them to </a:t>
            </a:r>
            <a:r>
              <a:rPr lang="en-US" i="1" dirty="0" err="1" smtClean="0"/>
              <a:t>Massospondylus</a:t>
            </a:r>
            <a:r>
              <a:rPr lang="en-US" i="1" dirty="0" smtClean="0"/>
              <a:t> </a:t>
            </a:r>
            <a:r>
              <a:rPr lang="en-US" dirty="0" smtClean="0"/>
              <a:t>(79)</a:t>
            </a:r>
          </a:p>
          <a:p>
            <a:pPr lvl="1"/>
            <a:r>
              <a:rPr lang="en-US" dirty="0" err="1" smtClean="0"/>
              <a:t>Chinsamy</a:t>
            </a:r>
            <a:r>
              <a:rPr lang="en-US" dirty="0" smtClean="0"/>
              <a:t> and </a:t>
            </a:r>
            <a:r>
              <a:rPr lang="en-US" dirty="0" err="1" smtClean="0"/>
              <a:t>Kitching</a:t>
            </a:r>
            <a:r>
              <a:rPr lang="en-US" dirty="0" smtClean="0"/>
              <a:t> used CT scans (1999)</a:t>
            </a:r>
          </a:p>
          <a:p>
            <a:r>
              <a:rPr lang="en-US" dirty="0" smtClean="0"/>
              <a:t>New preparations by Robert </a:t>
            </a:r>
            <a:r>
              <a:rPr lang="en-US" dirty="0" err="1" smtClean="0"/>
              <a:t>Reisz</a:t>
            </a:r>
            <a:r>
              <a:rPr lang="en-US" dirty="0" smtClean="0"/>
              <a:t> revealed articulated embryonic skeletons (2010)</a:t>
            </a:r>
          </a:p>
          <a:p>
            <a:pPr lvl="1"/>
            <a:r>
              <a:rPr lang="en-US" dirty="0" smtClean="0"/>
              <a:t>Close to hatching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191000" cy="324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age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r>
              <a:rPr lang="en-US" dirty="0" err="1" smtClean="0"/>
              <a:t>Auca</a:t>
            </a:r>
            <a:r>
              <a:rPr lang="en-US" dirty="0" smtClean="0"/>
              <a:t> </a:t>
            </a:r>
            <a:r>
              <a:rPr lang="en-US" dirty="0" err="1" smtClean="0"/>
              <a:t>Mahuevo</a:t>
            </a:r>
            <a:r>
              <a:rPr lang="en-US" dirty="0" smtClean="0"/>
              <a:t> embryos also had skin impressions preserved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osteoderms</a:t>
            </a:r>
            <a:endParaRPr lang="en-US" dirty="0" smtClean="0"/>
          </a:p>
          <a:p>
            <a:pPr lvl="1"/>
            <a:r>
              <a:rPr lang="en-US" dirty="0" smtClean="0"/>
              <a:t>Develop post-hatching</a:t>
            </a:r>
          </a:p>
          <a:p>
            <a:endParaRPr lang="en-US" dirty="0"/>
          </a:p>
        </p:txBody>
      </p:sp>
      <p:pic>
        <p:nvPicPr>
          <p:cNvPr id="5" name="Content Placeholder 4" descr="sauroskinim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191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Posthatching</a:t>
            </a:r>
            <a:r>
              <a:rPr lang="en-US" dirty="0" smtClean="0"/>
              <a:t>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Horner and </a:t>
            </a:r>
            <a:r>
              <a:rPr lang="en-US" dirty="0" err="1" smtClean="0"/>
              <a:t>Makela</a:t>
            </a:r>
            <a:r>
              <a:rPr lang="en-US" dirty="0" smtClean="0"/>
              <a:t> suggested </a:t>
            </a:r>
            <a:r>
              <a:rPr lang="en-US" i="1" dirty="0" err="1" smtClean="0"/>
              <a:t>Maiasaura</a:t>
            </a:r>
            <a:r>
              <a:rPr lang="en-US" dirty="0" smtClean="0"/>
              <a:t> parents cared for their young (</a:t>
            </a:r>
            <a:r>
              <a:rPr lang="en-US" dirty="0" err="1" smtClean="0"/>
              <a:t>altricial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Unfinished </a:t>
            </a:r>
            <a:r>
              <a:rPr lang="en-US" dirty="0" err="1" smtClean="0"/>
              <a:t>articular</a:t>
            </a:r>
            <a:r>
              <a:rPr lang="en-US" dirty="0" smtClean="0"/>
              <a:t> ends</a:t>
            </a:r>
          </a:p>
          <a:p>
            <a:r>
              <a:rPr lang="en-US" dirty="0" smtClean="0"/>
              <a:t>Wear facets on teeth</a:t>
            </a:r>
          </a:p>
          <a:p>
            <a:r>
              <a:rPr lang="en-US" i="1" dirty="0" err="1" smtClean="0"/>
              <a:t>Troodon</a:t>
            </a:r>
            <a:r>
              <a:rPr lang="en-US" dirty="0" smtClean="0"/>
              <a:t> considered </a:t>
            </a:r>
            <a:r>
              <a:rPr lang="en-US" dirty="0" err="1" smtClean="0"/>
              <a:t>precocial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495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Crocodile wear facets develop within the egg</a:t>
            </a:r>
          </a:p>
          <a:p>
            <a:r>
              <a:rPr lang="en-US" dirty="0" err="1" smtClean="0"/>
              <a:t>Altricial</a:t>
            </a:r>
            <a:r>
              <a:rPr lang="en-US" dirty="0" smtClean="0"/>
              <a:t> birds remove shells; not seen in </a:t>
            </a:r>
            <a:r>
              <a:rPr lang="en-US" i="1" dirty="0" err="1" smtClean="0"/>
              <a:t>Maiasaura</a:t>
            </a:r>
            <a:endParaRPr lang="en-US" dirty="0" smtClean="0"/>
          </a:p>
          <a:p>
            <a:r>
              <a:rPr lang="en-US" dirty="0" err="1" smtClean="0"/>
              <a:t>Barreto</a:t>
            </a:r>
            <a:r>
              <a:rPr lang="en-US" dirty="0" smtClean="0"/>
              <a:t> showed </a:t>
            </a:r>
            <a:r>
              <a:rPr lang="en-US" i="1" dirty="0" err="1" smtClean="0"/>
              <a:t>Maiasaura</a:t>
            </a:r>
            <a:r>
              <a:rPr lang="en-US" dirty="0"/>
              <a:t> </a:t>
            </a:r>
            <a:r>
              <a:rPr lang="en-US" dirty="0" err="1" smtClean="0"/>
              <a:t>articular</a:t>
            </a:r>
            <a:r>
              <a:rPr lang="en-US" dirty="0" smtClean="0"/>
              <a:t> ends was similar to </a:t>
            </a:r>
            <a:r>
              <a:rPr lang="en-US" dirty="0" err="1" smtClean="0"/>
              <a:t>precocial</a:t>
            </a:r>
            <a:r>
              <a:rPr lang="en-US" dirty="0" smtClean="0"/>
              <a:t> 2-week old chicks</a:t>
            </a:r>
          </a:p>
          <a:p>
            <a:r>
              <a:rPr lang="en-US" dirty="0" err="1" smtClean="0"/>
              <a:t>Geist</a:t>
            </a:r>
            <a:r>
              <a:rPr lang="en-US" dirty="0" smtClean="0"/>
              <a:t> and Jones proposed the degree of ossification of the pelvic girdle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Hatchling vs. Juvenile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Hatchling</a:t>
            </a:r>
          </a:p>
          <a:p>
            <a:pPr lvl="1"/>
            <a:r>
              <a:rPr lang="en-US" dirty="0" smtClean="0"/>
              <a:t>Fragile and spongy appearance</a:t>
            </a:r>
          </a:p>
          <a:p>
            <a:r>
              <a:rPr lang="en-US" dirty="0" smtClean="0"/>
              <a:t>Juvenile</a:t>
            </a:r>
          </a:p>
          <a:p>
            <a:pPr lvl="1"/>
            <a:r>
              <a:rPr lang="en-US" dirty="0" smtClean="0"/>
              <a:t>lack fusion of skeletal elements, large braincase, orbits and short snout</a:t>
            </a:r>
          </a:p>
          <a:p>
            <a:r>
              <a:rPr lang="en-US" dirty="0" smtClean="0"/>
              <a:t>Extensive study in the timing of skeletal fusion</a:t>
            </a:r>
          </a:p>
          <a:p>
            <a:pPr lvl="1"/>
            <a:r>
              <a:rPr lang="en-US" dirty="0" err="1" smtClean="0"/>
              <a:t>Brochu</a:t>
            </a:r>
            <a:r>
              <a:rPr lang="en-US" dirty="0" smtClean="0"/>
              <a:t> on crocodiles</a:t>
            </a:r>
          </a:p>
          <a:p>
            <a:pPr lvl="2"/>
            <a:r>
              <a:rPr lang="en-US" dirty="0" err="1" smtClean="0"/>
              <a:t>Neurocentral</a:t>
            </a:r>
            <a:r>
              <a:rPr lang="en-US" dirty="0" smtClean="0"/>
              <a:t> sutures</a:t>
            </a:r>
          </a:p>
          <a:p>
            <a:pPr lvl="2"/>
            <a:r>
              <a:rPr lang="en-US" dirty="0" smtClean="0"/>
              <a:t>Sexual maturity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6482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Periosteal</a:t>
            </a:r>
            <a:r>
              <a:rPr lang="en-US" dirty="0" smtClean="0"/>
              <a:t> aging of </a:t>
            </a:r>
            <a:r>
              <a:rPr lang="en-US" dirty="0" err="1" smtClean="0"/>
              <a:t>ceratopsian</a:t>
            </a:r>
            <a:endParaRPr lang="en-US" dirty="0" smtClean="0"/>
          </a:p>
          <a:p>
            <a:r>
              <a:rPr lang="en-US" dirty="0" smtClean="0"/>
              <a:t>Juvenile skulls have parallel striations</a:t>
            </a:r>
          </a:p>
          <a:p>
            <a:r>
              <a:rPr lang="en-US" dirty="0" err="1" smtClean="0"/>
              <a:t>Subadults</a:t>
            </a:r>
            <a:r>
              <a:rPr lang="en-US" dirty="0" smtClean="0"/>
              <a:t> have mixture of striated, mottled and </a:t>
            </a:r>
            <a:r>
              <a:rPr lang="en-US" dirty="0" err="1" smtClean="0"/>
              <a:t>nonstriated</a:t>
            </a:r>
            <a:r>
              <a:rPr lang="en-US" dirty="0" smtClean="0"/>
              <a:t> bone textures</a:t>
            </a:r>
          </a:p>
          <a:p>
            <a:r>
              <a:rPr lang="en-US" dirty="0" smtClean="0"/>
              <a:t>Adults have no striations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Several complete growth series that have led to the understanding of how dinosaurs grew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Bone Tissue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Horner and colleagues did a study on embryonic and </a:t>
            </a:r>
            <a:r>
              <a:rPr lang="en-US" dirty="0" err="1" smtClean="0"/>
              <a:t>perinatal</a:t>
            </a:r>
            <a:r>
              <a:rPr lang="en-US" dirty="0" smtClean="0"/>
              <a:t> dinosaurs, living birds and modern reptiles</a:t>
            </a:r>
          </a:p>
          <a:p>
            <a:pPr lvl="1"/>
            <a:r>
              <a:rPr lang="en-US" dirty="0" smtClean="0"/>
              <a:t>55 day old snapping turtle showed thin-walled limb bones, 12% porosity, no </a:t>
            </a:r>
            <a:r>
              <a:rPr lang="en-US" dirty="0" err="1" smtClean="0"/>
              <a:t>fibrolamellar</a:t>
            </a:r>
            <a:r>
              <a:rPr lang="en-US" dirty="0" smtClean="0"/>
              <a:t> bone</a:t>
            </a:r>
          </a:p>
          <a:p>
            <a:pPr lvl="1"/>
            <a:r>
              <a:rPr lang="en-US" dirty="0" smtClean="0"/>
              <a:t>Full-term embryonic alligator had </a:t>
            </a:r>
            <a:r>
              <a:rPr lang="en-US" dirty="0" err="1" smtClean="0"/>
              <a:t>simialr</a:t>
            </a:r>
            <a:r>
              <a:rPr lang="en-US" dirty="0" smtClean="0"/>
              <a:t> tissue to the turtle 14% porosity , some </a:t>
            </a:r>
            <a:r>
              <a:rPr lang="en-US" dirty="0" err="1" smtClean="0"/>
              <a:t>fibrolamellar</a:t>
            </a:r>
            <a:r>
              <a:rPr lang="en-US" dirty="0" smtClean="0"/>
              <a:t> bone</a:t>
            </a:r>
          </a:p>
          <a:p>
            <a:pPr lvl="1"/>
            <a:r>
              <a:rPr lang="en-US" dirty="0" smtClean="0"/>
              <a:t>&lt;1yr alligators have 4% porosity</a:t>
            </a:r>
          </a:p>
          <a:p>
            <a:r>
              <a:rPr lang="en-US" dirty="0" smtClean="0"/>
              <a:t>Did not account for variation in porosity from the </a:t>
            </a:r>
            <a:r>
              <a:rPr lang="en-US" dirty="0" err="1" smtClean="0"/>
              <a:t>compacta</a:t>
            </a:r>
            <a:r>
              <a:rPr lang="en-US" dirty="0" smtClean="0"/>
              <a:t> to the </a:t>
            </a:r>
            <a:r>
              <a:rPr lang="en-US" dirty="0" err="1" smtClean="0"/>
              <a:t>perimedullary</a:t>
            </a:r>
            <a:r>
              <a:rPr lang="en-US" dirty="0" smtClean="0"/>
              <a:t> 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CAEPW7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28600"/>
            <a:ext cx="1447800" cy="2153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Growing Tall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did dinosaur femora grow?</a:t>
            </a:r>
          </a:p>
          <a:p>
            <a:pPr>
              <a:buNone/>
            </a:pPr>
            <a:r>
              <a:rPr lang="en-US" dirty="0" smtClean="0"/>
              <a:t>Need to study the </a:t>
            </a:r>
            <a:r>
              <a:rPr lang="en-US" dirty="0" err="1" smtClean="0"/>
              <a:t>articular</a:t>
            </a:r>
            <a:r>
              <a:rPr lang="en-US" dirty="0" smtClean="0"/>
              <a:t> ends.</a:t>
            </a:r>
          </a:p>
          <a:p>
            <a:r>
              <a:rPr lang="en-US" dirty="0" smtClean="0"/>
              <a:t>The amount of calcified cartilage in the ends the long bone is an assessment of growth</a:t>
            </a:r>
          </a:p>
          <a:p>
            <a:r>
              <a:rPr lang="en-US" dirty="0" smtClean="0"/>
              <a:t>Reid, proposed the ends of young long bones look like the </a:t>
            </a:r>
            <a:r>
              <a:rPr lang="en-US" dirty="0" err="1" smtClean="0"/>
              <a:t>articular</a:t>
            </a:r>
            <a:r>
              <a:rPr lang="en-US" dirty="0" smtClean="0"/>
              <a:t> ends</a:t>
            </a:r>
          </a:p>
          <a:p>
            <a:pPr lvl="1"/>
            <a:r>
              <a:rPr lang="en-US" dirty="0" smtClean="0"/>
              <a:t>Similar to crocodiles and have indeterminate growth</a:t>
            </a:r>
          </a:p>
          <a:p>
            <a:r>
              <a:rPr lang="en-US" dirty="0" smtClean="0"/>
              <a:t>Should always see calcified growth in the ends of long bones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754563"/>
          </a:xfrm>
        </p:spPr>
        <p:txBody>
          <a:bodyPr/>
          <a:lstStyle/>
          <a:p>
            <a:r>
              <a:rPr lang="en-US" dirty="0" smtClean="0"/>
              <a:t>More research is required to determine if dinosaurs grew more like crocodiles or birds</a:t>
            </a:r>
          </a:p>
          <a:p>
            <a:r>
              <a:rPr lang="en-US" dirty="0" smtClean="0"/>
              <a:t>Horner and colleagues found that </a:t>
            </a:r>
            <a:r>
              <a:rPr lang="en-US" i="1" dirty="0" err="1" smtClean="0"/>
              <a:t>Troodon</a:t>
            </a:r>
            <a:r>
              <a:rPr lang="en-US" dirty="0" smtClean="0"/>
              <a:t> showed no secondary ossification center and thick pads of calcified cartilage penetrated by bone marrow tubules</a:t>
            </a:r>
          </a:p>
          <a:p>
            <a:r>
              <a:rPr lang="en-US" dirty="0" smtClean="0"/>
              <a:t>Suggested cartilage canals are like modern birds and for rapid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Ontogenetic Study in Bone Microstructure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first study to use bone histology to determine ontogenetic status was in 1933 by Baron Francis </a:t>
            </a:r>
            <a:r>
              <a:rPr lang="en-US" dirty="0" err="1" smtClean="0"/>
              <a:t>Nopsca</a:t>
            </a:r>
            <a:r>
              <a:rPr lang="en-US" dirty="0" smtClean="0"/>
              <a:t> and </a:t>
            </a:r>
            <a:r>
              <a:rPr lang="en-US" dirty="0" err="1" smtClean="0"/>
              <a:t>Heidsieck</a:t>
            </a:r>
            <a:endParaRPr lang="en-US" dirty="0" smtClean="0"/>
          </a:p>
          <a:p>
            <a:r>
              <a:rPr lang="en-US" dirty="0" err="1" smtClean="0"/>
              <a:t>Nopsca</a:t>
            </a:r>
            <a:r>
              <a:rPr lang="en-US" dirty="0" smtClean="0"/>
              <a:t> looked at a sections of a </a:t>
            </a:r>
            <a:r>
              <a:rPr lang="en-US" dirty="0" err="1" smtClean="0"/>
              <a:t>Tetragonosaurus</a:t>
            </a:r>
            <a:r>
              <a:rPr lang="en-US" dirty="0" smtClean="0"/>
              <a:t> rib and determined it was similar to that of a </a:t>
            </a:r>
            <a:r>
              <a:rPr lang="en-US" dirty="0" err="1" smtClean="0"/>
              <a:t>semiadult</a:t>
            </a:r>
            <a:r>
              <a:rPr lang="en-US" dirty="0" smtClean="0"/>
              <a:t> of other species, therefore determining it to be a juvenile</a:t>
            </a:r>
          </a:p>
          <a:p>
            <a:r>
              <a:rPr lang="en-US" dirty="0" smtClean="0"/>
              <a:t>In 1975 Peter Dodson found that </a:t>
            </a:r>
            <a:r>
              <a:rPr lang="en-US" dirty="0" err="1" smtClean="0"/>
              <a:t>Tetragonosaurus</a:t>
            </a:r>
            <a:r>
              <a:rPr lang="en-US" dirty="0" smtClean="0"/>
              <a:t> to be a juvenile </a:t>
            </a:r>
            <a:r>
              <a:rPr lang="en-US" dirty="0" err="1" smtClean="0"/>
              <a:t>Corythosaurus</a:t>
            </a:r>
            <a:endParaRPr lang="en-US" dirty="0"/>
          </a:p>
        </p:txBody>
      </p:sp>
      <p:pic>
        <p:nvPicPr>
          <p:cNvPr id="18436" name="Picture 4" descr="File:BaronNopc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1755373" cy="2628901"/>
          </a:xfrm>
          <a:prstGeom prst="rect">
            <a:avLst/>
          </a:prstGeom>
          <a:noFill/>
        </p:spPr>
      </p:pic>
      <p:pic>
        <p:nvPicPr>
          <p:cNvPr id="18434" name="Picture 2" descr="http://www.wikidino.com/wp-content/uploads/Corythosaurus-Michael-Skripni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978275" cy="304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Dinosaur Ontogeny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perform a study to understand dinosaur ontogeny specimens would be needed from each species of dinosaur</a:t>
            </a:r>
          </a:p>
          <a:p>
            <a:r>
              <a:rPr lang="en-US" dirty="0" smtClean="0"/>
              <a:t>Also the study would need to look at sections of the entire skeleton of members of each species from embryos to mature adults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life history begins with conception and ends with death</a:t>
            </a:r>
          </a:p>
          <a:p>
            <a:pPr lvl="1"/>
            <a:r>
              <a:rPr lang="en-US" dirty="0" smtClean="0"/>
              <a:t>Growth stages are observable for extant populations</a:t>
            </a:r>
          </a:p>
          <a:p>
            <a:pPr lvl="1"/>
            <a:r>
              <a:rPr lang="en-US" dirty="0" smtClean="0"/>
              <a:t>Difficult to observe for fossil animals</a:t>
            </a:r>
          </a:p>
          <a:p>
            <a:r>
              <a:rPr lang="en-US" dirty="0" smtClean="0"/>
              <a:t>It is assumed Dinosaur development had a similar pattern to birds and crocodilians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Debate on Longevity and Growth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Longevity and growth rates of dinosaurs were highly debated and based on theoretical models</a:t>
            </a:r>
          </a:p>
          <a:p>
            <a:r>
              <a:rPr lang="en-US" dirty="0" smtClean="0"/>
              <a:t>Estimates of time required to reach maturity varied from very rapid growth (Greg Paul) to about 60 years (Ted Case)</a:t>
            </a:r>
          </a:p>
          <a:p>
            <a:r>
              <a:rPr lang="en-US" dirty="0" smtClean="0"/>
              <a:t>In between was Arthur Dunham who estimated growth to adult size for a large </a:t>
            </a:r>
            <a:r>
              <a:rPr lang="en-US" dirty="0" err="1" smtClean="0"/>
              <a:t>hadrosaur</a:t>
            </a:r>
            <a:r>
              <a:rPr lang="en-US" dirty="0" smtClean="0"/>
              <a:t> and other large dinosaurs to be about 10 to 12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Syntarsus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971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Sections of the “neutral zone” in the </a:t>
            </a:r>
            <a:r>
              <a:rPr lang="en-US" dirty="0" err="1" smtClean="0"/>
              <a:t>midshaft</a:t>
            </a:r>
            <a:r>
              <a:rPr lang="en-US" dirty="0" smtClean="0"/>
              <a:t> region of the femora of twelve </a:t>
            </a:r>
            <a:r>
              <a:rPr lang="en-US" dirty="0" err="1" smtClean="0"/>
              <a:t>Syntarsus</a:t>
            </a:r>
            <a:r>
              <a:rPr lang="en-US" dirty="0" smtClean="0"/>
              <a:t> femora (from 12 to 23 cm in length)</a:t>
            </a:r>
          </a:p>
          <a:p>
            <a:r>
              <a:rPr lang="en-US" dirty="0" smtClean="0"/>
              <a:t>These sections showed growth rings</a:t>
            </a:r>
          </a:p>
        </p:txBody>
      </p:sp>
      <p:pic>
        <p:nvPicPr>
          <p:cNvPr id="6" name="Picture 2" descr="457C2333"/>
          <p:cNvPicPr>
            <a:picLocks noChangeAspect="1" noChangeArrowheads="1"/>
          </p:cNvPicPr>
          <p:nvPr/>
        </p:nvPicPr>
        <p:blipFill>
          <a:blip r:embed="rId2" cstate="print"/>
          <a:srcRect l="35936" t="26097" r="8877" b="31961"/>
          <a:stretch>
            <a:fillRect/>
          </a:stretch>
        </p:blipFill>
        <p:spPr bwMode="auto">
          <a:xfrm>
            <a:off x="4724400" y="1447800"/>
            <a:ext cx="4419600" cy="462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6386" name="Picture 2" descr="http://www.healthstones.com/dinosaurdata/s/syntarsus/syntar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4572000"/>
            <a:ext cx="4762500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Massospondylus</a:t>
            </a:r>
            <a:r>
              <a:rPr lang="en-US" dirty="0" smtClean="0"/>
              <a:t> </a:t>
            </a:r>
            <a:r>
              <a:rPr lang="en-US" dirty="0" err="1" smtClean="0"/>
              <a:t>carinatus</a:t>
            </a:r>
            <a:endParaRPr lang="en-US" dirty="0"/>
          </a:p>
        </p:txBody>
      </p:sp>
      <p:pic>
        <p:nvPicPr>
          <p:cNvPr id="5" name="Picture 2" descr="C4D7C0F4"/>
          <p:cNvPicPr>
            <a:picLocks noChangeAspect="1" noChangeArrowheads="1"/>
          </p:cNvPicPr>
          <p:nvPr/>
        </p:nvPicPr>
        <p:blipFill>
          <a:blip r:embed="rId2" cstate="print"/>
          <a:srcRect l="44920" t="8388" r="15294" b="27301"/>
          <a:stretch>
            <a:fillRect/>
          </a:stretch>
        </p:blipFill>
        <p:spPr bwMode="auto">
          <a:xfrm>
            <a:off x="5410200" y="1192161"/>
            <a:ext cx="2819400" cy="627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60000"/>
            </a:camera>
            <a:lightRig rig="threePt" dir="t"/>
          </a:scene3d>
        </p:spPr>
      </p:pic>
      <p:pic>
        <p:nvPicPr>
          <p:cNvPr id="14338" name="Picture 2" descr="http://worldsofimagination.com/568px-Massospondylus_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65942"/>
            <a:ext cx="4754149" cy="502065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Sections of nineteen femora (from 12 to 44 cm in length)</a:t>
            </a:r>
          </a:p>
          <a:p>
            <a:r>
              <a:rPr lang="en-US" dirty="0" smtClean="0"/>
              <a:t>Again growth rings 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Growth Curves</a:t>
            </a:r>
            <a:endParaRPr lang="en-US" dirty="0"/>
          </a:p>
        </p:txBody>
      </p:sp>
      <p:pic>
        <p:nvPicPr>
          <p:cNvPr id="5" name="Picture 2" descr="8C047FD4"/>
          <p:cNvPicPr>
            <a:picLocks noChangeAspect="1" noChangeArrowheads="1"/>
          </p:cNvPicPr>
          <p:nvPr/>
        </p:nvPicPr>
        <p:blipFill>
          <a:blip r:embed="rId2" cstate="print"/>
          <a:srcRect l="33369" t="3728" r="5027" b="61787"/>
          <a:stretch>
            <a:fillRect/>
          </a:stretch>
        </p:blipFill>
        <p:spPr bwMode="auto">
          <a:xfrm>
            <a:off x="1359244" y="1371600"/>
            <a:ext cx="6565556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Dryosaurus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1722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Thirteen femora of a growth series were sectioned</a:t>
            </a:r>
          </a:p>
          <a:p>
            <a:r>
              <a:rPr lang="en-US" dirty="0" smtClean="0"/>
              <a:t>No annuli or lines of arrested growth present</a:t>
            </a:r>
          </a:p>
          <a:p>
            <a:r>
              <a:rPr lang="en-US" dirty="0" smtClean="0"/>
              <a:t>Suggests a sustained rapid rate of growth</a:t>
            </a:r>
          </a:p>
          <a:p>
            <a:r>
              <a:rPr lang="en-US" dirty="0" smtClean="0"/>
              <a:t>Nature of bone tissue showed that during early ontogeny bone was deposited at a faster rate</a:t>
            </a:r>
            <a:endParaRPr lang="en-US" dirty="0"/>
          </a:p>
        </p:txBody>
      </p:sp>
      <p:pic>
        <p:nvPicPr>
          <p:cNvPr id="5" name="Picture 2" descr="954CBCE5"/>
          <p:cNvPicPr>
            <a:picLocks noChangeAspect="1" noChangeArrowheads="1"/>
          </p:cNvPicPr>
          <p:nvPr/>
        </p:nvPicPr>
        <p:blipFill>
          <a:blip r:embed="rId2" cstate="print"/>
          <a:srcRect l="47487" t="5592" r="22994" b="29165"/>
          <a:stretch>
            <a:fillRect/>
          </a:stretch>
        </p:blipFill>
        <p:spPr bwMode="auto">
          <a:xfrm>
            <a:off x="6533606" y="228600"/>
            <a:ext cx="215319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junglewalk.com/animal-pictures/646/Dryosaurus-1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4267200"/>
            <a:ext cx="35718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Coelopysis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Syntarsus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Greg Paul suggested that these closely related species belong to the same genus</a:t>
            </a:r>
          </a:p>
          <a:p>
            <a:r>
              <a:rPr lang="en-US" dirty="0" smtClean="0"/>
              <a:t>Preliminary comparison by </a:t>
            </a:r>
            <a:r>
              <a:rPr lang="en-US" dirty="0" err="1" smtClean="0"/>
              <a:t>Chinsamy</a:t>
            </a:r>
            <a:r>
              <a:rPr lang="en-US" dirty="0" smtClean="0"/>
              <a:t> shows the microstructure to be different</a:t>
            </a:r>
          </a:p>
          <a:p>
            <a:pPr lvl="1"/>
            <a:r>
              <a:rPr lang="en-US" dirty="0" smtClean="0"/>
              <a:t>Less intensive secondary reconstruction in </a:t>
            </a:r>
            <a:r>
              <a:rPr lang="en-US" dirty="0" err="1" smtClean="0"/>
              <a:t>Coelophysis</a:t>
            </a:r>
            <a:r>
              <a:rPr lang="en-US" dirty="0" smtClean="0"/>
              <a:t> and fewer secondary </a:t>
            </a:r>
            <a:r>
              <a:rPr lang="en-US" dirty="0" err="1" smtClean="0"/>
              <a:t>osteons</a:t>
            </a:r>
            <a:endParaRPr lang="en-US" dirty="0" smtClean="0"/>
          </a:p>
          <a:p>
            <a:pPr lvl="1"/>
            <a:r>
              <a:rPr lang="en-US" dirty="0" smtClean="0"/>
              <a:t>LAGs in </a:t>
            </a:r>
            <a:r>
              <a:rPr lang="en-US" dirty="0" err="1" smtClean="0"/>
              <a:t>Coelophysis</a:t>
            </a:r>
            <a:r>
              <a:rPr lang="en-US" dirty="0" smtClean="0"/>
              <a:t> are not followed or preceded by an annulus</a:t>
            </a:r>
          </a:p>
          <a:p>
            <a:pPr lvl="1"/>
            <a:r>
              <a:rPr lang="en-US" dirty="0" smtClean="0"/>
              <a:t>Bone wall of </a:t>
            </a:r>
            <a:r>
              <a:rPr lang="en-US" dirty="0" err="1" smtClean="0"/>
              <a:t>Coelophysis</a:t>
            </a:r>
            <a:r>
              <a:rPr lang="en-US" dirty="0" smtClean="0"/>
              <a:t> is much thinner than in </a:t>
            </a:r>
            <a:r>
              <a:rPr lang="en-US" dirty="0" err="1" smtClean="0"/>
              <a:t>Syntarsus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Mass Extrapolation (DME)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by Erickson and </a:t>
            </a:r>
            <a:r>
              <a:rPr lang="en-US" dirty="0" err="1" smtClean="0"/>
              <a:t>Tumanova</a:t>
            </a:r>
            <a:endParaRPr lang="en-US" dirty="0" smtClean="0"/>
          </a:p>
          <a:p>
            <a:r>
              <a:rPr lang="en-US" dirty="0" smtClean="0"/>
              <a:t>Plotted the growth rate they determined for </a:t>
            </a:r>
            <a:r>
              <a:rPr lang="en-US" dirty="0" err="1" smtClean="0"/>
              <a:t>Psittacosaurs</a:t>
            </a:r>
            <a:r>
              <a:rPr lang="en-US" dirty="0" smtClean="0"/>
              <a:t> with rates of extant vertebrates to deduce the mass of the dinosaur at various stages of ontogeny</a:t>
            </a:r>
            <a:endParaRPr lang="en-US" dirty="0"/>
          </a:p>
        </p:txBody>
      </p:sp>
      <p:pic>
        <p:nvPicPr>
          <p:cNvPr id="5" name="Picture 2" descr="DC6CC411"/>
          <p:cNvPicPr>
            <a:picLocks noChangeAspect="1" noChangeArrowheads="1"/>
          </p:cNvPicPr>
          <p:nvPr/>
        </p:nvPicPr>
        <p:blipFill>
          <a:blip r:embed="rId2" cstate="print"/>
          <a:srcRect l="37219" t="37942" r="5027" b="29165"/>
          <a:stretch>
            <a:fillRect/>
          </a:stretch>
        </p:blipFill>
        <p:spPr bwMode="auto">
          <a:xfrm>
            <a:off x="4800600" y="2362200"/>
            <a:ext cx="35949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age and rate of bone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Thickness of cortical bone divided by the estimated number of growth rings (</a:t>
            </a:r>
            <a:r>
              <a:rPr lang="en-US" dirty="0" err="1" smtClean="0"/>
              <a:t>Rimblot-Blay</a:t>
            </a:r>
            <a:r>
              <a:rPr lang="en-US" dirty="0" smtClean="0"/>
              <a:t> on </a:t>
            </a:r>
            <a:r>
              <a:rPr lang="en-US" dirty="0" err="1" smtClean="0"/>
              <a:t>Lapparentosaurus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Scapula size and vascular cycles (</a:t>
            </a:r>
            <a:r>
              <a:rPr lang="en-US" dirty="0" err="1" smtClean="0"/>
              <a:t>Currey</a:t>
            </a:r>
            <a:r>
              <a:rPr lang="en-US" dirty="0" smtClean="0"/>
              <a:t> on Apatosaurus)</a:t>
            </a:r>
          </a:p>
          <a:p>
            <a:r>
              <a:rPr lang="en-US" dirty="0" smtClean="0"/>
              <a:t>Core samples of femora and </a:t>
            </a:r>
            <a:r>
              <a:rPr lang="en-US" dirty="0" err="1" smtClean="0"/>
              <a:t>humeri</a:t>
            </a:r>
            <a:r>
              <a:rPr lang="en-US" dirty="0" smtClean="0"/>
              <a:t> for </a:t>
            </a:r>
            <a:r>
              <a:rPr lang="en-US" dirty="0" err="1" smtClean="0"/>
              <a:t>skeletochronology</a:t>
            </a:r>
            <a:r>
              <a:rPr lang="en-US" dirty="0" smtClean="0"/>
              <a:t> (Sander on multiple </a:t>
            </a:r>
            <a:r>
              <a:rPr lang="en-US" dirty="0" err="1" smtClean="0"/>
              <a:t>sauropods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Skeletochronology</a:t>
            </a:r>
            <a:r>
              <a:rPr lang="en-US" dirty="0" smtClean="0"/>
              <a:t> on non-</a:t>
            </a:r>
            <a:r>
              <a:rPr lang="en-US" dirty="0"/>
              <a:t>w</a:t>
            </a:r>
            <a:r>
              <a:rPr lang="en-US" dirty="0" smtClean="0"/>
              <a:t>eight-bearing bones (Erickson on Tyrannosaurus </a:t>
            </a:r>
            <a:r>
              <a:rPr lang="en-US" dirty="0" err="1" smtClean="0"/>
              <a:t>rex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Skeletochronology</a:t>
            </a:r>
            <a:r>
              <a:rPr lang="en-US" dirty="0" smtClean="0"/>
              <a:t> on a fibula (Horner and </a:t>
            </a:r>
            <a:r>
              <a:rPr lang="en-US" dirty="0" err="1" smtClean="0"/>
              <a:t>Padian</a:t>
            </a:r>
            <a:r>
              <a:rPr lang="en-US" dirty="0" smtClean="0"/>
              <a:t> on Tyrannosaurus </a:t>
            </a:r>
            <a:r>
              <a:rPr lang="en-US" dirty="0" err="1" smtClean="0"/>
              <a:t>rex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Annual bone depositional rate in the absence of growth rings, thickness of the bone between polish lines divided by 365 days (Sander and </a:t>
            </a:r>
            <a:r>
              <a:rPr lang="en-US" dirty="0" err="1" smtClean="0"/>
              <a:t>Tückmantel</a:t>
            </a:r>
            <a:r>
              <a:rPr lang="en-US" dirty="0" smtClean="0"/>
              <a:t> on </a:t>
            </a:r>
            <a:r>
              <a:rPr lang="en-US" dirty="0" err="1" smtClean="0"/>
              <a:t>Barosaurus</a:t>
            </a:r>
            <a:r>
              <a:rPr lang="en-US" dirty="0" smtClean="0"/>
              <a:t>, </a:t>
            </a:r>
            <a:r>
              <a:rPr lang="en-US" dirty="0" err="1" smtClean="0"/>
              <a:t>Janenschia</a:t>
            </a:r>
            <a:r>
              <a:rPr lang="en-US" dirty="0" smtClean="0"/>
              <a:t>, and Apatosaurus)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Maiasaura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Horner, de </a:t>
            </a:r>
            <a:r>
              <a:rPr lang="en-US" dirty="0" err="1" smtClean="0"/>
              <a:t>Ricqles</a:t>
            </a:r>
            <a:r>
              <a:rPr lang="en-US" dirty="0" smtClean="0"/>
              <a:t>, and </a:t>
            </a:r>
            <a:r>
              <a:rPr lang="en-US" dirty="0" err="1" smtClean="0"/>
              <a:t>Padian</a:t>
            </a:r>
            <a:endParaRPr lang="en-US" dirty="0" smtClean="0"/>
          </a:p>
          <a:p>
            <a:r>
              <a:rPr lang="en-US" dirty="0" smtClean="0"/>
              <a:t>Included six growth stages</a:t>
            </a:r>
          </a:p>
          <a:p>
            <a:pPr lvl="1"/>
            <a:r>
              <a:rPr lang="en-US" dirty="0" smtClean="0"/>
              <a:t>Early nestlings</a:t>
            </a:r>
          </a:p>
          <a:p>
            <a:pPr lvl="1"/>
            <a:r>
              <a:rPr lang="en-US" dirty="0" smtClean="0"/>
              <a:t>Late nestlings</a:t>
            </a:r>
          </a:p>
          <a:p>
            <a:pPr lvl="1"/>
            <a:r>
              <a:rPr lang="en-US" dirty="0" smtClean="0"/>
              <a:t>Early juveniles</a:t>
            </a:r>
          </a:p>
          <a:p>
            <a:pPr lvl="1"/>
            <a:r>
              <a:rPr lang="en-US" dirty="0" smtClean="0"/>
              <a:t>Late juveniles</a:t>
            </a:r>
          </a:p>
          <a:p>
            <a:pPr lvl="1"/>
            <a:r>
              <a:rPr lang="en-US" dirty="0" err="1" smtClean="0"/>
              <a:t>Subadult</a:t>
            </a:r>
            <a:endParaRPr lang="en-US" dirty="0" smtClean="0"/>
          </a:p>
          <a:p>
            <a:pPr lvl="1"/>
            <a:r>
              <a:rPr lang="en-US" dirty="0" smtClean="0"/>
              <a:t>Adult</a:t>
            </a:r>
            <a:endParaRPr lang="en-US" dirty="0"/>
          </a:p>
        </p:txBody>
      </p:sp>
      <p:pic>
        <p:nvPicPr>
          <p:cNvPr id="8194" name="Picture 2" descr="http://www.dinosaursociety.com/images/maiasa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84259"/>
            <a:ext cx="3733800" cy="516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Hypacrosaurus</a:t>
            </a:r>
            <a:r>
              <a:rPr lang="en-US" dirty="0" smtClean="0"/>
              <a:t> </a:t>
            </a:r>
            <a:r>
              <a:rPr lang="en-US" dirty="0" err="1" smtClean="0"/>
              <a:t>stebingeri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Uppermost Two Medicine Formation of northern Montana and southern Alberta</a:t>
            </a:r>
          </a:p>
          <a:p>
            <a:r>
              <a:rPr lang="en-US" dirty="0" smtClean="0"/>
              <a:t>Largest collection of embryos and nestlings with juveniles and adults</a:t>
            </a:r>
          </a:p>
          <a:p>
            <a:r>
              <a:rPr lang="en-US" dirty="0" smtClean="0"/>
              <a:t>Horner and Currie</a:t>
            </a:r>
          </a:p>
          <a:p>
            <a:r>
              <a:rPr lang="en-US" dirty="0" smtClean="0"/>
              <a:t>Histological analysis suggests rapid growth in the embryos and nestlings</a:t>
            </a:r>
            <a:endParaRPr lang="en-US" dirty="0"/>
          </a:p>
        </p:txBody>
      </p:sp>
      <p:pic>
        <p:nvPicPr>
          <p:cNvPr id="7170" name="Picture 2" descr="http://www.wikidino.com/wp-content/uploads/Hypacrosaurus-ivansta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073275"/>
            <a:ext cx="5039671" cy="333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</a:p>
          <a:p>
            <a:r>
              <a:rPr lang="en-US" dirty="0" smtClean="0"/>
              <a:t>Cleavage </a:t>
            </a:r>
          </a:p>
          <a:p>
            <a:pPr lvl="1"/>
            <a:r>
              <a:rPr lang="en-US" dirty="0" smtClean="0"/>
              <a:t>most likely partial because birds and reptiles have a high amount of yolk</a:t>
            </a:r>
          </a:p>
          <a:p>
            <a:r>
              <a:rPr lang="en-US" dirty="0" smtClean="0"/>
              <a:t>Cleavage results in a </a:t>
            </a:r>
            <a:r>
              <a:rPr lang="en-US" dirty="0" err="1" smtClean="0"/>
              <a:t>blastoderm</a:t>
            </a:r>
            <a:endParaRPr lang="en-US" dirty="0" smtClean="0"/>
          </a:p>
          <a:p>
            <a:r>
              <a:rPr lang="en-US" dirty="0" err="1" smtClean="0"/>
              <a:t>Gastrulation</a:t>
            </a:r>
            <a:endParaRPr lang="en-US" dirty="0" smtClean="0"/>
          </a:p>
          <a:p>
            <a:pPr lvl="1"/>
            <a:r>
              <a:rPr lang="en-US" dirty="0" smtClean="0"/>
              <a:t>Ectoderm, mesoderm, endoderm</a:t>
            </a:r>
          </a:p>
          <a:p>
            <a:r>
              <a:rPr lang="en-US" dirty="0" err="1" smtClean="0"/>
              <a:t>Neurulation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determine overall </a:t>
            </a:r>
            <a:r>
              <a:rPr lang="en-US" dirty="0" err="1" smtClean="0"/>
              <a:t>Dinosauria</a:t>
            </a:r>
            <a:r>
              <a:rPr lang="en-US" dirty="0" smtClean="0"/>
              <a:t>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Insight has been found as to how a few particular </a:t>
            </a:r>
            <a:r>
              <a:rPr lang="en-US" dirty="0" err="1" smtClean="0"/>
              <a:t>taxa</a:t>
            </a:r>
            <a:r>
              <a:rPr lang="en-US" dirty="0" smtClean="0"/>
              <a:t> grew</a:t>
            </a:r>
          </a:p>
          <a:p>
            <a:r>
              <a:rPr lang="en-US" dirty="0" smtClean="0"/>
              <a:t>Rates are somewhere faster than typical reptiles but lower than mammals or extant birds</a:t>
            </a:r>
          </a:p>
          <a:p>
            <a:r>
              <a:rPr lang="en-US" dirty="0" smtClean="0"/>
              <a:t>Some have LAGs and annuli others do not</a:t>
            </a:r>
          </a:p>
          <a:p>
            <a:r>
              <a:rPr lang="en-US" dirty="0" smtClean="0"/>
              <a:t>Bone histology shows different dinosaurs had differing developmental strategies and growth patterns</a:t>
            </a:r>
            <a:endParaRPr lang="en-US" dirty="0"/>
          </a:p>
        </p:txBody>
      </p:sp>
      <p:pic>
        <p:nvPicPr>
          <p:cNvPr id="5" name="Picture 2" descr="DC6CC411"/>
          <p:cNvPicPr>
            <a:picLocks noChangeAspect="1" noChangeArrowheads="1"/>
          </p:cNvPicPr>
          <p:nvPr/>
        </p:nvPicPr>
        <p:blipFill>
          <a:blip r:embed="rId2" cstate="print"/>
          <a:srcRect l="37219" t="13049" r="5027" b="29165"/>
          <a:stretch>
            <a:fillRect/>
          </a:stretch>
        </p:blipFill>
        <p:spPr bwMode="auto">
          <a:xfrm>
            <a:off x="4876800" y="1447800"/>
            <a:ext cx="359491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estimate from various sources</a:t>
            </a:r>
            <a:endParaRPr lang="en-US" dirty="0"/>
          </a:p>
        </p:txBody>
      </p:sp>
      <p:pic>
        <p:nvPicPr>
          <p:cNvPr id="5" name="Picture 2" descr="CC768595"/>
          <p:cNvPicPr>
            <a:picLocks noChangeAspect="1" noChangeArrowheads="1"/>
          </p:cNvPicPr>
          <p:nvPr/>
        </p:nvPicPr>
        <p:blipFill>
          <a:blip r:embed="rId2" cstate="print"/>
          <a:srcRect l="35538" t="5592" r="5027" b="48738"/>
          <a:stretch>
            <a:fillRect/>
          </a:stretch>
        </p:blipFill>
        <p:spPr bwMode="auto">
          <a:xfrm>
            <a:off x="2133600" y="1371600"/>
            <a:ext cx="511317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Changes in bone microstructure during ontogeny of several </a:t>
            </a:r>
            <a:r>
              <a:rPr lang="en-US" dirty="0" err="1" smtClean="0"/>
              <a:t>dinosour</a:t>
            </a:r>
            <a:r>
              <a:rPr lang="en-US" dirty="0" smtClean="0"/>
              <a:t> </a:t>
            </a:r>
            <a:r>
              <a:rPr lang="en-US" dirty="0" err="1" smtClean="0"/>
              <a:t>taxa</a:t>
            </a:r>
            <a:r>
              <a:rPr lang="en-US" dirty="0" smtClean="0"/>
              <a:t> allow us to make a fair </a:t>
            </a:r>
            <a:r>
              <a:rPr lang="en-US" dirty="0" err="1" smtClean="0"/>
              <a:t>assesment</a:t>
            </a:r>
            <a:r>
              <a:rPr lang="en-US" dirty="0" smtClean="0"/>
              <a:t> of associated levels of growth in other </a:t>
            </a:r>
            <a:r>
              <a:rPr lang="en-US" dirty="0" err="1" smtClean="0"/>
              <a:t>taxa</a:t>
            </a:r>
            <a:r>
              <a:rPr lang="en-US" dirty="0" smtClean="0"/>
              <a:t> that have similar growth patterns</a:t>
            </a:r>
          </a:p>
          <a:p>
            <a:r>
              <a:rPr lang="en-US" dirty="0" smtClean="0"/>
              <a:t>Some dinosaurs studied have slowed or determinate growth while others have indeterminate growth</a:t>
            </a:r>
          </a:p>
          <a:p>
            <a:r>
              <a:rPr lang="en-US" dirty="0" smtClean="0"/>
              <a:t>“Age” and growth rates have been determined in many specimens based on </a:t>
            </a:r>
            <a:r>
              <a:rPr lang="en-US" dirty="0" err="1" smtClean="0"/>
              <a:t>skeletochronology</a:t>
            </a:r>
            <a:r>
              <a:rPr lang="en-US" dirty="0" smtClean="0"/>
              <a:t>, but assumes growth rings are a year (which may not be the case) and some cases require back-calculations to account for growth rings that were removed due to normal remodeling processes of growth</a:t>
            </a:r>
          </a:p>
          <a:p>
            <a:r>
              <a:rPr lang="en-US" dirty="0" smtClean="0"/>
              <a:t>Dinosaurs growth rate was between extant birds and reptiles</a:t>
            </a:r>
          </a:p>
          <a:p>
            <a:r>
              <a:rPr lang="en-US" dirty="0" smtClean="0"/>
              <a:t>Dinosaurs appear to have had growth rates between extant </a:t>
            </a:r>
            <a:r>
              <a:rPr lang="en-US" dirty="0" err="1" smtClean="0"/>
              <a:t>endotherms</a:t>
            </a:r>
            <a:r>
              <a:rPr lang="en-US" dirty="0" smtClean="0"/>
              <a:t> and </a:t>
            </a:r>
            <a:r>
              <a:rPr lang="en-US" dirty="0" err="1" smtClean="0"/>
              <a:t>ectotherms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current theory of the process of dinosaur ontogeny. Describe the research/examples presented from embryonic development to adulthood.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 when dinosaurs laid their eggs</a:t>
            </a:r>
          </a:p>
          <a:p>
            <a:r>
              <a:rPr lang="en-US" dirty="0" smtClean="0"/>
              <a:t>Bird eggs laid early</a:t>
            </a:r>
          </a:p>
          <a:p>
            <a:r>
              <a:rPr lang="en-US" dirty="0" smtClean="0"/>
              <a:t>Reptile eggs laid 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r>
              <a:rPr lang="en-US" dirty="0" err="1" smtClean="0"/>
              <a:t>Hadrosaurs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i="1" dirty="0" err="1"/>
              <a:t>M</a:t>
            </a:r>
            <a:r>
              <a:rPr lang="en-US" i="1" dirty="0" err="1" smtClean="0"/>
              <a:t>aiasaura</a:t>
            </a:r>
            <a:r>
              <a:rPr lang="en-US" i="1" dirty="0" smtClean="0"/>
              <a:t> </a:t>
            </a:r>
            <a:r>
              <a:rPr lang="en-US" i="1" dirty="0" err="1" smtClean="0"/>
              <a:t>peeblesorum</a:t>
            </a:r>
            <a:endParaRPr lang="en-US" i="1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800600"/>
          </a:xfrm>
        </p:spPr>
        <p:txBody>
          <a:bodyPr/>
          <a:lstStyle/>
          <a:p>
            <a:r>
              <a:rPr lang="en-US" dirty="0" smtClean="0"/>
              <a:t>Jack Horner- </a:t>
            </a:r>
            <a:r>
              <a:rPr lang="en-US" dirty="0" err="1" smtClean="0"/>
              <a:t>Musuem</a:t>
            </a:r>
            <a:r>
              <a:rPr lang="en-US" dirty="0" smtClean="0"/>
              <a:t> of the Rockies in Montana</a:t>
            </a:r>
          </a:p>
          <a:p>
            <a:r>
              <a:rPr lang="en-US" dirty="0" smtClean="0"/>
              <a:t>8 nests 7m part</a:t>
            </a:r>
          </a:p>
          <a:p>
            <a:r>
              <a:rPr lang="en-US" dirty="0" smtClean="0"/>
              <a:t>Communal nesting</a:t>
            </a:r>
          </a:p>
          <a:p>
            <a:pPr lvl="1"/>
            <a:r>
              <a:rPr lang="en-US" dirty="0" smtClean="0"/>
              <a:t>Guarding nests and caring</a:t>
            </a:r>
            <a:endParaRPr lang="en-US" dirty="0"/>
          </a:p>
        </p:txBody>
      </p:sp>
      <p:pic>
        <p:nvPicPr>
          <p:cNvPr id="4" name="Picture 3" descr="maisasaura n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886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Nests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867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Sauropods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Varricchio</a:t>
            </a:r>
            <a:r>
              <a:rPr lang="en-US" dirty="0" smtClean="0"/>
              <a:t> observed </a:t>
            </a:r>
            <a:r>
              <a:rPr lang="en-US" i="1" dirty="0" err="1" smtClean="0"/>
              <a:t>Troodon</a:t>
            </a:r>
            <a:r>
              <a:rPr lang="en-US" i="1" dirty="0" smtClean="0"/>
              <a:t> </a:t>
            </a:r>
            <a:r>
              <a:rPr lang="en-US" dirty="0" smtClean="0"/>
              <a:t>eggs in pairs </a:t>
            </a:r>
          </a:p>
          <a:p>
            <a:pPr lvl="1"/>
            <a:r>
              <a:rPr lang="en-US" dirty="0" smtClean="0"/>
              <a:t>Paired ovulation</a:t>
            </a:r>
            <a:endParaRPr lang="en-US" i="1" dirty="0" smtClean="0"/>
          </a:p>
          <a:p>
            <a:r>
              <a:rPr lang="en-US" i="1" dirty="0" err="1" smtClean="0"/>
              <a:t>Sinosauropteryx</a:t>
            </a:r>
            <a:endParaRPr lang="en-US" i="1" dirty="0" smtClean="0"/>
          </a:p>
          <a:p>
            <a:pPr lvl="1"/>
            <a:r>
              <a:rPr lang="en-US" dirty="0" smtClean="0"/>
              <a:t>Pair of eggs within the body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6" name="Picture 5" descr="sauronest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200400" cy="3962400"/>
          </a:xfrm>
          <a:prstGeom prst="rect">
            <a:avLst/>
          </a:prstGeom>
        </p:spPr>
      </p:pic>
      <p:pic>
        <p:nvPicPr>
          <p:cNvPr id="7" name="Picture 6" descr="trood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733800"/>
            <a:ext cx="3868909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Comparing nests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572000" cy="434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Paleognaths</a:t>
            </a:r>
            <a:endParaRPr lang="en-US" dirty="0" smtClean="0"/>
          </a:p>
          <a:p>
            <a:pPr lvl="1"/>
            <a:r>
              <a:rPr lang="en-US" dirty="0" smtClean="0"/>
              <a:t>Shallow holes</a:t>
            </a:r>
          </a:p>
          <a:p>
            <a:pPr lvl="1"/>
            <a:r>
              <a:rPr lang="en-US" dirty="0" smtClean="0"/>
              <a:t>Body heat for incubation</a:t>
            </a:r>
          </a:p>
          <a:p>
            <a:r>
              <a:rPr lang="en-US" dirty="0" err="1" smtClean="0"/>
              <a:t>Megapodes</a:t>
            </a:r>
            <a:r>
              <a:rPr lang="en-US" dirty="0" smtClean="0"/>
              <a:t> </a:t>
            </a:r>
            <a:r>
              <a:rPr lang="en-US" sz="2000" dirty="0" smtClean="0"/>
              <a:t>(depends on species)</a:t>
            </a:r>
          </a:p>
          <a:p>
            <a:pPr lvl="1"/>
            <a:r>
              <a:rPr lang="en-US" dirty="0" smtClean="0"/>
              <a:t>Simple holes, burrows or complex mounds</a:t>
            </a:r>
          </a:p>
          <a:p>
            <a:pPr lvl="1"/>
            <a:r>
              <a:rPr lang="en-US" dirty="0" smtClean="0"/>
              <a:t>Communal nesting</a:t>
            </a:r>
          </a:p>
          <a:p>
            <a:pPr lvl="1"/>
            <a:r>
              <a:rPr lang="en-US" dirty="0" smtClean="0"/>
              <a:t>Environmental heating for incubation</a:t>
            </a:r>
          </a:p>
          <a:p>
            <a:pPr lvl="1"/>
            <a:r>
              <a:rPr lang="en-US" dirty="0" smtClean="0"/>
              <a:t>Abandon eggs once laid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4958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Crocodiles</a:t>
            </a:r>
          </a:p>
          <a:p>
            <a:pPr lvl="1"/>
            <a:r>
              <a:rPr lang="en-US" dirty="0" smtClean="0"/>
              <a:t>Lay eggs on the ground</a:t>
            </a:r>
          </a:p>
          <a:p>
            <a:pPr lvl="1"/>
            <a:r>
              <a:rPr lang="en-US" dirty="0" smtClean="0"/>
              <a:t>Communal nesting</a:t>
            </a:r>
          </a:p>
          <a:p>
            <a:pPr lvl="1"/>
            <a:r>
              <a:rPr lang="en-US" dirty="0" smtClean="0"/>
              <a:t>Environmental heat to incubate eggs</a:t>
            </a:r>
          </a:p>
          <a:p>
            <a:pPr lvl="1"/>
            <a:r>
              <a:rPr lang="en-US" dirty="0" smtClean="0"/>
              <a:t>Stay near the nests to protect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Comparing dinosaur nests to nesting behavior of birds and crocodiles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iraptor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024312"/>
            <a:ext cx="3437088" cy="2833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Comparing nests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191000" cy="4525963"/>
          </a:xfrm>
        </p:spPr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Norell</a:t>
            </a:r>
            <a:r>
              <a:rPr lang="en-US" dirty="0" smtClean="0"/>
              <a:t> discovered </a:t>
            </a:r>
            <a:r>
              <a:rPr lang="en-US" i="1" dirty="0" err="1" smtClean="0"/>
              <a:t>Oviraptor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top of a nest</a:t>
            </a:r>
          </a:p>
          <a:p>
            <a:r>
              <a:rPr lang="en-US" dirty="0" smtClean="0"/>
              <a:t>1990 another </a:t>
            </a:r>
            <a:r>
              <a:rPr lang="en-US" i="1" dirty="0" err="1" smtClean="0"/>
              <a:t>Oviraptor</a:t>
            </a:r>
            <a:r>
              <a:rPr lang="en-US" dirty="0" smtClean="0"/>
              <a:t> on a nest</a:t>
            </a:r>
          </a:p>
          <a:p>
            <a:r>
              <a:rPr lang="en-US" dirty="0" smtClean="0"/>
              <a:t>1997, </a:t>
            </a:r>
            <a:r>
              <a:rPr lang="en-US" i="1" dirty="0" err="1" smtClean="0"/>
              <a:t>Troodon</a:t>
            </a:r>
            <a:r>
              <a:rPr lang="en-US" dirty="0" smtClean="0"/>
              <a:t> with remains of its </a:t>
            </a:r>
            <a:r>
              <a:rPr lang="en-US" dirty="0" err="1" smtClean="0"/>
              <a:t>hindlimb</a:t>
            </a:r>
            <a:r>
              <a:rPr lang="en-US" dirty="0" smtClean="0"/>
              <a:t> in the nests</a:t>
            </a:r>
          </a:p>
          <a:p>
            <a:r>
              <a:rPr lang="en-US" dirty="0" smtClean="0"/>
              <a:t>All demonstrating dinosaurs incubating</a:t>
            </a:r>
            <a:endParaRPr lang="en-US" dirty="0"/>
          </a:p>
        </p:txBody>
      </p:sp>
      <p:pic>
        <p:nvPicPr>
          <p:cNvPr id="5" name="Content Placeholder 4" descr="ovirapt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6914" y="1295400"/>
            <a:ext cx="3657601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nests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Variety of nests suggests different methods of incubation</a:t>
            </a:r>
          </a:p>
          <a:p>
            <a:pPr lvl="1"/>
            <a:r>
              <a:rPr lang="en-US" dirty="0" smtClean="0"/>
              <a:t>Lack chalazae</a:t>
            </a:r>
          </a:p>
          <a:p>
            <a:r>
              <a:rPr lang="en-US" dirty="0" smtClean="0"/>
              <a:t>Clutch size varied (20-30 being typical)</a:t>
            </a:r>
          </a:p>
          <a:p>
            <a:pPr lvl="1"/>
            <a:r>
              <a:rPr lang="en-US" dirty="0" smtClean="0"/>
              <a:t>Dinosaur clutch sizes suggest little parent involvement after hatching</a:t>
            </a:r>
          </a:p>
          <a:p>
            <a:r>
              <a:rPr lang="en-US" dirty="0" smtClean="0"/>
              <a:t>220 egg localities worldwide</a:t>
            </a:r>
          </a:p>
          <a:p>
            <a:r>
              <a:rPr lang="en-US" dirty="0" smtClean="0"/>
              <a:t>Few are of complete nest with diagnostic embryos</a:t>
            </a:r>
          </a:p>
          <a:p>
            <a:r>
              <a:rPr lang="en-US" dirty="0" smtClean="0"/>
              <a:t>Unknown species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Bird’s clutch size is dependent on other factors</a:t>
            </a:r>
          </a:p>
          <a:p>
            <a:r>
              <a:rPr lang="en-US" dirty="0" err="1" smtClean="0"/>
              <a:t>Nidicolous</a:t>
            </a:r>
            <a:endParaRPr lang="en-US" dirty="0" smtClean="0"/>
          </a:p>
          <a:p>
            <a:pPr lvl="1"/>
            <a:r>
              <a:rPr lang="en-US" dirty="0" smtClean="0"/>
              <a:t>Remain in their nest and are </a:t>
            </a:r>
            <a:r>
              <a:rPr lang="en-US" dirty="0" err="1" smtClean="0"/>
              <a:t>psilopaedic</a:t>
            </a:r>
            <a:r>
              <a:rPr lang="en-US" dirty="0" smtClean="0"/>
              <a:t> and </a:t>
            </a:r>
            <a:r>
              <a:rPr lang="en-US" dirty="0" err="1" smtClean="0"/>
              <a:t>altrical</a:t>
            </a:r>
            <a:endParaRPr lang="en-US" dirty="0" smtClean="0"/>
          </a:p>
          <a:p>
            <a:r>
              <a:rPr lang="en-US" dirty="0" err="1" smtClean="0"/>
              <a:t>Nidifugous</a:t>
            </a:r>
            <a:endParaRPr lang="en-US" dirty="0" smtClean="0"/>
          </a:p>
          <a:p>
            <a:pPr lvl="1"/>
            <a:r>
              <a:rPr lang="en-US" dirty="0" smtClean="0"/>
              <a:t>Leave the nest immediately and are </a:t>
            </a:r>
            <a:r>
              <a:rPr lang="en-US" dirty="0" err="1" smtClean="0"/>
              <a:t>precocial</a:t>
            </a:r>
            <a:r>
              <a:rPr lang="en-US" dirty="0" smtClean="0"/>
              <a:t> and </a:t>
            </a:r>
            <a:r>
              <a:rPr lang="en-US" dirty="0" err="1" smtClean="0"/>
              <a:t>ptilopaedic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2216</TotalTime>
  <Words>1481</Words>
  <Application>Microsoft Office PowerPoint</Application>
  <PresentationFormat>On-screen Show (4:3)</PresentationFormat>
  <Paragraphs>208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Growing Dinosaurs</vt:lpstr>
      <vt:lpstr>Intro</vt:lpstr>
      <vt:lpstr>Development</vt:lpstr>
      <vt:lpstr>Development</vt:lpstr>
      <vt:lpstr>Nests</vt:lpstr>
      <vt:lpstr>Nests</vt:lpstr>
      <vt:lpstr>Comparing nests</vt:lpstr>
      <vt:lpstr>Comparing nests</vt:lpstr>
      <vt:lpstr>Comparing nests</vt:lpstr>
      <vt:lpstr>Embryonic age and growth</vt:lpstr>
      <vt:lpstr>Embryonic age and growth</vt:lpstr>
      <vt:lpstr>Embryonic age and growth</vt:lpstr>
      <vt:lpstr>Posthatching behavior</vt:lpstr>
      <vt:lpstr>Hatchling vs. Juvenile</vt:lpstr>
      <vt:lpstr>Embryonic Bone Tissue</vt:lpstr>
      <vt:lpstr>Growing Tall</vt:lpstr>
      <vt:lpstr>Growing Tall</vt:lpstr>
      <vt:lpstr>Ontogenetic Study in Bone Microstructure</vt:lpstr>
      <vt:lpstr>Understanding Dinosaur Ontogeny</vt:lpstr>
      <vt:lpstr>Debate on Longevity and Growth Rates</vt:lpstr>
      <vt:lpstr>Syntarsus</vt:lpstr>
      <vt:lpstr>Massospondylus carinatus</vt:lpstr>
      <vt:lpstr>Estimated Growth Curves</vt:lpstr>
      <vt:lpstr>Dryosaurus</vt:lpstr>
      <vt:lpstr>Coelopysis &amp; Syntarsus</vt:lpstr>
      <vt:lpstr>Developmental Mass Extrapolation (DME)</vt:lpstr>
      <vt:lpstr>Determination of age and rate of bone formation</vt:lpstr>
      <vt:lpstr>Maiasaura</vt:lpstr>
      <vt:lpstr>Hypacrosaurus stebingeri</vt:lpstr>
      <vt:lpstr>Can we determine overall Dinosauria growth?</vt:lpstr>
      <vt:lpstr>Age estimate from various sources</vt:lpstr>
      <vt:lpstr>Conclusions</vt:lpstr>
      <vt:lpstr>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Dinosaurs</dc:title>
  <dc:creator>Nicole Sparks</dc:creator>
  <cp:lastModifiedBy>000017900</cp:lastModifiedBy>
  <cp:revision>66</cp:revision>
  <dcterms:created xsi:type="dcterms:W3CDTF">2011-03-02T05:44:52Z</dcterms:created>
  <dcterms:modified xsi:type="dcterms:W3CDTF">2011-03-04T01:22:17Z</dcterms:modified>
</cp:coreProperties>
</file>