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7" r:id="rId6"/>
    <p:sldId id="263" r:id="rId7"/>
    <p:sldId id="260" r:id="rId8"/>
    <p:sldId id="261" r:id="rId9"/>
    <p:sldId id="264" r:id="rId10"/>
    <p:sldId id="268" r:id="rId11"/>
    <p:sldId id="266" r:id="rId12"/>
    <p:sldId id="269" r:id="rId13"/>
    <p:sldId id="270" r:id="rId14"/>
    <p:sldId id="265" r:id="rId15"/>
    <p:sldId id="271" r:id="rId16"/>
    <p:sldId id="307" r:id="rId17"/>
    <p:sldId id="272" r:id="rId18"/>
    <p:sldId id="273" r:id="rId19"/>
    <p:sldId id="274" r:id="rId20"/>
    <p:sldId id="276" r:id="rId21"/>
    <p:sldId id="275" r:id="rId22"/>
    <p:sldId id="277" r:id="rId23"/>
    <p:sldId id="279" r:id="rId24"/>
    <p:sldId id="280" r:id="rId25"/>
    <p:sldId id="306" r:id="rId26"/>
    <p:sldId id="278" r:id="rId27"/>
    <p:sldId id="281" r:id="rId28"/>
    <p:sldId id="282" r:id="rId29"/>
    <p:sldId id="308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300" r:id="rId40"/>
    <p:sldId id="292" r:id="rId41"/>
    <p:sldId id="293" r:id="rId42"/>
    <p:sldId id="294" r:id="rId43"/>
    <p:sldId id="295" r:id="rId44"/>
    <p:sldId id="296" r:id="rId45"/>
    <p:sldId id="297" r:id="rId46"/>
    <p:sldId id="303" r:id="rId47"/>
    <p:sldId id="301" r:id="rId48"/>
    <p:sldId id="302" r:id="rId49"/>
    <p:sldId id="298" r:id="rId50"/>
    <p:sldId id="299" r:id="rId51"/>
    <p:sldId id="304" r:id="rId52"/>
    <p:sldId id="30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7D40"/>
    <a:srgbClr val="FC6060"/>
    <a:srgbClr val="6AB0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BE632-3C05-4DFB-88EE-CC7C4DCEDBAF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C5739-9D1C-406C-9F52-AADD9AD6C2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C5739-9D1C-406C-9F52-AADD9AD6C2B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CE9-276F-401C-8740-0587192114F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1973-5BBB-4D2F-86E6-E2115F5BC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CE9-276F-401C-8740-0587192114F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1973-5BBB-4D2F-86E6-E2115F5BC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CE9-276F-401C-8740-0587192114F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1973-5BBB-4D2F-86E6-E2115F5BC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CE9-276F-401C-8740-0587192114F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1973-5BBB-4D2F-86E6-E2115F5BC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CE9-276F-401C-8740-0587192114F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1973-5BBB-4D2F-86E6-E2115F5BC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CE9-276F-401C-8740-0587192114F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1973-5BBB-4D2F-86E6-E2115F5BC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CE9-276F-401C-8740-0587192114F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1973-5BBB-4D2F-86E6-E2115F5BC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CE9-276F-401C-8740-0587192114F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1973-5BBB-4D2F-86E6-E2115F5BC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CE9-276F-401C-8740-0587192114F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1973-5BBB-4D2F-86E6-E2115F5BC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CE9-276F-401C-8740-0587192114F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1973-5BBB-4D2F-86E6-E2115F5BC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CE9-276F-401C-8740-0587192114F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1973-5BBB-4D2F-86E6-E2115F5BC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49CE9-276F-401C-8740-0587192114F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E1973-5BBB-4D2F-86E6-E2115F5BC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Biology of Early Birds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Chapter 6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Protoavis</a:t>
            </a:r>
            <a:endParaRPr lang="en-US" dirty="0"/>
          </a:p>
        </p:txBody>
      </p:sp>
      <p:pic>
        <p:nvPicPr>
          <p:cNvPr id="4" name="Content Placeholder 3" descr="Protavis_2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81400" y="0"/>
            <a:ext cx="5562600" cy="68580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752600"/>
            <a:ext cx="4038600" cy="4525963"/>
          </a:xfrm>
        </p:spPr>
        <p:txBody>
          <a:bodyPr/>
          <a:lstStyle/>
          <a:p>
            <a:r>
              <a:rPr lang="en-US" dirty="0" smtClean="0"/>
              <a:t>75 My older than </a:t>
            </a:r>
            <a:r>
              <a:rPr lang="en-US" i="1" dirty="0" smtClean="0"/>
              <a:t>Archaeopteryx</a:t>
            </a:r>
          </a:p>
          <a:p>
            <a:r>
              <a:rPr lang="en-US" dirty="0" smtClean="0"/>
              <a:t>Ancestor of birds?</a:t>
            </a:r>
          </a:p>
          <a:p>
            <a:r>
              <a:rPr lang="en-US" dirty="0" smtClean="0"/>
              <a:t>1980s-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/>
              <a:t>Protoavis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Post Quarry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Two remains</a:t>
            </a:r>
          </a:p>
          <a:p>
            <a:r>
              <a:rPr lang="en-US" sz="2800" dirty="0" smtClean="0"/>
              <a:t>Poorly preserved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1" y="1535113"/>
            <a:ext cx="48006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Kirkpatrick Quarry; Late </a:t>
            </a:r>
            <a:r>
              <a:rPr lang="en-US" sz="3200" dirty="0" err="1" smtClean="0"/>
              <a:t>Carnian</a:t>
            </a:r>
            <a:r>
              <a:rPr lang="en-US" sz="3200" dirty="0" smtClean="0"/>
              <a:t> </a:t>
            </a:r>
            <a:r>
              <a:rPr lang="en-US" sz="3200" dirty="0" err="1" smtClean="0"/>
              <a:t>Tecovas</a:t>
            </a:r>
            <a:r>
              <a:rPr lang="en-US" sz="3200" dirty="0" smtClean="0"/>
              <a:t> Formation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1" y="2174875"/>
            <a:ext cx="4953000" cy="39512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May be new </a:t>
            </a:r>
            <a:r>
              <a:rPr lang="en-US" sz="2800" dirty="0" err="1" smtClean="0"/>
              <a:t>taxa</a:t>
            </a:r>
            <a:endParaRPr lang="en-US" sz="2800" dirty="0" smtClean="0"/>
          </a:p>
          <a:p>
            <a:r>
              <a:rPr lang="en-US" sz="2800" dirty="0" smtClean="0"/>
              <a:t>Postcranial bone mostly</a:t>
            </a:r>
          </a:p>
          <a:p>
            <a:r>
              <a:rPr lang="en-US" sz="2800" dirty="0" smtClean="0"/>
              <a:t>Disassociated</a:t>
            </a:r>
          </a:p>
          <a:p>
            <a:r>
              <a:rPr lang="en-US" sz="2800" dirty="0" err="1" smtClean="0"/>
              <a:t>Witmer</a:t>
            </a:r>
            <a:r>
              <a:rPr lang="en-US" sz="2800" dirty="0" smtClean="0"/>
              <a:t>: may be composite</a:t>
            </a:r>
          </a:p>
          <a:p>
            <a:r>
              <a:rPr lang="en-US" sz="2800" dirty="0" err="1" smtClean="0"/>
              <a:t>Chinsamy</a:t>
            </a:r>
            <a:r>
              <a:rPr lang="en-US" sz="2800" dirty="0" smtClean="0"/>
              <a:t>, </a:t>
            </a:r>
            <a:r>
              <a:rPr lang="en-US" sz="2800" dirty="0" err="1" smtClean="0"/>
              <a:t>Elzanowski</a:t>
            </a:r>
            <a:r>
              <a:rPr lang="en-US" sz="2800" dirty="0" smtClean="0"/>
              <a:t>, </a:t>
            </a:r>
            <a:r>
              <a:rPr lang="en-US" sz="2800" dirty="0" err="1" smtClean="0"/>
              <a:t>Chatterjee</a:t>
            </a:r>
            <a:r>
              <a:rPr lang="en-US" sz="2800" dirty="0" smtClean="0"/>
              <a:t>: taxonomically distinct from </a:t>
            </a:r>
            <a:r>
              <a:rPr lang="en-US" sz="2800" dirty="0" err="1" smtClean="0"/>
              <a:t>Protoavis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Late Jurassic birds?</a:t>
            </a:r>
            <a:endParaRPr lang="en-US" dirty="0"/>
          </a:p>
        </p:txBody>
      </p:sp>
      <p:pic>
        <p:nvPicPr>
          <p:cNvPr id="7" name="Content Placeholder 6" descr="confusiou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3219450" cy="4432110"/>
          </a:xfrm>
        </p:spPr>
      </p:pic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“North Korean </a:t>
            </a:r>
            <a:r>
              <a:rPr lang="en-US" i="1" dirty="0" smtClean="0"/>
              <a:t>Archaeopteryx</a:t>
            </a:r>
            <a:r>
              <a:rPr lang="en-US" dirty="0" smtClean="0"/>
              <a:t>”</a:t>
            </a:r>
          </a:p>
          <a:p>
            <a:r>
              <a:rPr lang="en-US" i="1" dirty="0" err="1" smtClean="0"/>
              <a:t>Confuciusornis</a:t>
            </a:r>
            <a:endParaRPr lang="en-US" i="1" dirty="0" smtClean="0"/>
          </a:p>
          <a:p>
            <a:r>
              <a:rPr lang="en-US" dirty="0" smtClean="0"/>
              <a:t>Lowermost Cretaceous</a:t>
            </a:r>
          </a:p>
          <a:p>
            <a:r>
              <a:rPr lang="en-US" dirty="0" smtClean="0"/>
              <a:t>121-122 </a:t>
            </a:r>
            <a:r>
              <a:rPr lang="en-US" dirty="0" err="1" smtClean="0"/>
              <a:t>Mya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Archaeopteryx</a:t>
            </a:r>
            <a:r>
              <a:rPr lang="en-US" dirty="0" smtClean="0"/>
              <a:t> debate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oldest, undisputed</a:t>
            </a:r>
          </a:p>
          <a:p>
            <a:r>
              <a:rPr lang="en-US" dirty="0" smtClean="0"/>
              <a:t>Lifestyle &amp; biology?</a:t>
            </a:r>
          </a:p>
          <a:p>
            <a:r>
              <a:rPr lang="en-US" dirty="0" err="1" smtClean="0"/>
              <a:t>Cursorial</a:t>
            </a:r>
            <a:r>
              <a:rPr lang="en-US" dirty="0" smtClean="0"/>
              <a:t> or arboreal?</a:t>
            </a:r>
          </a:p>
          <a:p>
            <a:r>
              <a:rPr lang="en-US" dirty="0" smtClean="0"/>
              <a:t>Perching foot?</a:t>
            </a:r>
          </a:p>
          <a:p>
            <a:r>
              <a:rPr lang="en-US" dirty="0" smtClean="0"/>
              <a:t>Glider? Capable of flapping flight?</a:t>
            </a:r>
          </a:p>
          <a:p>
            <a:r>
              <a:rPr lang="en-US" dirty="0" smtClean="0"/>
              <a:t>Endothermic?</a:t>
            </a:r>
          </a:p>
          <a:p>
            <a:r>
              <a:rPr lang="en-US" dirty="0" smtClean="0"/>
              <a:t>Dinosaurian origin…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lyse\Pictures\2011-03-07\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81534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48400" y="3352800"/>
            <a:ext cx="838200" cy="228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4267200"/>
            <a:ext cx="1066800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5791200"/>
            <a:ext cx="914400" cy="228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5257800"/>
            <a:ext cx="914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0" y="1752600"/>
            <a:ext cx="1066800" cy="228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4724400"/>
            <a:ext cx="9906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3657600"/>
            <a:ext cx="12192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3810000"/>
            <a:ext cx="838200" cy="228600"/>
          </a:xfrm>
          <a:prstGeom prst="rect">
            <a:avLst/>
          </a:prstGeom>
          <a:noFill/>
          <a:ln>
            <a:solidFill>
              <a:srgbClr val="FC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/>
              <a:t>Jeholornis</a:t>
            </a:r>
            <a:endParaRPr lang="en-US" i="1" dirty="0"/>
          </a:p>
        </p:txBody>
      </p:sp>
      <p:pic>
        <p:nvPicPr>
          <p:cNvPr id="4" name="Content Placeholder 3" descr="rev4jeholorni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"/>
            <a:ext cx="4876800" cy="68580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752600"/>
            <a:ext cx="4038600" cy="4525963"/>
          </a:xfrm>
        </p:spPr>
        <p:txBody>
          <a:bodyPr/>
          <a:lstStyle/>
          <a:p>
            <a:r>
              <a:rPr lang="en-US" dirty="0" smtClean="0"/>
              <a:t>Western Liaoning</a:t>
            </a:r>
          </a:p>
          <a:p>
            <a:r>
              <a:rPr lang="en-US" dirty="0" smtClean="0"/>
              <a:t>Complete tail</a:t>
            </a:r>
          </a:p>
          <a:p>
            <a:r>
              <a:rPr lang="en-US" dirty="0" smtClean="0"/>
              <a:t>Similar to </a:t>
            </a:r>
            <a:r>
              <a:rPr lang="en-US" i="1" dirty="0" smtClean="0"/>
              <a:t>Archaeopteryx</a:t>
            </a:r>
          </a:p>
          <a:p>
            <a:r>
              <a:rPr lang="en-US" dirty="0" smtClean="0"/>
              <a:t>Seeds!</a:t>
            </a:r>
          </a:p>
          <a:p>
            <a:pPr lvl="1"/>
            <a:r>
              <a:rPr lang="en-US" dirty="0" smtClean="0"/>
              <a:t>Adaptations evolved in Mesozoic (251-65 </a:t>
            </a:r>
            <a:r>
              <a:rPr lang="en-US" dirty="0" err="1" smtClean="0"/>
              <a:t>Mya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7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Jeholorni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0"/>
            <a:ext cx="5562600" cy="3539205"/>
          </a:xfrm>
        </p:spPr>
      </p:pic>
      <p:pic>
        <p:nvPicPr>
          <p:cNvPr id="6" name="Content Placeholder 5" descr="ArchaeopteryxFossilrotated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286000" y="3505200"/>
            <a:ext cx="4960293" cy="3352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Feathered Dinosaurs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Reptile-like scales until 1996</a:t>
            </a:r>
          </a:p>
          <a:p>
            <a:r>
              <a:rPr lang="en-US" b="1" dirty="0" smtClean="0"/>
              <a:t>1975- Bob Bakker</a:t>
            </a:r>
            <a:endParaRPr lang="en-US" b="1" dirty="0"/>
          </a:p>
        </p:txBody>
      </p:sp>
      <p:pic>
        <p:nvPicPr>
          <p:cNvPr id="8" name="Picture 7" descr="Bob_Bakk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2819400"/>
            <a:ext cx="2987040" cy="3733800"/>
          </a:xfrm>
          <a:prstGeom prst="rect">
            <a:avLst/>
          </a:prstGeom>
        </p:spPr>
      </p:pic>
      <p:pic>
        <p:nvPicPr>
          <p:cNvPr id="5" name="Picture 4" descr="Syntars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2895600"/>
            <a:ext cx="3810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i="1" dirty="0" err="1" smtClean="0"/>
              <a:t>Sinosauropteryx</a:t>
            </a:r>
            <a:r>
              <a:rPr lang="en-US" dirty="0" smtClean="0"/>
              <a:t> Discovery</a:t>
            </a:r>
            <a:endParaRPr lang="en-US" dirty="0"/>
          </a:p>
        </p:txBody>
      </p:sp>
      <p:pic>
        <p:nvPicPr>
          <p:cNvPr id="4" name="Content Placeholder 3" descr="sinosauropteryx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752600"/>
            <a:ext cx="4038600" cy="4525963"/>
          </a:xfrm>
        </p:spPr>
        <p:txBody>
          <a:bodyPr/>
          <a:lstStyle/>
          <a:p>
            <a:r>
              <a:rPr lang="en-US" dirty="0" smtClean="0"/>
              <a:t>1996</a:t>
            </a:r>
          </a:p>
          <a:p>
            <a:r>
              <a:rPr lang="en-US" dirty="0" smtClean="0"/>
              <a:t>NE China</a:t>
            </a:r>
          </a:p>
          <a:p>
            <a:r>
              <a:rPr lang="en-US" dirty="0" smtClean="0"/>
              <a:t>Non-avian</a:t>
            </a:r>
          </a:p>
          <a:p>
            <a:r>
              <a:rPr lang="en-US" dirty="0" smtClean="0"/>
              <a:t>Debate rekindled</a:t>
            </a:r>
          </a:p>
          <a:p>
            <a:r>
              <a:rPr lang="en-US" dirty="0" smtClean="0"/>
              <a:t>Reinforced hypothesis</a:t>
            </a:r>
          </a:p>
          <a:p>
            <a:r>
              <a:rPr lang="en-US" dirty="0" err="1" smtClean="0"/>
              <a:t>Protofeathers</a:t>
            </a:r>
            <a:endParaRPr lang="en-US" dirty="0" smtClean="0"/>
          </a:p>
          <a:p>
            <a:r>
              <a:rPr lang="en-US" dirty="0" smtClean="0"/>
              <a:t>Oviducts/ova preserved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533400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i="1" dirty="0" err="1" smtClean="0"/>
              <a:t>Sinosauropteryx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1752600"/>
            <a:ext cx="4038600" cy="4525963"/>
          </a:xfrm>
        </p:spPr>
        <p:txBody>
          <a:bodyPr/>
          <a:lstStyle/>
          <a:p>
            <a:r>
              <a:rPr lang="en-US" dirty="0" smtClean="0"/>
              <a:t>1997</a:t>
            </a:r>
          </a:p>
          <a:p>
            <a:r>
              <a:rPr lang="en-US" dirty="0" smtClean="0"/>
              <a:t>Mammal in body cavity</a:t>
            </a:r>
          </a:p>
          <a:p>
            <a:r>
              <a:rPr lang="en-US" dirty="0" smtClean="0"/>
              <a:t>Also “featherlike” integument</a:t>
            </a:r>
          </a:p>
          <a:p>
            <a:r>
              <a:rPr lang="en-US" dirty="0" smtClean="0"/>
              <a:t>Macerated collagen fibers?</a:t>
            </a:r>
            <a:endParaRPr lang="en-US" dirty="0"/>
          </a:p>
        </p:txBody>
      </p:sp>
      <p:pic>
        <p:nvPicPr>
          <p:cNvPr id="5" name="Content Placeholder 4" descr="sinosauropteryx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953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Neornithes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Modern bird lineage</a:t>
            </a:r>
          </a:p>
          <a:p>
            <a:r>
              <a:rPr lang="en-US" dirty="0" smtClean="0"/>
              <a:t>Approx 10,000 species</a:t>
            </a:r>
          </a:p>
          <a:p>
            <a:r>
              <a:rPr lang="en-US" dirty="0" smtClean="0"/>
              <a:t>Originated 90-100 </a:t>
            </a:r>
            <a:r>
              <a:rPr lang="en-US" dirty="0" err="1" smtClean="0"/>
              <a:t>Mya</a:t>
            </a:r>
            <a:r>
              <a:rPr lang="en-US" dirty="0" smtClean="0"/>
              <a:t> in Cretaceous</a:t>
            </a:r>
            <a:endParaRPr lang="en-US" dirty="0"/>
          </a:p>
        </p:txBody>
      </p:sp>
      <p:pic>
        <p:nvPicPr>
          <p:cNvPr id="5" name="Picture 4" descr="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971800"/>
            <a:ext cx="7467600" cy="3886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086600" y="3124200"/>
            <a:ext cx="12954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more feathered dinosaurs- 1998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/>
              <a:t>Protarchaeopteryx</a:t>
            </a:r>
            <a:r>
              <a:rPr lang="en-US" i="1" dirty="0" smtClean="0"/>
              <a:t> </a:t>
            </a:r>
            <a:r>
              <a:rPr lang="en-US" i="1" dirty="0" err="1" smtClean="0"/>
              <a:t>robusta</a:t>
            </a:r>
            <a:endParaRPr lang="en-US" i="1" dirty="0"/>
          </a:p>
        </p:txBody>
      </p:sp>
      <p:pic>
        <p:nvPicPr>
          <p:cNvPr id="9" name="Content Placeholder 8" descr="protarchae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2362200"/>
            <a:ext cx="4800600" cy="41148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 err="1" smtClean="0"/>
              <a:t>Caudipteryx</a:t>
            </a:r>
            <a:endParaRPr lang="en-US" i="1" dirty="0"/>
          </a:p>
        </p:txBody>
      </p:sp>
      <p:pic>
        <p:nvPicPr>
          <p:cNvPr id="10" name="Content Placeholder 9" descr="caudipteryx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76800" y="2362200"/>
            <a:ext cx="4038600" cy="4114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Protoarcheopteryx</a:t>
            </a:r>
            <a:r>
              <a:rPr lang="en-US" i="1" dirty="0" smtClean="0"/>
              <a:t> </a:t>
            </a:r>
            <a:r>
              <a:rPr lang="en-US" i="1" dirty="0" err="1" smtClean="0"/>
              <a:t>robusta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Turkey size</a:t>
            </a:r>
          </a:p>
          <a:p>
            <a:r>
              <a:rPr lang="en-US" dirty="0" smtClean="0"/>
              <a:t>Symmetrical feathers covering body</a:t>
            </a:r>
          </a:p>
          <a:p>
            <a:r>
              <a:rPr lang="en-US" dirty="0" smtClean="0"/>
              <a:t>No wing feathers preserved</a:t>
            </a:r>
            <a:endParaRPr lang="en-US" dirty="0"/>
          </a:p>
        </p:txBody>
      </p:sp>
      <p:pic>
        <p:nvPicPr>
          <p:cNvPr id="5" name="Content Placeholder 4" descr="Protarchaeopteryx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295401"/>
            <a:ext cx="48768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 err="1" smtClean="0"/>
              <a:t>Caudipteryx</a:t>
            </a:r>
            <a:endParaRPr lang="en-US" sz="4800" i="1" dirty="0"/>
          </a:p>
        </p:txBody>
      </p:sp>
      <p:pic>
        <p:nvPicPr>
          <p:cNvPr id="5" name="Content Placeholder 4" descr="CaudipteryxZoui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828800"/>
            <a:ext cx="4572000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Feathers on arms &amp; tail</a:t>
            </a:r>
          </a:p>
          <a:p>
            <a:r>
              <a:rPr lang="en-US" dirty="0" smtClean="0"/>
              <a:t>Tail fan</a:t>
            </a:r>
          </a:p>
          <a:p>
            <a:r>
              <a:rPr lang="en-US" dirty="0" smtClean="0"/>
              <a:t>Running mechanism</a:t>
            </a:r>
          </a:p>
          <a:p>
            <a:r>
              <a:rPr lang="en-US" dirty="0" err="1" smtClean="0"/>
              <a:t>Cladistic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Non-avian, outside of Aves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Microraptor</a:t>
            </a:r>
            <a:r>
              <a:rPr lang="en-US" i="1" dirty="0" smtClean="0"/>
              <a:t> </a:t>
            </a:r>
            <a:r>
              <a:rPr lang="en-US" i="1" dirty="0" err="1" smtClean="0"/>
              <a:t>gui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2057401"/>
          </a:xfrm>
        </p:spPr>
        <p:txBody>
          <a:bodyPr/>
          <a:lstStyle/>
          <a:p>
            <a:r>
              <a:rPr lang="en-US" dirty="0" smtClean="0"/>
              <a:t>2003</a:t>
            </a:r>
          </a:p>
          <a:p>
            <a:r>
              <a:rPr lang="en-US" dirty="0" smtClean="0"/>
              <a:t>Asymmetrical feathers on forelimbs &amp; </a:t>
            </a:r>
            <a:r>
              <a:rPr lang="en-US" dirty="0" err="1" smtClean="0"/>
              <a:t>hindlimbs</a:t>
            </a:r>
            <a:endParaRPr lang="en-US" dirty="0" smtClean="0"/>
          </a:p>
          <a:p>
            <a:r>
              <a:rPr lang="en-US" dirty="0" smtClean="0"/>
              <a:t>Aerodynamic; gliding</a:t>
            </a:r>
          </a:p>
          <a:p>
            <a:r>
              <a:rPr lang="en-US" dirty="0" smtClean="0"/>
              <a:t>Powered flight in forelimb </a:t>
            </a:r>
            <a:r>
              <a:rPr lang="en-US" dirty="0" smtClean="0">
                <a:sym typeface="Wingdings" pitchFamily="2" charset="2"/>
              </a:rPr>
              <a:t> reduced </a:t>
            </a:r>
            <a:r>
              <a:rPr lang="en-US" dirty="0" err="1" smtClean="0">
                <a:sym typeface="Wingdings" pitchFamily="2" charset="2"/>
              </a:rPr>
              <a:t>hindwings</a:t>
            </a:r>
            <a:r>
              <a:rPr lang="en-US" dirty="0" smtClean="0">
                <a:sym typeface="Wingdings" pitchFamily="2" charset="2"/>
              </a:rPr>
              <a:t>, lost</a:t>
            </a:r>
            <a:endParaRPr lang="en-US" dirty="0"/>
          </a:p>
        </p:txBody>
      </p:sp>
      <p:pic>
        <p:nvPicPr>
          <p:cNvPr id="5" name="Content Placeholder 4" descr="Microraptor_gui_(dinos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600200" y="3581400"/>
            <a:ext cx="62484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flight debate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Trees down (arboreal theory)</a:t>
            </a:r>
          </a:p>
          <a:p>
            <a:pPr lvl="1"/>
            <a:r>
              <a:rPr lang="en-US" dirty="0" err="1" smtClean="0"/>
              <a:t>Microraptor</a:t>
            </a:r>
            <a:endParaRPr lang="en-US" dirty="0" smtClean="0"/>
          </a:p>
          <a:p>
            <a:r>
              <a:rPr lang="en-US" dirty="0" smtClean="0"/>
              <a:t>Ground up (</a:t>
            </a:r>
            <a:r>
              <a:rPr lang="en-US" dirty="0" err="1" smtClean="0"/>
              <a:t>cursorial</a:t>
            </a:r>
            <a:r>
              <a:rPr lang="en-US" dirty="0" smtClean="0"/>
              <a:t> theory)</a:t>
            </a:r>
          </a:p>
          <a:p>
            <a:r>
              <a:rPr lang="en-US" dirty="0" smtClean="0"/>
              <a:t>William Beebe: proposed avian flight evolved through 4-winged </a:t>
            </a:r>
            <a:r>
              <a:rPr lang="en-US" dirty="0" err="1" smtClean="0"/>
              <a:t>tetrapteryx</a:t>
            </a:r>
            <a:r>
              <a:rPr lang="en-US" dirty="0" smtClean="0"/>
              <a:t> stage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beeb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877056"/>
            <a:ext cx="2209800" cy="2980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ight_st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0"/>
            <a:ext cx="558927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Feathers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8 species (6 genera) of dinosaurs that preserve feathers</a:t>
            </a:r>
          </a:p>
          <a:p>
            <a:r>
              <a:rPr lang="en-US" dirty="0" smtClean="0"/>
              <a:t>Dozens yet to be described</a:t>
            </a:r>
          </a:p>
          <a:p>
            <a:r>
              <a:rPr lang="en-US" dirty="0" smtClean="0"/>
              <a:t>Diverse group with variety of different feather structures:</a:t>
            </a:r>
          </a:p>
          <a:p>
            <a:pPr lvl="1"/>
            <a:r>
              <a:rPr lang="en-US" dirty="0" err="1" smtClean="0"/>
              <a:t>Sinosauropteryx</a:t>
            </a:r>
            <a:r>
              <a:rPr lang="en-US" dirty="0" smtClean="0"/>
              <a:t> (first feathered dinosaur)</a:t>
            </a:r>
          </a:p>
          <a:p>
            <a:pPr lvl="2"/>
            <a:r>
              <a:rPr lang="en-US" dirty="0" smtClean="0"/>
              <a:t>simple filamentous-like structures</a:t>
            </a:r>
          </a:p>
          <a:p>
            <a:pPr lvl="1"/>
            <a:r>
              <a:rPr lang="en-US" dirty="0" err="1" smtClean="0"/>
              <a:t>Beipiaosaurs</a:t>
            </a:r>
            <a:r>
              <a:rPr lang="en-US" dirty="0" smtClean="0"/>
              <a:t> (</a:t>
            </a:r>
            <a:r>
              <a:rPr lang="en-US" dirty="0" err="1" smtClean="0"/>
              <a:t>therizinosaurid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Filamentous structures as in </a:t>
            </a:r>
            <a:r>
              <a:rPr lang="en-US" dirty="0" err="1" smtClean="0"/>
              <a:t>Sinosauropteryx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lvl="1"/>
            <a:r>
              <a:rPr lang="en-US" dirty="0" err="1" smtClean="0"/>
              <a:t>Sinornithosaurus</a:t>
            </a:r>
            <a:r>
              <a:rPr lang="en-US" dirty="0" smtClean="0"/>
              <a:t> (</a:t>
            </a:r>
            <a:r>
              <a:rPr lang="en-US" dirty="0" err="1" smtClean="0"/>
              <a:t>andromeaosaurid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Tufts joined at their bases, or serially arranged along a central filament</a:t>
            </a:r>
          </a:p>
          <a:p>
            <a:pPr lvl="1"/>
            <a:r>
              <a:rPr lang="en-US" dirty="0" err="1" smtClean="0"/>
              <a:t>Caudipteryx</a:t>
            </a:r>
            <a:r>
              <a:rPr lang="en-US" dirty="0" smtClean="0"/>
              <a:t>, </a:t>
            </a:r>
            <a:r>
              <a:rPr lang="en-US" dirty="0" err="1" smtClean="0"/>
              <a:t>Protarchaeopteryx</a:t>
            </a:r>
            <a:r>
              <a:rPr lang="en-US" dirty="0" smtClean="0"/>
              <a:t>, </a:t>
            </a:r>
            <a:r>
              <a:rPr lang="en-US" dirty="0" err="1" smtClean="0"/>
              <a:t>Microrapter</a:t>
            </a:r>
            <a:endParaRPr lang="en-US" dirty="0" smtClean="0"/>
          </a:p>
          <a:p>
            <a:pPr lvl="2"/>
            <a:r>
              <a:rPr lang="en-US" dirty="0" smtClean="0"/>
              <a:t>Complex feathers with vanes &amp; shafts</a:t>
            </a:r>
            <a:endParaRPr lang="en-US" dirty="0"/>
          </a:p>
        </p:txBody>
      </p:sp>
      <p:pic>
        <p:nvPicPr>
          <p:cNvPr id="4" name="Picture 3" descr="feather_anato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19400"/>
            <a:ext cx="55499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stages of feather evolution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Richard </a:t>
            </a:r>
            <a:r>
              <a:rPr lang="en-US" dirty="0" err="1" smtClean="0"/>
              <a:t>Prum</a:t>
            </a:r>
            <a:r>
              <a:rPr lang="en-US" dirty="0" smtClean="0"/>
              <a:t> 1999</a:t>
            </a:r>
          </a:p>
          <a:p>
            <a:r>
              <a:rPr lang="en-US" dirty="0" smtClean="0"/>
              <a:t>1) evolution of hollow elongated tube</a:t>
            </a:r>
          </a:p>
          <a:p>
            <a:r>
              <a:rPr lang="en-US" dirty="0" smtClean="0"/>
              <a:t>2) downy tuft of barbs</a:t>
            </a:r>
          </a:p>
          <a:p>
            <a:r>
              <a:rPr lang="en-US" dirty="0" smtClean="0"/>
              <a:t>3) </a:t>
            </a:r>
            <a:r>
              <a:rPr lang="en-US" dirty="0" err="1" smtClean="0"/>
              <a:t>pennaceous</a:t>
            </a:r>
            <a:r>
              <a:rPr lang="en-US" dirty="0" smtClean="0"/>
              <a:t> structure</a:t>
            </a:r>
          </a:p>
          <a:p>
            <a:r>
              <a:rPr lang="en-US" dirty="0" smtClean="0"/>
              <a:t>4) barbules &amp; </a:t>
            </a:r>
            <a:r>
              <a:rPr lang="en-US" dirty="0" err="1" smtClean="0"/>
              <a:t>hooklets</a:t>
            </a:r>
            <a:r>
              <a:rPr lang="en-US" dirty="0" smtClean="0"/>
              <a:t> evolved to create a closed-</a:t>
            </a:r>
            <a:r>
              <a:rPr lang="en-US" dirty="0" err="1" smtClean="0"/>
              <a:t>vaned</a:t>
            </a:r>
            <a:r>
              <a:rPr lang="en-US" dirty="0" smtClean="0"/>
              <a:t> </a:t>
            </a:r>
            <a:r>
              <a:rPr lang="en-US" dirty="0" err="1" smtClean="0"/>
              <a:t>pennaceous</a:t>
            </a:r>
            <a:r>
              <a:rPr lang="en-US" dirty="0" smtClean="0"/>
              <a:t> feather</a:t>
            </a:r>
          </a:p>
          <a:p>
            <a:r>
              <a:rPr lang="en-US" dirty="0" smtClean="0"/>
              <a:t>5) asymmetrical vanes of flight feathers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eather evolu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0"/>
            <a:ext cx="348964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pPr algn="l"/>
            <a:r>
              <a:rPr lang="en-US" dirty="0" smtClean="0"/>
              <a:t>Evolutionary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dirty="0" smtClean="0"/>
              <a:t>150 </a:t>
            </a:r>
            <a:r>
              <a:rPr lang="en-US" dirty="0" err="1" smtClean="0"/>
              <a:t>Mya</a:t>
            </a:r>
            <a:r>
              <a:rPr lang="en-US" dirty="0" smtClean="0"/>
              <a:t> dinosaurs &amp; pterosaurs</a:t>
            </a:r>
          </a:p>
          <a:p>
            <a:r>
              <a:rPr lang="en-US" dirty="0" smtClean="0"/>
              <a:t>1860: single feather</a:t>
            </a:r>
          </a:p>
          <a:p>
            <a:r>
              <a:rPr lang="en-US" dirty="0" smtClean="0"/>
              <a:t>1861: skeletal remains</a:t>
            </a:r>
          </a:p>
          <a:p>
            <a:r>
              <a:rPr lang="en-US" dirty="0" smtClean="0"/>
              <a:t>Today: 7 skeletons + feather</a:t>
            </a:r>
            <a:endParaRPr lang="en-US" dirty="0"/>
          </a:p>
        </p:txBody>
      </p:sp>
      <p:pic>
        <p:nvPicPr>
          <p:cNvPr id="4" name="Picture 3" descr="feat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0"/>
            <a:ext cx="2819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of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Diversity of feather types</a:t>
            </a:r>
          </a:p>
          <a:p>
            <a:r>
              <a:rPr lang="en-US" dirty="0" smtClean="0"/>
              <a:t>Molecular data</a:t>
            </a:r>
          </a:p>
          <a:p>
            <a:r>
              <a:rPr lang="en-US" dirty="0" smtClean="0"/>
              <a:t>Range of feathers on preserved dinosaurs from Liaoning, China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Feather evolution driving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flight</a:t>
            </a:r>
          </a:p>
          <a:p>
            <a:r>
              <a:rPr lang="en-US" dirty="0" smtClean="0"/>
              <a:t>Insulation?</a:t>
            </a:r>
          </a:p>
          <a:p>
            <a:pPr lvl="1"/>
            <a:r>
              <a:rPr lang="en-US" dirty="0" smtClean="0"/>
              <a:t>Uncertain. </a:t>
            </a:r>
          </a:p>
          <a:p>
            <a:r>
              <a:rPr lang="en-US" dirty="0" smtClean="0"/>
              <a:t>Display?</a:t>
            </a:r>
          </a:p>
          <a:p>
            <a:pPr lvl="1"/>
            <a:r>
              <a:rPr lang="en-US" dirty="0" smtClean="0"/>
              <a:t>Modern birds- conspicuous &amp; bright</a:t>
            </a:r>
          </a:p>
          <a:p>
            <a:r>
              <a:rPr lang="en-US" dirty="0" smtClean="0"/>
              <a:t>Camouflage?</a:t>
            </a:r>
          </a:p>
          <a:p>
            <a:pPr lvl="1"/>
            <a:r>
              <a:rPr lang="en-US" dirty="0" smtClean="0"/>
              <a:t>Feather color would blend with habitat</a:t>
            </a:r>
          </a:p>
          <a:p>
            <a:r>
              <a:rPr lang="en-US" dirty="0" smtClean="0"/>
              <a:t>Origin of feathers BEFORE origin of birds</a:t>
            </a:r>
            <a:endParaRPr lang="en-US" dirty="0"/>
          </a:p>
        </p:txBody>
      </p:sp>
      <p:pic>
        <p:nvPicPr>
          <p:cNvPr id="4" name="Picture 3" descr="peac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19200"/>
            <a:ext cx="345757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Bone Microstructure of Mesozoic 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err="1" smtClean="0"/>
              <a:t>Patagopteryx</a:t>
            </a:r>
            <a:endParaRPr lang="en-US" i="1" dirty="0" smtClean="0"/>
          </a:p>
          <a:p>
            <a:r>
              <a:rPr lang="en-US" dirty="0" err="1" smtClean="0"/>
              <a:t>Enantiornithes</a:t>
            </a:r>
            <a:endParaRPr lang="en-US" dirty="0" smtClean="0"/>
          </a:p>
          <a:p>
            <a:pPr lvl="1"/>
            <a:r>
              <a:rPr lang="en-US" dirty="0" smtClean="0"/>
              <a:t>Diverse </a:t>
            </a:r>
            <a:r>
              <a:rPr lang="en-US" dirty="0" err="1" smtClean="0"/>
              <a:t>volant</a:t>
            </a:r>
            <a:r>
              <a:rPr lang="en-US" dirty="0" smtClean="0"/>
              <a:t> group</a:t>
            </a:r>
          </a:p>
          <a:p>
            <a:r>
              <a:rPr lang="en-US" i="1" dirty="0" err="1" smtClean="0"/>
              <a:t>Hesperornis</a:t>
            </a:r>
            <a:endParaRPr lang="en-US" i="1" dirty="0" smtClean="0"/>
          </a:p>
          <a:p>
            <a:r>
              <a:rPr lang="en-US" i="1" dirty="0" smtClean="0"/>
              <a:t>Ichthyornis</a:t>
            </a:r>
          </a:p>
          <a:p>
            <a:r>
              <a:rPr lang="en-US" i="1" dirty="0" err="1" smtClean="0"/>
              <a:t>Cimolopteryx</a:t>
            </a:r>
            <a:endParaRPr lang="en-US" i="1" dirty="0" smtClean="0"/>
          </a:p>
          <a:p>
            <a:r>
              <a:rPr lang="en-US" dirty="0" smtClean="0"/>
              <a:t>Cretaceous </a:t>
            </a:r>
            <a:r>
              <a:rPr lang="en-US" dirty="0" err="1" smtClean="0"/>
              <a:t>Gaviiformes</a:t>
            </a:r>
            <a:endParaRPr lang="en-US" dirty="0" smtClean="0"/>
          </a:p>
          <a:p>
            <a:pPr lvl="1"/>
            <a:r>
              <a:rPr lang="en-US" dirty="0" smtClean="0"/>
              <a:t>Antarctic loon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Patagopteryx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Nonornithurine</a:t>
            </a:r>
            <a:r>
              <a:rPr lang="en-US" dirty="0" smtClean="0"/>
              <a:t>, but sister group</a:t>
            </a:r>
          </a:p>
          <a:p>
            <a:r>
              <a:rPr lang="en-US" dirty="0" smtClean="0"/>
              <a:t>Hen-sized, flightless, terrestrial</a:t>
            </a:r>
          </a:p>
          <a:p>
            <a:endParaRPr lang="en-US" dirty="0"/>
          </a:p>
        </p:txBody>
      </p:sp>
      <p:pic>
        <p:nvPicPr>
          <p:cNvPr id="6" name="Content Placeholder 5" descr="pat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4495800" cy="4938682"/>
          </a:xfrm>
        </p:spPr>
      </p:pic>
      <p:pic>
        <p:nvPicPr>
          <p:cNvPr id="7" name="Picture 6" descr="patagopteryx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505200"/>
            <a:ext cx="2362200" cy="3008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Patagopteryx</a:t>
            </a:r>
            <a:endParaRPr lang="en-US" i="1" dirty="0"/>
          </a:p>
        </p:txBody>
      </p:sp>
      <p:pic>
        <p:nvPicPr>
          <p:cNvPr id="5" name="Content Placeholder 4" descr="patagopteryx bone 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57400"/>
            <a:ext cx="4495800" cy="328961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 structure of bone wall (RBT 18%)</a:t>
            </a:r>
          </a:p>
          <a:p>
            <a:r>
              <a:rPr lang="en-US" dirty="0" smtClean="0"/>
              <a:t>Highly </a:t>
            </a:r>
            <a:r>
              <a:rPr lang="en-US" dirty="0" err="1" smtClean="0"/>
              <a:t>vascularized</a:t>
            </a:r>
            <a:r>
              <a:rPr lang="en-US" dirty="0" smtClean="0"/>
              <a:t> </a:t>
            </a:r>
            <a:r>
              <a:rPr lang="en-US" dirty="0" err="1" smtClean="0"/>
              <a:t>fibrolamellar</a:t>
            </a:r>
            <a:r>
              <a:rPr lang="en-US" dirty="0" smtClean="0"/>
              <a:t> bone of the </a:t>
            </a:r>
            <a:r>
              <a:rPr lang="en-US" dirty="0" err="1" smtClean="0"/>
              <a:t>compacta</a:t>
            </a:r>
            <a:r>
              <a:rPr lang="en-US" dirty="0" smtClean="0"/>
              <a:t> is interrupted by deposition of a single LAG, internal to which is a narrow band of </a:t>
            </a:r>
            <a:r>
              <a:rPr lang="en-US" dirty="0" err="1" smtClean="0"/>
              <a:t>lamellated</a:t>
            </a:r>
            <a:r>
              <a:rPr lang="en-US" dirty="0" smtClean="0"/>
              <a:t> tissue termed the annulus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Patagopteryx</a:t>
            </a:r>
            <a:endParaRPr lang="en-US" i="1" dirty="0"/>
          </a:p>
        </p:txBody>
      </p:sp>
      <p:pic>
        <p:nvPicPr>
          <p:cNvPr id="5" name="Content Placeholder 4" descr="patagopteryx bone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143000"/>
            <a:ext cx="3367681" cy="565196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LAG</a:t>
            </a:r>
            <a:r>
              <a:rPr lang="en-US" dirty="0" smtClean="0">
                <a:sym typeface="Wingdings" pitchFamily="2" charset="2"/>
              </a:rPr>
              <a:t> pause in rate of bone formation</a:t>
            </a:r>
          </a:p>
          <a:p>
            <a:r>
              <a:rPr lang="en-US" dirty="0" smtClean="0">
                <a:sym typeface="Wingdings" pitchFamily="2" charset="2"/>
              </a:rPr>
              <a:t>Annulus slower rate of bone formation</a:t>
            </a:r>
          </a:p>
          <a:p>
            <a:r>
              <a:rPr lang="en-US" dirty="0" smtClean="0">
                <a:sym typeface="Wingdings" pitchFamily="2" charset="2"/>
              </a:rPr>
              <a:t>indications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Enantiornithes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72400" cy="2209800"/>
          </a:xfrm>
        </p:spPr>
        <p:txBody>
          <a:bodyPr/>
          <a:lstStyle/>
          <a:p>
            <a:r>
              <a:rPr lang="en-US" dirty="0" smtClean="0"/>
              <a:t>Diverse </a:t>
            </a:r>
            <a:r>
              <a:rPr lang="en-US" dirty="0" err="1" smtClean="0"/>
              <a:t>volant</a:t>
            </a:r>
            <a:r>
              <a:rPr lang="en-US" dirty="0" smtClean="0"/>
              <a:t> group</a:t>
            </a:r>
          </a:p>
          <a:p>
            <a:r>
              <a:rPr lang="en-US" dirty="0" smtClean="0"/>
              <a:t>Wide distribution in Cretaceous</a:t>
            </a:r>
          </a:p>
          <a:p>
            <a:r>
              <a:rPr lang="en-US" dirty="0" smtClean="0"/>
              <a:t>Varying hypothesis on relationship to </a:t>
            </a:r>
            <a:r>
              <a:rPr lang="en-US" dirty="0" err="1" smtClean="0"/>
              <a:t>Ornithurae</a:t>
            </a:r>
            <a:endParaRPr lang="en-US" dirty="0"/>
          </a:p>
        </p:txBody>
      </p:sp>
      <p:pic>
        <p:nvPicPr>
          <p:cNvPr id="5" name="Content Placeholder 4" descr="enantiornith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" y="3429000"/>
            <a:ext cx="9144000" cy="3252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Enantiornithes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Femora: lightweight, thin walls (RBT 13.7%), free </a:t>
            </a:r>
            <a:r>
              <a:rPr lang="en-US" dirty="0" err="1" smtClean="0"/>
              <a:t>medullary</a:t>
            </a:r>
            <a:r>
              <a:rPr lang="en-US" dirty="0" smtClean="0"/>
              <a:t> cavities</a:t>
            </a:r>
          </a:p>
          <a:p>
            <a:r>
              <a:rPr lang="en-US" dirty="0" smtClean="0"/>
              <a:t>Poorly </a:t>
            </a:r>
            <a:r>
              <a:rPr lang="en-US" dirty="0" err="1" smtClean="0"/>
              <a:t>vascularized</a:t>
            </a:r>
            <a:r>
              <a:rPr lang="en-US" dirty="0" smtClean="0"/>
              <a:t> </a:t>
            </a:r>
            <a:r>
              <a:rPr lang="en-US" dirty="0" err="1" smtClean="0"/>
              <a:t>compacta</a:t>
            </a:r>
            <a:endParaRPr lang="en-US" dirty="0" smtClean="0"/>
          </a:p>
          <a:p>
            <a:r>
              <a:rPr lang="en-US" dirty="0" smtClean="0"/>
              <a:t>5 LAGs in PVL-4273; 4 LAGs in MACN-S-01</a:t>
            </a:r>
            <a:endParaRPr lang="en-US" dirty="0"/>
          </a:p>
        </p:txBody>
      </p:sp>
      <p:pic>
        <p:nvPicPr>
          <p:cNvPr id="5" name="Content Placeholder 4" descr="enantiornithine bone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1658" y="2209800"/>
            <a:ext cx="4802342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Enantiornithes</a:t>
            </a:r>
            <a:endParaRPr lang="en-US" dirty="0"/>
          </a:p>
        </p:txBody>
      </p:sp>
      <p:pic>
        <p:nvPicPr>
          <p:cNvPr id="5" name="Content Placeholder 4" descr="enantiornithine bone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9237" y="2438400"/>
            <a:ext cx="4873337" cy="3200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Enlarged </a:t>
            </a:r>
            <a:r>
              <a:rPr lang="en-US" dirty="0" err="1" smtClean="0"/>
              <a:t>osteocyte</a:t>
            </a:r>
            <a:r>
              <a:rPr lang="en-US" dirty="0" smtClean="0"/>
              <a:t> lacunae</a:t>
            </a:r>
          </a:p>
          <a:p>
            <a:r>
              <a:rPr lang="en-US" dirty="0" smtClean="0"/>
              <a:t>Extensive </a:t>
            </a:r>
            <a:r>
              <a:rPr lang="en-US" dirty="0" err="1" smtClean="0"/>
              <a:t>canalicular</a:t>
            </a:r>
            <a:r>
              <a:rPr lang="en-US" dirty="0" smtClean="0"/>
              <a:t> development</a:t>
            </a:r>
          </a:p>
          <a:p>
            <a:pPr lvl="1"/>
            <a:r>
              <a:rPr lang="en-US" dirty="0" smtClean="0"/>
              <a:t>Facilitated assimilation and distribution of nutrients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Gobipteryx</a:t>
            </a:r>
            <a:r>
              <a:rPr lang="en-US" dirty="0" smtClean="0"/>
              <a:t> embryo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10200"/>
          </a:xfrm>
        </p:spPr>
        <p:txBody>
          <a:bodyPr/>
          <a:lstStyle/>
          <a:p>
            <a:r>
              <a:rPr lang="en-US" dirty="0" smtClean="0"/>
              <a:t>Histology well preserved</a:t>
            </a:r>
          </a:p>
          <a:p>
            <a:r>
              <a:rPr lang="en-US" dirty="0" smtClean="0"/>
              <a:t>Fine </a:t>
            </a:r>
            <a:r>
              <a:rPr lang="en-US" dirty="0" err="1" smtClean="0"/>
              <a:t>cancellous</a:t>
            </a:r>
            <a:r>
              <a:rPr lang="en-US" dirty="0" smtClean="0"/>
              <a:t> woven bone matrix</a:t>
            </a:r>
          </a:p>
          <a:p>
            <a:r>
              <a:rPr lang="en-US" dirty="0" smtClean="0"/>
              <a:t>Large globular-shaped </a:t>
            </a:r>
            <a:r>
              <a:rPr lang="en-US" dirty="0" err="1" smtClean="0"/>
              <a:t>osteocyte</a:t>
            </a:r>
            <a:r>
              <a:rPr lang="en-US" dirty="0" smtClean="0"/>
              <a:t> lacunae</a:t>
            </a:r>
          </a:p>
          <a:p>
            <a:r>
              <a:rPr lang="en-US" dirty="0" smtClean="0"/>
              <a:t>Uneven peripheral &amp; </a:t>
            </a:r>
            <a:r>
              <a:rPr lang="en-US" dirty="0" err="1" smtClean="0"/>
              <a:t>medullary</a:t>
            </a:r>
            <a:r>
              <a:rPr lang="en-US" dirty="0" smtClean="0"/>
              <a:t> margin</a:t>
            </a:r>
            <a:r>
              <a:rPr lang="en-US" dirty="0" smtClean="0">
                <a:sym typeface="Wingdings" pitchFamily="2" charset="2"/>
              </a:rPr>
              <a:t> remodeling &amp; restructuring</a:t>
            </a:r>
            <a:endParaRPr lang="en-US" dirty="0"/>
          </a:p>
        </p:txBody>
      </p:sp>
      <p:pic>
        <p:nvPicPr>
          <p:cNvPr id="5" name="Content Placeholder 4" descr="gobipteryx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2898" y="0"/>
            <a:ext cx="44759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Archaeopteryx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150 My old</a:t>
            </a:r>
          </a:p>
          <a:p>
            <a:r>
              <a:rPr lang="en-US" dirty="0" smtClean="0"/>
              <a:t>Earliest </a:t>
            </a:r>
            <a:r>
              <a:rPr lang="en-US" u="sng" dirty="0" smtClean="0"/>
              <a:t>uncontroversial</a:t>
            </a:r>
            <a:r>
              <a:rPr lang="en-US" dirty="0" smtClean="0"/>
              <a:t> </a:t>
            </a:r>
            <a:r>
              <a:rPr lang="en-US" dirty="0" err="1" smtClean="0"/>
              <a:t>neornithine</a:t>
            </a:r>
            <a:r>
              <a:rPr lang="en-US" dirty="0" smtClean="0"/>
              <a:t> birds</a:t>
            </a:r>
          </a:p>
          <a:p>
            <a:pPr lvl="1"/>
            <a:r>
              <a:rPr lang="en-US" dirty="0" smtClean="0"/>
              <a:t>From 55 </a:t>
            </a:r>
            <a:r>
              <a:rPr lang="en-US" dirty="0" err="1" smtClean="0"/>
              <a:t>Mya</a:t>
            </a:r>
            <a:endParaRPr lang="en-US" dirty="0" smtClean="0"/>
          </a:p>
          <a:p>
            <a:pPr lvl="1"/>
            <a:r>
              <a:rPr lang="en-US" dirty="0" smtClean="0"/>
              <a:t>Early Eocene (“dawn”)- 56-34 </a:t>
            </a:r>
            <a:r>
              <a:rPr lang="en-US" dirty="0" err="1" smtClean="0"/>
              <a:t>Mya</a:t>
            </a:r>
            <a:endParaRPr lang="en-US" dirty="0" smtClean="0"/>
          </a:p>
          <a:p>
            <a:pPr lvl="2"/>
            <a:r>
              <a:rPr lang="en-US" dirty="0" smtClean="0"/>
              <a:t>Emergence of first modern mammals</a:t>
            </a:r>
          </a:p>
          <a:p>
            <a:r>
              <a:rPr lang="en-US" dirty="0" smtClean="0"/>
              <a:t>“ancient wing”</a:t>
            </a:r>
          </a:p>
          <a:p>
            <a:r>
              <a:rPr lang="en-US" dirty="0" smtClean="0"/>
              <a:t>Feathered</a:t>
            </a:r>
          </a:p>
          <a:p>
            <a:r>
              <a:rPr lang="en-US" dirty="0" smtClean="0"/>
              <a:t>Anatomy </a:t>
            </a:r>
            <a:r>
              <a:rPr lang="en-US" dirty="0" err="1" smtClean="0"/>
              <a:t>btwn</a:t>
            </a:r>
            <a:r>
              <a:rPr lang="en-US" dirty="0" smtClean="0"/>
              <a:t> birds &amp; reptiles</a:t>
            </a:r>
          </a:p>
          <a:p>
            <a:r>
              <a:rPr lang="en-US" dirty="0" smtClean="0"/>
              <a:t>Today, still varying hypothesis</a:t>
            </a:r>
          </a:p>
          <a:p>
            <a:pPr lvl="1"/>
            <a:r>
              <a:rPr lang="en-US" dirty="0" err="1" smtClean="0"/>
              <a:t>Ancestory</a:t>
            </a:r>
            <a:r>
              <a:rPr lang="en-US" dirty="0" smtClean="0"/>
              <a:t> &amp; evolution of flight</a:t>
            </a:r>
            <a:endParaRPr lang="en-US" dirty="0"/>
          </a:p>
        </p:txBody>
      </p:sp>
      <p:pic>
        <p:nvPicPr>
          <p:cNvPr id="4" name="Picture 3" descr="archaeopteryx 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276600"/>
            <a:ext cx="2514600" cy="189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Hesperornis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Best-known Mesozoic basal </a:t>
            </a:r>
            <a:r>
              <a:rPr lang="en-US" dirty="0" err="1" smtClean="0"/>
              <a:t>ornithurines</a:t>
            </a:r>
            <a:endParaRPr lang="en-US" dirty="0" smtClean="0"/>
          </a:p>
          <a:p>
            <a:r>
              <a:rPr lang="en-US" dirty="0" smtClean="0"/>
              <a:t>Toothed, flightless, diving forms</a:t>
            </a:r>
          </a:p>
          <a:p>
            <a:r>
              <a:rPr lang="en-US" dirty="0" smtClean="0"/>
              <a:t>Laterally compressed feet for propulsion during swimming</a:t>
            </a:r>
            <a:endParaRPr lang="en-US" dirty="0"/>
          </a:p>
        </p:txBody>
      </p:sp>
      <p:pic>
        <p:nvPicPr>
          <p:cNvPr id="5" name="Content Placeholder 4" descr="hesperorni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24692" y="1371600"/>
            <a:ext cx="5039484" cy="5029200"/>
          </a:xfrm>
        </p:spPr>
      </p:pic>
      <p:pic>
        <p:nvPicPr>
          <p:cNvPr id="6" name="Picture 5" descr="hesperornis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5029199"/>
            <a:ext cx="3505200" cy="1422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Hesperornis</a:t>
            </a:r>
            <a:endParaRPr lang="en-US" i="1" dirty="0"/>
          </a:p>
        </p:txBody>
      </p:sp>
      <p:pic>
        <p:nvPicPr>
          <p:cNvPr id="5" name="Content Placeholder 4" descr="hesperornis femur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946076"/>
            <a:ext cx="5943600" cy="39119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90600"/>
            <a:ext cx="8686800" cy="18288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Thick compact bone wall enclosing small </a:t>
            </a:r>
            <a:r>
              <a:rPr lang="en-US" dirty="0" err="1" smtClean="0"/>
              <a:t>medullary</a:t>
            </a:r>
            <a:r>
              <a:rPr lang="en-US" dirty="0" smtClean="0"/>
              <a:t> cavity= </a:t>
            </a:r>
            <a:r>
              <a:rPr lang="en-US" dirty="0" err="1" smtClean="0"/>
              <a:t>adaptions</a:t>
            </a:r>
            <a:r>
              <a:rPr lang="en-US" dirty="0" smtClean="0"/>
              <a:t> for aquatic lifestyle</a:t>
            </a:r>
          </a:p>
          <a:p>
            <a:r>
              <a:rPr lang="en-US" dirty="0" smtClean="0"/>
              <a:t>No LAGs, longitudinally oriented primary </a:t>
            </a:r>
            <a:r>
              <a:rPr lang="en-US" dirty="0" err="1" smtClean="0"/>
              <a:t>osteons</a:t>
            </a:r>
            <a:r>
              <a:rPr lang="en-US" dirty="0" smtClean="0"/>
              <a:t> (</a:t>
            </a:r>
            <a:r>
              <a:rPr lang="en-US" dirty="0" err="1" smtClean="0"/>
              <a:t>tinamou</a:t>
            </a:r>
            <a:r>
              <a:rPr lang="en-US" dirty="0" smtClean="0"/>
              <a:t> tissue)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Ichthyornis</a:t>
            </a:r>
            <a:endParaRPr lang="en-US" i="1" dirty="0"/>
          </a:p>
        </p:txBody>
      </p:sp>
      <p:pic>
        <p:nvPicPr>
          <p:cNvPr id="5" name="Content Placeholder 4" descr="Ichthyornis_yal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3943350" cy="525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Strong wing bones</a:t>
            </a:r>
          </a:p>
          <a:p>
            <a:r>
              <a:rPr lang="en-US" dirty="0" smtClean="0"/>
              <a:t>Well-developed keeled sternum for </a:t>
            </a:r>
            <a:r>
              <a:rPr lang="en-US" dirty="0" err="1" smtClean="0"/>
              <a:t>poweful</a:t>
            </a:r>
            <a:r>
              <a:rPr lang="en-US" dirty="0" smtClean="0"/>
              <a:t> flying</a:t>
            </a:r>
          </a:p>
          <a:p>
            <a:r>
              <a:rPr lang="en-US" dirty="0" smtClean="0"/>
              <a:t>Long jaw w/ </a:t>
            </a:r>
            <a:r>
              <a:rPr lang="en-US" dirty="0" err="1" smtClean="0"/>
              <a:t>recurved</a:t>
            </a:r>
            <a:r>
              <a:rPr lang="en-US" dirty="0" smtClean="0"/>
              <a:t> teeth for capturing fish</a:t>
            </a:r>
          </a:p>
          <a:p>
            <a:r>
              <a:rPr lang="en-US" dirty="0" smtClean="0"/>
              <a:t>Distinct from </a:t>
            </a:r>
            <a:r>
              <a:rPr lang="en-US" dirty="0" err="1" smtClean="0"/>
              <a:t>neornithes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381000"/>
            <a:ext cx="3657600" cy="1143000"/>
          </a:xfrm>
        </p:spPr>
        <p:txBody>
          <a:bodyPr/>
          <a:lstStyle/>
          <a:p>
            <a:r>
              <a:rPr lang="en-US" i="1" dirty="0" smtClean="0"/>
              <a:t>Ichthyornis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667000" cy="54403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Humoral</a:t>
            </a:r>
            <a:r>
              <a:rPr lang="en-US" dirty="0" smtClean="0"/>
              <a:t> fragment</a:t>
            </a:r>
          </a:p>
          <a:p>
            <a:r>
              <a:rPr lang="en-US" dirty="0" smtClean="0"/>
              <a:t>Thin bone wall</a:t>
            </a:r>
          </a:p>
          <a:p>
            <a:r>
              <a:rPr lang="en-US" dirty="0" err="1" smtClean="0"/>
              <a:t>Fibrolamellar</a:t>
            </a:r>
            <a:r>
              <a:rPr lang="en-US" dirty="0" smtClean="0"/>
              <a:t> tissue</a:t>
            </a:r>
          </a:p>
          <a:p>
            <a:r>
              <a:rPr lang="en-US" dirty="0" err="1" smtClean="0"/>
              <a:t>Medullary</a:t>
            </a:r>
            <a:r>
              <a:rPr lang="en-US" dirty="0" smtClean="0"/>
              <a:t> cavity lined by layer of </a:t>
            </a:r>
            <a:r>
              <a:rPr lang="en-US" dirty="0" err="1" smtClean="0"/>
              <a:t>endosteally</a:t>
            </a:r>
            <a:r>
              <a:rPr lang="en-US" dirty="0" smtClean="0"/>
              <a:t> formed </a:t>
            </a:r>
            <a:r>
              <a:rPr lang="en-US" dirty="0" err="1" smtClean="0"/>
              <a:t>lamellated</a:t>
            </a:r>
            <a:r>
              <a:rPr lang="en-US" dirty="0" smtClean="0"/>
              <a:t> bone</a:t>
            </a:r>
            <a:endParaRPr lang="en-US" dirty="0"/>
          </a:p>
        </p:txBody>
      </p:sp>
      <p:pic>
        <p:nvPicPr>
          <p:cNvPr id="5" name="Content Placeholder 4" descr="ichthyornis humeral fragmen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44982" y="2286000"/>
            <a:ext cx="595547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"/>
            <a:ext cx="4343400" cy="1143000"/>
          </a:xfrm>
        </p:spPr>
        <p:txBody>
          <a:bodyPr/>
          <a:lstStyle/>
          <a:p>
            <a:r>
              <a:rPr lang="en-US" i="1" dirty="0" err="1" smtClean="0"/>
              <a:t>Cimolopteryx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3352800" cy="5791200"/>
          </a:xfrm>
        </p:spPr>
        <p:txBody>
          <a:bodyPr/>
          <a:lstStyle/>
          <a:p>
            <a:r>
              <a:rPr lang="en-US" dirty="0" smtClean="0"/>
              <a:t>Sister </a:t>
            </a:r>
            <a:r>
              <a:rPr lang="en-US" dirty="0" err="1" smtClean="0"/>
              <a:t>taxon</a:t>
            </a:r>
            <a:r>
              <a:rPr lang="en-US" dirty="0" smtClean="0"/>
              <a:t>, or transitional</a:t>
            </a:r>
          </a:p>
          <a:p>
            <a:r>
              <a:rPr lang="en-US" dirty="0" smtClean="0"/>
              <a:t>Richly </a:t>
            </a:r>
            <a:r>
              <a:rPr lang="en-US" dirty="0" err="1" smtClean="0"/>
              <a:t>vascularized</a:t>
            </a:r>
            <a:r>
              <a:rPr lang="en-US" dirty="0" smtClean="0"/>
              <a:t> bone</a:t>
            </a:r>
          </a:p>
          <a:p>
            <a:r>
              <a:rPr lang="en-US" dirty="0" smtClean="0"/>
              <a:t>Many vascular canals; several enlarged canals</a:t>
            </a:r>
            <a:r>
              <a:rPr lang="en-US" dirty="0" smtClean="0">
                <a:sym typeface="Wingdings" pitchFamily="2" charset="2"/>
              </a:rPr>
              <a:t>2° reconstruction</a:t>
            </a:r>
          </a:p>
          <a:p>
            <a:r>
              <a:rPr lang="en-US" dirty="0" err="1" smtClean="0">
                <a:sym typeface="Wingdings" pitchFamily="2" charset="2"/>
              </a:rPr>
              <a:t>Fibrolamellar</a:t>
            </a:r>
            <a:r>
              <a:rPr lang="en-US" dirty="0" smtClean="0">
                <a:sym typeface="Wingdings" pitchFamily="2" charset="2"/>
              </a:rPr>
              <a:t>, no LAGs</a:t>
            </a:r>
            <a:endParaRPr lang="en-US" dirty="0"/>
          </a:p>
        </p:txBody>
      </p:sp>
      <p:pic>
        <p:nvPicPr>
          <p:cNvPr id="5" name="Content Placeholder 4" descr="cimolopteryx tibiotars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11985" y="1828800"/>
            <a:ext cx="5732015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5943600" cy="1143000"/>
          </a:xfrm>
        </p:spPr>
        <p:txBody>
          <a:bodyPr/>
          <a:lstStyle/>
          <a:p>
            <a:r>
              <a:rPr lang="en-US" dirty="0" smtClean="0"/>
              <a:t>Cretaceous </a:t>
            </a:r>
            <a:r>
              <a:rPr lang="en-US" dirty="0" err="1" smtClean="0"/>
              <a:t>Gaviiformes</a:t>
            </a:r>
            <a:endParaRPr lang="en-US" dirty="0"/>
          </a:p>
        </p:txBody>
      </p:sp>
      <p:pic>
        <p:nvPicPr>
          <p:cNvPr id="5" name="Content Placeholder 4" descr="antarctic loon femu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002475"/>
            <a:ext cx="5907448" cy="38555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685800"/>
            <a:ext cx="3124200" cy="5440363"/>
          </a:xfrm>
        </p:spPr>
        <p:txBody>
          <a:bodyPr/>
          <a:lstStyle/>
          <a:p>
            <a:r>
              <a:rPr lang="en-US" dirty="0" smtClean="0"/>
              <a:t>Antarctic loon</a:t>
            </a:r>
          </a:p>
          <a:p>
            <a:r>
              <a:rPr lang="en-US" dirty="0" smtClean="0"/>
              <a:t>Foot-propelled diver</a:t>
            </a:r>
          </a:p>
          <a:p>
            <a:r>
              <a:rPr lang="en-US" dirty="0" smtClean="0"/>
              <a:t>Thick, compacted bone wall, </a:t>
            </a:r>
            <a:r>
              <a:rPr lang="en-US" dirty="0" err="1" smtClean="0"/>
              <a:t>fibrolamellar</a:t>
            </a:r>
            <a:endParaRPr lang="en-US" dirty="0" smtClean="0"/>
          </a:p>
          <a:p>
            <a:r>
              <a:rPr lang="en-US" dirty="0" smtClean="0"/>
              <a:t>Aquatic lifestyle</a:t>
            </a:r>
          </a:p>
          <a:p>
            <a:r>
              <a:rPr lang="en-US" dirty="0" smtClean="0"/>
              <a:t>1° &amp; 2° </a:t>
            </a:r>
            <a:r>
              <a:rPr lang="en-US" dirty="0" err="1" smtClean="0"/>
              <a:t>osteons</a:t>
            </a:r>
            <a:r>
              <a:rPr lang="en-US" dirty="0" smtClean="0"/>
              <a:t> located w/in woven bone matrix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Archaeopteryx</a:t>
            </a:r>
            <a:r>
              <a:rPr lang="en-US" dirty="0" smtClean="0"/>
              <a:t> &amp; </a:t>
            </a:r>
            <a:r>
              <a:rPr lang="en-US" i="1" dirty="0" err="1" smtClean="0"/>
              <a:t>Confuciusornis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Seven skeletons</a:t>
            </a:r>
          </a:p>
          <a:p>
            <a:r>
              <a:rPr lang="en-US" dirty="0" smtClean="0"/>
              <a:t>Substantial size range</a:t>
            </a:r>
          </a:p>
          <a:p>
            <a:r>
              <a:rPr lang="en-US" dirty="0" smtClean="0"/>
              <a:t>Youngest half size of largest</a:t>
            </a:r>
          </a:p>
          <a:p>
            <a:r>
              <a:rPr lang="en-US" dirty="0" smtClean="0"/>
              <a:t>All </a:t>
            </a:r>
            <a:r>
              <a:rPr lang="en-US" dirty="0" err="1" smtClean="0"/>
              <a:t>subadults</a:t>
            </a:r>
            <a:endParaRPr lang="en-US" dirty="0" smtClean="0"/>
          </a:p>
          <a:p>
            <a:pPr lvl="1"/>
            <a:r>
              <a:rPr lang="en-US" dirty="0" smtClean="0"/>
              <a:t>Limited skeletal fusions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Individuals lacking neonate features are differently sized, with smallest about 50% to 60% size of largest</a:t>
            </a:r>
          </a:p>
          <a:p>
            <a:r>
              <a:rPr lang="en-US" dirty="0" smtClean="0"/>
              <a:t>Not different species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bone microstructure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Modern birds</a:t>
            </a:r>
            <a:r>
              <a:rPr lang="en-US" dirty="0" smtClean="0">
                <a:sym typeface="Wingdings" pitchFamily="2" charset="2"/>
              </a:rPr>
              <a:t> adult size w/in 1 year=fast growth, no LAGs</a:t>
            </a:r>
            <a:endParaRPr lang="en-US" dirty="0" smtClean="0"/>
          </a:p>
          <a:p>
            <a:r>
              <a:rPr lang="en-US" i="1" dirty="0" err="1" smtClean="0"/>
              <a:t>Hesperornis</a:t>
            </a:r>
            <a:r>
              <a:rPr lang="en-US" dirty="0" smtClean="0"/>
              <a:t> histology similar to that of modern birds</a:t>
            </a:r>
          </a:p>
          <a:p>
            <a:r>
              <a:rPr lang="en-US" i="1" dirty="0" err="1" smtClean="0"/>
              <a:t>Patagopteryx</a:t>
            </a:r>
            <a:r>
              <a:rPr lang="en-US" dirty="0" smtClean="0"/>
              <a:t> &amp; </a:t>
            </a:r>
            <a:r>
              <a:rPr lang="en-US" dirty="0" err="1" smtClean="0"/>
              <a:t>enantiornithines</a:t>
            </a:r>
            <a:r>
              <a:rPr lang="en-US" dirty="0" smtClean="0">
                <a:sym typeface="Wingdings" pitchFamily="2" charset="2"/>
              </a:rPr>
              <a:t> grew much more slowly as compared with modern birds</a:t>
            </a:r>
          </a:p>
          <a:p>
            <a:r>
              <a:rPr lang="en-US" i="1" dirty="0" smtClean="0">
                <a:sym typeface="Wingdings" pitchFamily="2" charset="2"/>
              </a:rPr>
              <a:t>Archaeopteryx</a:t>
            </a:r>
            <a:r>
              <a:rPr lang="en-US" dirty="0" smtClean="0">
                <a:sym typeface="Wingdings" pitchFamily="2" charset="2"/>
              </a:rPr>
              <a:t> &amp; </a:t>
            </a:r>
            <a:r>
              <a:rPr lang="en-US" i="1" dirty="0" err="1" smtClean="0">
                <a:sym typeface="Wingdings" pitchFamily="2" charset="2"/>
              </a:rPr>
              <a:t>Confuciusornis</a:t>
            </a:r>
            <a:r>
              <a:rPr lang="en-US" dirty="0" smtClean="0">
                <a:sym typeface="Wingdings" pitchFamily="2" charset="2"/>
              </a:rPr>
              <a:t> wide range of sizes in fossil record= slow growth 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lyse\Pictures\2011-03-07\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2154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bone: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Tells us…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Diversity</a:t>
            </a:r>
          </a:p>
          <a:p>
            <a:r>
              <a:rPr lang="en-US" sz="2800" dirty="0" smtClean="0"/>
              <a:t>Overall morphology</a:t>
            </a:r>
          </a:p>
          <a:p>
            <a:r>
              <a:rPr lang="en-US" sz="2800" dirty="0" smtClean="0"/>
              <a:t>Overall phylogeny</a:t>
            </a:r>
          </a:p>
          <a:p>
            <a:r>
              <a:rPr lang="en-US" sz="2800" dirty="0" smtClean="0"/>
              <a:t>Bone formation</a:t>
            </a:r>
          </a:p>
          <a:p>
            <a:r>
              <a:rPr lang="en-US" sz="2800" dirty="0" smtClean="0"/>
              <a:t>Overall growth pattern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Does not tell us…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Biology</a:t>
            </a:r>
          </a:p>
          <a:p>
            <a:r>
              <a:rPr lang="en-US" sz="2800" dirty="0" smtClean="0"/>
              <a:t>Physiology</a:t>
            </a:r>
          </a:p>
          <a:p>
            <a:r>
              <a:rPr lang="en-US" sz="2800" dirty="0" err="1" smtClean="0"/>
              <a:t>Endotherm</a:t>
            </a:r>
            <a:r>
              <a:rPr lang="en-US" sz="2800" dirty="0" smtClean="0"/>
              <a:t> or </a:t>
            </a:r>
            <a:r>
              <a:rPr lang="en-US" sz="2800" dirty="0" err="1" smtClean="0"/>
              <a:t>ectotherm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4-27x-ArchaeopteryxFossi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0"/>
            <a:ext cx="60198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Basal birds grew at much slower rates than modern birds</a:t>
            </a:r>
          </a:p>
          <a:p>
            <a:pPr lvl="1"/>
            <a:r>
              <a:rPr lang="en-US" dirty="0" smtClean="0"/>
              <a:t>Several years to mature size</a:t>
            </a:r>
          </a:p>
          <a:p>
            <a:r>
              <a:rPr lang="en-US" dirty="0" smtClean="0"/>
              <a:t>Reduction in amount of rapidly formed bone may be linked to reduction in overall size of basal birds as compared w/ </a:t>
            </a:r>
            <a:r>
              <a:rPr lang="en-US" dirty="0" err="1" smtClean="0"/>
              <a:t>nonavian</a:t>
            </a:r>
            <a:r>
              <a:rPr lang="en-US" dirty="0" smtClean="0"/>
              <a:t> </a:t>
            </a:r>
            <a:r>
              <a:rPr lang="en-US" dirty="0" err="1" smtClean="0"/>
              <a:t>theropod</a:t>
            </a:r>
            <a:r>
              <a:rPr lang="en-US" dirty="0" smtClean="0"/>
              <a:t> ancestors, and/or linked to onset of </a:t>
            </a:r>
            <a:r>
              <a:rPr lang="en-US" dirty="0" err="1" smtClean="0"/>
              <a:t>precocial</a:t>
            </a:r>
            <a:r>
              <a:rPr lang="en-US" dirty="0" smtClean="0"/>
              <a:t> flight</a:t>
            </a:r>
          </a:p>
          <a:p>
            <a:r>
              <a:rPr lang="en-US" dirty="0" smtClean="0"/>
              <a:t>Selection pressure for fast growth</a:t>
            </a:r>
            <a:r>
              <a:rPr lang="en-US" dirty="0" smtClean="0">
                <a:sym typeface="Wingdings" pitchFamily="2" charset="2"/>
              </a:rPr>
              <a:t> loss of primitive characteristic of flexible growth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fossils still being discovered</a:t>
            </a:r>
          </a:p>
          <a:p>
            <a:r>
              <a:rPr lang="en-US" dirty="0" smtClean="0"/>
              <a:t>Enhanced understanding of early bird radiation and biology over next few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studying a new fossil believed to be an early </a:t>
            </a:r>
            <a:r>
              <a:rPr lang="en-US" dirty="0" err="1" smtClean="0"/>
              <a:t>neornithine</a:t>
            </a:r>
            <a:r>
              <a:rPr lang="en-US" dirty="0" smtClean="0"/>
              <a:t> bird.  What evidence is present suggesting this is, indeed, a </a:t>
            </a:r>
            <a:r>
              <a:rPr lang="en-US" dirty="0" err="1" smtClean="0"/>
              <a:t>neornithes</a:t>
            </a:r>
            <a:r>
              <a:rPr lang="en-US" dirty="0" smtClean="0"/>
              <a:t> ancestor?  What evidence do you look for in the bone microstructure to support/refute your theory?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rchaeopteryx-Jim-Robi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Dinosaurian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Thomas Huxley</a:t>
            </a:r>
          </a:p>
          <a:p>
            <a:pPr lvl="1"/>
            <a:r>
              <a:rPr lang="en-US" dirty="0" smtClean="0"/>
              <a:t>1860s: proposed dinosaurian hypothesis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Ostrom</a:t>
            </a:r>
            <a:endParaRPr lang="en-US" dirty="0" smtClean="0"/>
          </a:p>
          <a:p>
            <a:pPr lvl="1"/>
            <a:r>
              <a:rPr lang="en-US" dirty="0" smtClean="0"/>
              <a:t>1970s: expanded &amp; championed hypothesis</a:t>
            </a:r>
          </a:p>
          <a:p>
            <a:endParaRPr lang="en-US" dirty="0" smtClean="0"/>
          </a:p>
        </p:txBody>
      </p:sp>
      <p:pic>
        <p:nvPicPr>
          <p:cNvPr id="4" name="Picture 3" descr="thomas hux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038600"/>
            <a:ext cx="2593848" cy="2819400"/>
          </a:xfrm>
          <a:prstGeom prst="rect">
            <a:avLst/>
          </a:prstGeom>
        </p:spPr>
      </p:pic>
      <p:pic>
        <p:nvPicPr>
          <p:cNvPr id="5" name="Picture 4" descr="John_ostr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799" y="3886200"/>
            <a:ext cx="4220083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Debate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Birds are descendants of dinosaurs</a:t>
            </a:r>
          </a:p>
          <a:p>
            <a:r>
              <a:rPr lang="en-US" dirty="0" smtClean="0"/>
              <a:t>Which dinosaurs represent sister </a:t>
            </a:r>
            <a:r>
              <a:rPr lang="en-US" dirty="0" err="1" smtClean="0"/>
              <a:t>taxon</a:t>
            </a:r>
            <a:r>
              <a:rPr lang="en-US" dirty="0" smtClean="0"/>
              <a:t> of birds?</a:t>
            </a:r>
          </a:p>
          <a:p>
            <a:pPr lvl="1">
              <a:buNone/>
            </a:pPr>
            <a:r>
              <a:rPr lang="en-US" dirty="0" err="1" smtClean="0"/>
              <a:t>Dromaeosaurs</a:t>
            </a:r>
            <a:endParaRPr lang="en-US" dirty="0"/>
          </a:p>
          <a:p>
            <a:pPr lvl="1">
              <a:buNone/>
            </a:pPr>
            <a:r>
              <a:rPr lang="en-US" dirty="0" err="1" smtClean="0"/>
              <a:t>Troodontids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Oviraptorids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Alvarezsaurids</a:t>
            </a:r>
            <a:endParaRPr lang="en-US" dirty="0" smtClean="0"/>
          </a:p>
        </p:txBody>
      </p:sp>
      <p:pic>
        <p:nvPicPr>
          <p:cNvPr id="4" name="Picture 3" descr="Dromaeosaurus_B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743200"/>
            <a:ext cx="2474495" cy="1930990"/>
          </a:xfrm>
          <a:prstGeom prst="rect">
            <a:avLst/>
          </a:prstGeom>
        </p:spPr>
      </p:pic>
      <p:pic>
        <p:nvPicPr>
          <p:cNvPr id="5" name="Picture 4" descr="troodontid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6109" y="2819400"/>
            <a:ext cx="2867891" cy="1752600"/>
          </a:xfrm>
          <a:prstGeom prst="rect">
            <a:avLst/>
          </a:prstGeom>
        </p:spPr>
      </p:pic>
      <p:pic>
        <p:nvPicPr>
          <p:cNvPr id="6" name="Picture 5" descr="oviraptori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4343400"/>
            <a:ext cx="30480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lvarezsauri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4648200"/>
            <a:ext cx="26670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Alyse\Pictures\2011-03-07\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1108</Words>
  <Application>Microsoft Office PowerPoint</Application>
  <PresentationFormat>On-screen Show (4:3)</PresentationFormat>
  <Paragraphs>288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Biology of Early Birds</vt:lpstr>
      <vt:lpstr>Neornithes</vt:lpstr>
      <vt:lpstr>Evolutionary History</vt:lpstr>
      <vt:lpstr>Archaeopteryx</vt:lpstr>
      <vt:lpstr>Slide 5</vt:lpstr>
      <vt:lpstr>Slide 6</vt:lpstr>
      <vt:lpstr>Dinosaurian hypothesis</vt:lpstr>
      <vt:lpstr>Debate Today</vt:lpstr>
      <vt:lpstr>Slide 9</vt:lpstr>
      <vt:lpstr>Protoavis</vt:lpstr>
      <vt:lpstr>Protoavis</vt:lpstr>
      <vt:lpstr>Late Jurassic birds?</vt:lpstr>
      <vt:lpstr>Archaeopteryx debate</vt:lpstr>
      <vt:lpstr>Slide 14</vt:lpstr>
      <vt:lpstr>Jeholornis</vt:lpstr>
      <vt:lpstr>Slide 16</vt:lpstr>
      <vt:lpstr>Feathered Dinosaurs</vt:lpstr>
      <vt:lpstr>Sinosauropteryx Discovery</vt:lpstr>
      <vt:lpstr>2nd Sinosauropteryx</vt:lpstr>
      <vt:lpstr>2 more feathered dinosaurs- 1998</vt:lpstr>
      <vt:lpstr>Protoarcheopteryx robusta</vt:lpstr>
      <vt:lpstr>Caudipteryx</vt:lpstr>
      <vt:lpstr>Microraptor gui</vt:lpstr>
      <vt:lpstr>Origin of flight debate</vt:lpstr>
      <vt:lpstr>Slide 25</vt:lpstr>
      <vt:lpstr>Feathers</vt:lpstr>
      <vt:lpstr>Slide 27</vt:lpstr>
      <vt:lpstr>5 stages of feather evolution model</vt:lpstr>
      <vt:lpstr>Slide 29</vt:lpstr>
      <vt:lpstr>Support of Model</vt:lpstr>
      <vt:lpstr>Feather evolution driving force</vt:lpstr>
      <vt:lpstr>Bone Microstructure of Mesozoic Birds</vt:lpstr>
      <vt:lpstr>Patagopteryx</vt:lpstr>
      <vt:lpstr>Patagopteryx</vt:lpstr>
      <vt:lpstr>Patagopteryx</vt:lpstr>
      <vt:lpstr>Enantiornithes</vt:lpstr>
      <vt:lpstr>Enantiornithes</vt:lpstr>
      <vt:lpstr>Enantiornithes</vt:lpstr>
      <vt:lpstr>Gobipteryx embryo</vt:lpstr>
      <vt:lpstr>Hesperornis</vt:lpstr>
      <vt:lpstr>Hesperornis</vt:lpstr>
      <vt:lpstr>Ichthyornis</vt:lpstr>
      <vt:lpstr>Ichthyornis</vt:lpstr>
      <vt:lpstr>Cimolopteryx</vt:lpstr>
      <vt:lpstr>Cretaceous Gaviiformes</vt:lpstr>
      <vt:lpstr>Archaeopteryx &amp; Confuciusornis</vt:lpstr>
      <vt:lpstr>Summary of bone microstructure</vt:lpstr>
      <vt:lpstr>Slide 48</vt:lpstr>
      <vt:lpstr>Looking at bone:</vt:lpstr>
      <vt:lpstr>Conclusions</vt:lpstr>
      <vt:lpstr>Future</vt:lpstr>
      <vt:lpstr>Question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of Early Birds</dc:title>
  <dc:creator>Your User Name</dc:creator>
  <cp:lastModifiedBy> </cp:lastModifiedBy>
  <cp:revision>119</cp:revision>
  <dcterms:created xsi:type="dcterms:W3CDTF">2011-03-07T04:20:29Z</dcterms:created>
  <dcterms:modified xsi:type="dcterms:W3CDTF">2011-03-18T00:35:19Z</dcterms:modified>
</cp:coreProperties>
</file>